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31" r:id="rId2"/>
    <p:sldId id="432" r:id="rId3"/>
    <p:sldId id="433" r:id="rId4"/>
    <p:sldId id="434" r:id="rId5"/>
    <p:sldId id="435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00"/>
    <a:srgbClr val="990000"/>
    <a:srgbClr val="D60093"/>
    <a:srgbClr val="9966FF"/>
    <a:srgbClr val="9933FF"/>
    <a:srgbClr val="00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8" autoAdjust="0"/>
    <p:restoredTop sz="94660"/>
  </p:normalViewPr>
  <p:slideViewPr>
    <p:cSldViewPr>
      <p:cViewPr>
        <p:scale>
          <a:sx n="100" d="100"/>
          <a:sy n="100" d="100"/>
        </p:scale>
        <p:origin x="-312" y="-264"/>
      </p:cViewPr>
      <p:guideLst>
        <p:guide orient="horz" pos="2160"/>
        <p:guide pos="29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65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9790"/>
  <ax:ocxPr ax:name="_cy" ax:value="1588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66-3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1007"/>
  <ax:ocxPr ax:name="_cy" ax:value="1614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66-4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9208"/>
  <ax:ocxPr ax:name="_cy" ax:value="2011"/>
</ax:ocx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66-4b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0001"/>
  <ax:ocxPr ax:name="_cy" ax:value="1799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0A8D1-B150-4DF5-9145-2587D28787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C1E21-8A19-43AA-B0C9-C7CD611694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1E21-8A19-43AA-B0C9-C7CD6116940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6588" y="839788"/>
            <a:ext cx="7085012" cy="114141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6588" y="1981200"/>
            <a:ext cx="7085012" cy="1371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>
                <a:solidFill>
                  <a:srgbClr val="006699"/>
                </a:solidFill>
              </a:defRPr>
            </a:lvl1pPr>
          </a:lstStyle>
          <a:p>
            <a:r>
              <a:rPr lang="zh-CN"/>
              <a:t>单击此处编辑母版副标题样式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3888" y="228600"/>
            <a:ext cx="2171700" cy="58991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4288" cy="58991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88561-2977-43FE-AB97-961BE342789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C1FEF-10ED-4B70-A2B7-EC348C35BC7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6988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6988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8588" y="228600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6988"/>
            <a:ext cx="822960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 thruBlk="1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–"/>
        <a:defRPr sz="1600">
          <a:solidFill>
            <a:schemeClr val="accent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1600">
          <a:solidFill>
            <a:schemeClr val="accent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–"/>
        <a:defRPr sz="1400">
          <a:solidFill>
            <a:schemeClr val="accent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1400">
          <a:solidFill>
            <a:schemeClr val="accent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1400">
          <a:solidFill>
            <a:schemeClr val="accent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1400">
          <a:solidFill>
            <a:schemeClr val="accent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1400">
          <a:solidFill>
            <a:schemeClr val="accent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1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5.wmf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7.wmf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wm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ook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429000"/>
            <a:ext cx="3168352" cy="216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627784" y="238125"/>
            <a:ext cx="6532364" cy="74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buFontTx/>
              <a:buNone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Unit </a:t>
            </a: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7</a:t>
            </a:r>
            <a:r>
              <a:rPr lang="en-US" altLang="zh-CN" sz="4400" b="1" kern="10" dirty="0" smtClean="0">
                <a:ln w="12700">
                  <a:noFill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Topic 2 </a:t>
            </a:r>
            <a:endParaRPr lang="en-US" altLang="zh-CN" sz="4400" b="1" dirty="0">
              <a:ln w="12700">
                <a:noFill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6148" y="1556792"/>
            <a:ext cx="9160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kern="10" dirty="0" smtClean="0">
                <a:ln w="12700">
                  <a:noFill/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I’m not sure whether </a:t>
            </a:r>
          </a:p>
          <a:p>
            <a:pPr algn="ctr"/>
            <a:r>
              <a:rPr lang="en-US" altLang="zh-CN" sz="4800" b="1" kern="10" dirty="0" smtClean="0">
                <a:ln w="12700">
                  <a:noFill/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can cook it well.</a:t>
            </a:r>
            <a:endParaRPr lang="zh-CN" altLang="en-US" sz="4800" b="1" kern="10" dirty="0">
              <a:ln w="12700">
                <a:noFill/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63926" y="4125011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kern="10" dirty="0" smtClean="0">
                <a:ln w="9525"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Section B</a:t>
            </a:r>
            <a:endParaRPr lang="zh-CN" altLang="en-US" sz="4400" b="1" kern="10" dirty="0">
              <a:ln w="9525"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940" y="5839296"/>
            <a:ext cx="9130060" cy="5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ldLvl="0" autoUpdateAnimBg="0"/>
      <p:bldP spid="28675" grpId="1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200904021147325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488" y="1773238"/>
            <a:ext cx="29527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23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2450" y="1773238"/>
            <a:ext cx="40259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066800" y="4940300"/>
            <a:ext cx="32956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5000"/>
              </a:lnSpc>
            </a:pPr>
            <a:r>
              <a:rPr lang="en-US" altLang="zh-CN" sz="2400" dirty="0"/>
              <a:t> </a:t>
            </a:r>
            <a:r>
              <a:rPr lang="en-US" altLang="zh-CN" sz="3200" b="1" dirty="0">
                <a:solidFill>
                  <a:srgbClr val="FF3300"/>
                </a:solidFill>
              </a:rPr>
              <a:t>polite</a:t>
            </a:r>
            <a:r>
              <a:rPr lang="en-US" altLang="zh-CN" sz="2400" dirty="0"/>
              <a:t> </a:t>
            </a:r>
          </a:p>
          <a:p>
            <a:pPr eaLnBrk="1" hangingPunct="1">
              <a:lnSpc>
                <a:spcPct val="155000"/>
              </a:lnSpc>
            </a:pPr>
            <a:r>
              <a:rPr lang="en-US" altLang="zh-CN" i="1" dirty="0"/>
              <a:t>adj.</a:t>
            </a:r>
            <a:r>
              <a:rPr lang="zh-CN" altLang="en-US" sz="2400" dirty="0"/>
              <a:t>有礼貌的，有教养的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500563" y="4822825"/>
            <a:ext cx="3157537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5000"/>
              </a:lnSpc>
            </a:pPr>
            <a:r>
              <a:rPr lang="en-US" altLang="zh-CN" sz="3200" b="1">
                <a:solidFill>
                  <a:srgbClr val="FF3300"/>
                </a:solidFill>
              </a:rPr>
              <a:t>impolite</a:t>
            </a:r>
            <a:r>
              <a:rPr lang="en-US" altLang="zh-CN" sz="3200"/>
              <a:t> </a:t>
            </a:r>
          </a:p>
          <a:p>
            <a:pPr eaLnBrk="1" hangingPunct="1">
              <a:lnSpc>
                <a:spcPct val="155000"/>
              </a:lnSpc>
            </a:pPr>
            <a:r>
              <a:rPr lang="en-US" altLang="zh-CN" i="1"/>
              <a:t>adj.</a:t>
            </a:r>
            <a:r>
              <a:rPr lang="en-US" altLang="zh-CN" sz="2400" i="1"/>
              <a:t> </a:t>
            </a:r>
            <a:r>
              <a:rPr lang="zh-CN" altLang="en-US" sz="2400"/>
              <a:t>不礼貌的， 粗鲁的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7763" y="5157788"/>
            <a:ext cx="1428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325" y="5092700"/>
            <a:ext cx="23304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ldLvl="0" autoUpdateAnimBg="0"/>
      <p:bldP spid="39941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3950" y="33670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u=2654960897,1594939289&amp;fm=0&amp;gp=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76250"/>
            <a:ext cx="2582863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563938" y="3284538"/>
            <a:ext cx="2879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3300"/>
                </a:solidFill>
              </a:rPr>
              <a:t>noisily</a:t>
            </a:r>
            <a:r>
              <a:rPr lang="en-US" altLang="zh-CN" sz="2800" b="1"/>
              <a:t> </a:t>
            </a:r>
          </a:p>
          <a:p>
            <a:pPr algn="ctr" eaLnBrk="1" hangingPunct="1"/>
            <a:r>
              <a:rPr lang="en-US" altLang="zh-CN" sz="2000" i="1"/>
              <a:t>adv.</a:t>
            </a:r>
            <a:r>
              <a:rPr lang="en-US" altLang="zh-CN" sz="2000"/>
              <a:t> </a:t>
            </a:r>
            <a:r>
              <a:rPr lang="zh-CN" altLang="en-US" sz="2800" b="1"/>
              <a:t>喧闹地</a:t>
            </a:r>
            <a:endParaRPr lang="en-US" sz="2800" b="1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173163" y="4221163"/>
            <a:ext cx="67294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E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.g.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800">
                <a:latin typeface="Times New Roman" panose="02020603050405020304" pitchFamily="18" charset="0"/>
              </a:rPr>
              <a:t>In Japan, it's polite to eat soup</a:t>
            </a:r>
            <a:r>
              <a:rPr lang="zh-CN" altLang="en-US" sz="280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noisily</a:t>
            </a:r>
            <a:r>
              <a:rPr lang="zh-CN" altLang="en-US" sz="2800">
                <a:latin typeface="Times New Roman" panose="02020603050405020304" pitchFamily="18" charset="0"/>
              </a:rPr>
              <a:t>.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800">
                <a:latin typeface="Times New Roman" panose="02020603050405020304" pitchFamily="18" charset="0"/>
              </a:rPr>
              <a:t>在日本，大声地喝汤是礼貌的。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ldLvl="0" autoUpdateAnimBg="0"/>
      <p:bldP spid="40965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07950" y="2487613"/>
            <a:ext cx="88995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(     ) OK,let me try.(Slurp!)</a:t>
            </a:r>
          </a:p>
          <a:p>
            <a:pPr eaLnBrk="1" hangingPunct="1"/>
            <a:r>
              <a:rPr lang="zh-CN" altLang="en-US" sz="2400"/>
              <a:t>(     ) Well,in Cuba,it's impolite to eat so noisily.I don't know if it is </a:t>
            </a:r>
          </a:p>
          <a:p>
            <a:pPr eaLnBrk="1" hangingPunct="1"/>
            <a:r>
              <a:rPr lang="zh-CN" altLang="en-US" sz="2400"/>
              <a:t>         polite in Japan.</a:t>
            </a:r>
          </a:p>
          <a:p>
            <a:pPr eaLnBrk="1" hangingPunct="1"/>
            <a:r>
              <a:rPr lang="zh-CN" altLang="en-US" sz="2400"/>
              <a:t>(     ) OK</a:t>
            </a:r>
            <a:r>
              <a:rPr lang="en-US" altLang="zh-CN" sz="2400"/>
              <a:t>. Mm, it's delicious. (Slurp!)</a:t>
            </a:r>
          </a:p>
          <a:p>
            <a:pPr eaLnBrk="1" hangingPunct="1"/>
            <a:r>
              <a:rPr lang="zh-CN" altLang="en-US" sz="2400"/>
              <a:t>(     ) Not bad,Maria.</a:t>
            </a:r>
          </a:p>
          <a:p>
            <a:pPr eaLnBrk="1" hangingPunct="1"/>
            <a:r>
              <a:rPr lang="zh-CN" altLang="en-US" sz="2400"/>
              <a:t>(     ) Kumiko,is it too hot?</a:t>
            </a:r>
          </a:p>
          <a:p>
            <a:pPr eaLnBrk="1" hangingPunct="1"/>
            <a:r>
              <a:rPr lang="zh-CN" altLang="en-US" sz="2400"/>
              <a:t>(     ) Come on,Kumiko!Help yourself to some soup.</a:t>
            </a:r>
          </a:p>
          <a:p>
            <a:pPr eaLnBrk="1" hangingPunct="1"/>
            <a:r>
              <a:rPr lang="zh-CN" altLang="en-US" sz="2400"/>
              <a:t>(     ) No.Why?</a:t>
            </a:r>
          </a:p>
          <a:p>
            <a:pPr eaLnBrk="1" hangingPunct="1"/>
            <a:r>
              <a:rPr lang="zh-CN" altLang="en-US" sz="2400"/>
              <a:t>(     ) Oh.In Japan,it's polite to do that.It means you like the food </a:t>
            </a:r>
          </a:p>
          <a:p>
            <a:pPr eaLnBrk="1" hangingPunct="1"/>
            <a:r>
              <a:rPr lang="zh-CN" altLang="en-US" sz="2400"/>
              <a:t>         very much.</a:t>
            </a:r>
          </a:p>
        </p:txBody>
      </p:sp>
      <p:sp>
        <p:nvSpPr>
          <p:cNvPr id="4101" name="Oval 3"/>
          <p:cNvSpPr>
            <a:spLocks noChangeArrowheads="1"/>
          </p:cNvSpPr>
          <p:nvPr/>
        </p:nvSpPr>
        <p:spPr bwMode="auto">
          <a:xfrm>
            <a:off x="252413" y="620713"/>
            <a:ext cx="646112" cy="503237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99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3</a:t>
            </a:r>
          </a:p>
        </p:txBody>
      </p:sp>
      <p:pic>
        <p:nvPicPr>
          <p:cNvPr id="4102" name="Picture 4" descr="4-7-2-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5975" y="3284538"/>
            <a:ext cx="187166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827088" y="620713"/>
            <a:ext cx="82089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Listen and number the sentences to form a conversation.Then practice with your partner.</a:t>
            </a:r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323850" y="4649788"/>
            <a:ext cx="4587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1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23850" y="3500438"/>
            <a:ext cx="460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23850" y="4292600"/>
            <a:ext cx="458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</a:rPr>
              <a:t>3</a:t>
            </a:r>
            <a:endParaRPr lang="zh-CN" altLang="en-US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23850" y="5011738"/>
            <a:ext cx="4587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</a:rPr>
              <a:t>4</a:t>
            </a:r>
            <a:endParaRPr lang="zh-CN" altLang="en-US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23850" y="2852738"/>
            <a:ext cx="460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</a:rPr>
              <a:t>5</a:t>
            </a:r>
            <a:endParaRPr lang="zh-CN" altLang="en-US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323850" y="5372100"/>
            <a:ext cx="458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</a:rPr>
              <a:t>6</a:t>
            </a:r>
            <a:endParaRPr lang="zh-CN" altLang="en-US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323850" y="2419350"/>
            <a:ext cx="458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</a:rPr>
              <a:t>7</a:t>
            </a:r>
            <a:endParaRPr lang="zh-CN" altLang="en-US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323850" y="3929063"/>
            <a:ext cx="4587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</a:rPr>
              <a:t>8</a:t>
            </a:r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18" name="WindowsMediaPlayer1" r:id="rId2" imgW="3962520" imgH="581040"/>
        </mc:Choice>
        <mc:Fallback>
          <p:control name="WindowsMediaPlayer1" r:id="rId2" imgW="3962520" imgH="5810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635375" y="1628775"/>
                  <a:ext cx="3960813" cy="57626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>
                  <a:prstShdw prst="shdw11">
                    <a:schemeClr val="tx1">
                      <a:gamma/>
                      <a:shade val="60000"/>
                      <a:invGamma/>
                      <a:alpha val="50000"/>
                    </a:schemeClr>
                  </a:prstShdw>
                </a:effectLst>
              </p:spPr>
            </p:pic>
          </p:control>
        </mc:Fallback>
      </mc:AlternateContent>
    </p:controls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ldLvl="0" autoUpdateAnimBg="0"/>
      <p:bldP spid="41992" grpId="0" bldLvl="0" autoUpdateAnimBg="0"/>
      <p:bldP spid="41993" grpId="0" bldLvl="0" autoUpdateAnimBg="0"/>
      <p:bldP spid="41994" grpId="0" bldLvl="0" autoUpdateAnimBg="0"/>
      <p:bldP spid="41995" grpId="0" bldLvl="0" autoUpdateAnimBg="0"/>
      <p:bldP spid="41996" grpId="0" bldLvl="0" autoUpdateAnimBg="0"/>
      <p:bldP spid="41997" grpId="0" bldLvl="0" autoUpdateAnimBg="0"/>
      <p:bldP spid="41998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9750" y="1339850"/>
            <a:ext cx="7561263" cy="4854575"/>
          </a:xfrm>
          <a:prstGeom prst="rect">
            <a:avLst/>
          </a:prstGeom>
          <a:noFill/>
          <a:ln w="9525" cap="rnd">
            <a:solidFill>
              <a:srgbClr val="FF33CC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◆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don't know if it is polite in Japan.</a:t>
            </a:r>
          </a:p>
          <a:p>
            <a:pPr eaLnBrk="1" hangingPunct="1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我不知道在日本这样是否礼貌。</a:t>
            </a:r>
          </a:p>
          <a:p>
            <a:pPr eaLnBrk="1" hangingPunct="1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这是由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引导的宾语从句，if意为“是否”，不能省略。</a:t>
            </a:r>
          </a:p>
          <a:p>
            <a:pPr eaLnBrk="1" hangingPunct="1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000" b="1" dirty="0">
                <a:solidFill>
                  <a:srgbClr val="FF0000"/>
                </a:solidFill>
              </a:rPr>
              <a:t>if和whether 都可以引导宾语从句，意为“是否”，两者通常能互换，但不可省略。从句表一般疑问的意义。</a:t>
            </a:r>
          </a:p>
          <a:p>
            <a:pPr eaLnBrk="1" hangingPunct="1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E.g: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我不能确定是否有不明飞行物。</a:t>
            </a:r>
          </a:p>
          <a:p>
            <a:pPr eaLnBrk="1" hangingPunct="1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I'm not sure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are UFOs.</a:t>
            </a:r>
          </a:p>
          <a:p>
            <a:pPr eaLnBrk="1" hangingPunct="1"/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◆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following sentences：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eaLnBrk="1" hangingPunct="1"/>
            <a:r>
              <a:rPr lang="zh-CN" altLang="en-US" sz="2000" dirty="0">
                <a:latin typeface="Times New Roman" panose="02020603050405020304" pitchFamily="18" charset="0"/>
              </a:rPr>
              <a:t>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 don’t know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if/whether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need to obey all the rules while I’m having dinner with my friends.</a:t>
            </a:r>
          </a:p>
          <a:p>
            <a:pPr eaLnBrk="1" hangingPunct="1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2000" dirty="0">
                <a:latin typeface="Times New Roman" panose="02020603050405020304" pitchFamily="18" charset="0"/>
              </a:rPr>
              <a:t>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Could you tell me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if/whether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it’s polite to speak loudly at the table?</a:t>
            </a:r>
          </a:p>
          <a:p>
            <a:pPr eaLnBrk="1" hangingPunct="1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2000" dirty="0">
                <a:latin typeface="Times New Roman" panose="02020603050405020304" pitchFamily="18" charset="0"/>
              </a:rPr>
              <a:t>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 don’t know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if/whether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are right.</a:t>
            </a:r>
          </a:p>
          <a:p>
            <a:pPr eaLnBrk="1" hangingPunct="1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WordArt 3"/>
          <p:cNvSpPr>
            <a:spLocks noChangeArrowheads="1" noChangeShapeType="1"/>
          </p:cNvSpPr>
          <p:nvPr/>
        </p:nvSpPr>
        <p:spPr bwMode="auto">
          <a:xfrm>
            <a:off x="1116013" y="404813"/>
            <a:ext cx="655161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b="1" kern="10" dirty="0">
                <a:ln w="12700" cmpd="sng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ail"/>
              </a:rPr>
              <a:t>If/whether</a:t>
            </a:r>
            <a:r>
              <a:rPr lang="zh-CN" altLang="en-US" sz="3600" b="1" kern="10" dirty="0">
                <a:ln w="12700" cmpd="sng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ail"/>
              </a:rPr>
              <a:t>引导的宾语从句</a:t>
            </a:r>
          </a:p>
        </p:txBody>
      </p:sp>
    </p:spTree>
  </p:cSld>
  <p:clrMapOvr>
    <a:masterClrMapping/>
  </p:clrMapOvr>
  <p:transition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5661025"/>
            <a:ext cx="5724525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724525" y="6092825"/>
            <a:ext cx="3419475" cy="765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50825" y="1403350"/>
            <a:ext cx="88566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Co</a:t>
            </a:r>
            <a:r>
              <a:rPr lang="en-US" altLang="zh-CN" sz="2800" b="1" dirty="0" err="1"/>
              <a:t>mpare</a:t>
            </a:r>
            <a:r>
              <a:rPr lang="en-US" altLang="zh-CN" sz="2800" b="1" dirty="0"/>
              <a:t> the following things with your friends, then make a report after the example.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95288" y="2593975"/>
            <a:ext cx="81518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school/do one's homework/play basketball/run/cook/... (early/well/fast...)</a:t>
            </a:r>
          </a:p>
          <a:p>
            <a:pPr eaLnBrk="1" hangingPunct="1"/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95288" y="4365625"/>
            <a:ext cx="81359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Example:</a:t>
            </a:r>
          </a:p>
          <a:p>
            <a:pPr eaLnBrk="1" hangingPunct="1"/>
            <a:r>
              <a:rPr lang="zh-CN" altLang="en-US" sz="2800" dirty="0">
                <a:latin typeface="Times New Roman" panose="02020603050405020304" pitchFamily="18" charset="0"/>
              </a:rPr>
              <a:t>     Wang Gang and I are good friends.I go to sc</a:t>
            </a:r>
            <a:r>
              <a:rPr lang="en-US" altLang="zh-CN" sz="2800" dirty="0" err="1">
                <a:latin typeface="Times New Roman" panose="02020603050405020304" pitchFamily="18" charset="0"/>
              </a:rPr>
              <a:t>hool</a:t>
            </a:r>
            <a:r>
              <a:rPr lang="en-US" altLang="zh-CN" sz="2800" dirty="0">
                <a:latin typeface="Times New Roman" panose="02020603050405020304" pitchFamily="18" charset="0"/>
              </a:rPr>
              <a:t> earlier than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he.But</a:t>
            </a:r>
            <a:r>
              <a:rPr lang="en-US" altLang="zh-CN" sz="2800" dirty="0">
                <a:latin typeface="Times New Roman" panose="02020603050405020304" pitchFamily="18" charset="0"/>
              </a:rPr>
              <a:t> he does his homework better than I. ...</a:t>
            </a:r>
          </a:p>
        </p:txBody>
      </p:sp>
      <p:sp>
        <p:nvSpPr>
          <p:cNvPr id="45063" name="WordArt 7"/>
          <p:cNvSpPr>
            <a:spLocks noChangeArrowheads="1" noChangeShapeType="1"/>
          </p:cNvSpPr>
          <p:nvPr/>
        </p:nvSpPr>
        <p:spPr bwMode="auto">
          <a:xfrm>
            <a:off x="2197100" y="333375"/>
            <a:ext cx="32400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ail"/>
              </a:rPr>
              <a:t>Project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ail"/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ldLvl="0" autoUpdateAnimBg="0"/>
      <p:bldP spid="44038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12775" y="3464099"/>
            <a:ext cx="81597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eap——</a:t>
            </a:r>
            <a:r>
              <a:rPr lang="zh-CN" altLang="en-US" sz="36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eep        </a:t>
            </a:r>
            <a:r>
              <a:rPr lang="zh-CN" altLang="en-US" sz="36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ain——</a:t>
            </a:r>
            <a:r>
              <a:rPr lang="zh-CN" altLang="en-US" sz="36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ane  </a:t>
            </a:r>
          </a:p>
          <a:p>
            <a:pPr eaLnBrk="1" hangingPunct="1"/>
            <a:r>
              <a:rPr lang="zh-CN" altLang="en-US" sz="36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eer——</a:t>
            </a:r>
            <a:r>
              <a:rPr lang="zh-CN" altLang="en-US" sz="36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eer         </a:t>
            </a:r>
            <a:r>
              <a:rPr lang="zh-CN" altLang="en-US" sz="36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oose——</a:t>
            </a:r>
            <a:r>
              <a:rPr lang="zh-CN" altLang="en-US" sz="36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uice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23850" y="401811"/>
            <a:ext cx="7345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CC"/>
                </a:solidFill>
              </a:rPr>
              <a:t>      Read the pairs of words aloud,paying attention to the sounds of the underlined letters.Then listen and try to imitate.</a:t>
            </a:r>
          </a:p>
        </p:txBody>
      </p:sp>
      <p:sp>
        <p:nvSpPr>
          <p:cNvPr id="5125" name="Oval 4"/>
          <p:cNvSpPr>
            <a:spLocks noChangeArrowheads="1"/>
          </p:cNvSpPr>
          <p:nvPr/>
        </p:nvSpPr>
        <p:spPr bwMode="auto">
          <a:xfrm>
            <a:off x="179388" y="333549"/>
            <a:ext cx="720725" cy="576262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99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4a</a:t>
            </a: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2781474"/>
            <a:ext cx="25193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135" name="WindowsMediaPlayer1" r:id="rId2" imgW="3314880" imgH="723960"/>
        </mc:Choice>
        <mc:Fallback>
          <p:control name="WindowsMediaPlayer1" r:id="rId2" imgW="3314880" imgH="72396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210050" y="1774825"/>
                  <a:ext cx="3314700" cy="7175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>
                  <a:prstShdw prst="shdw11">
                    <a:schemeClr val="tx1">
                      <a:gamma/>
                      <a:shade val="60000"/>
                      <a:invGamma/>
                      <a:alpha val="50000"/>
                    </a:schemeClr>
                  </a:prstShdw>
                </a:effectLst>
              </p:spPr>
            </p:pic>
          </p:control>
        </mc:Fallback>
      </mc:AlternateContent>
    </p:controls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07950" y="2781300"/>
            <a:ext cx="88122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A:Would you like to tell me how to cook the meal?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B:Sure.What do you want to learn?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A:Could you teach me how to make fried rice?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B:Yes,it's easy.First,cut some cooked meat very finely.Next,put some oil in the pan.Then fry the meat lightly.After that,add the rice slowly and fry it for a few minutes.Finally,add some salt.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A:Yeah! Cooking is fun!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4752975" y="836613"/>
            <a:ext cx="4427538" cy="2095500"/>
            <a:chOff x="0" y="0"/>
            <a:chExt cx="6972" cy="3300"/>
          </a:xfrm>
        </p:grpSpPr>
        <p:pic>
          <p:nvPicPr>
            <p:cNvPr id="6170" name="Picture 4" descr="TIP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6973" cy="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1" name="Text Box 5"/>
            <p:cNvSpPr txBox="1">
              <a:spLocks noChangeArrowheads="1"/>
            </p:cNvSpPr>
            <p:nvPr/>
          </p:nvSpPr>
          <p:spPr bwMode="auto">
            <a:xfrm>
              <a:off x="289" y="1144"/>
              <a:ext cx="5947" cy="1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/>
                <a:t>When you describe more than one step,you often use rising tone for such words as </a:t>
              </a:r>
              <a:r>
                <a:rPr lang="zh-CN" altLang="en-US" b="1" i="1" dirty="0">
                  <a:latin typeface="Times New Roman" panose="02020603050405020304" pitchFamily="18" charset="0"/>
                </a:rPr>
                <a:t>first,second</a:t>
              </a:r>
              <a:r>
                <a:rPr lang="zh-CN" altLang="en-US" dirty="0"/>
                <a:t> before you come to the end.</a:t>
              </a:r>
            </a:p>
          </p:txBody>
        </p:sp>
      </p:grp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82613" y="44450"/>
            <a:ext cx="8455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3399"/>
                </a:solidFill>
              </a:rPr>
              <a:t>Listen and read the conversation,paying attention to the intonation and pause.Then practice with your partner.</a:t>
            </a:r>
          </a:p>
        </p:txBody>
      </p:sp>
      <p:sp>
        <p:nvSpPr>
          <p:cNvPr id="6150" name="Oval 7"/>
          <p:cNvSpPr>
            <a:spLocks noChangeArrowheads="1"/>
          </p:cNvSpPr>
          <p:nvPr/>
        </p:nvSpPr>
        <p:spPr bwMode="auto">
          <a:xfrm>
            <a:off x="38100" y="44450"/>
            <a:ext cx="574675" cy="504825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99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400" b="1"/>
              <a:t>4b</a:t>
            </a:r>
          </a:p>
        </p:txBody>
      </p:sp>
      <p:sp>
        <p:nvSpPr>
          <p:cNvPr id="6152" name="Arc 9"/>
          <p:cNvSpPr/>
          <p:nvPr/>
        </p:nvSpPr>
        <p:spPr bwMode="auto">
          <a:xfrm rot="840000" flipV="1">
            <a:off x="5467350" y="2663825"/>
            <a:ext cx="644525" cy="360363"/>
          </a:xfrm>
          <a:custGeom>
            <a:avLst/>
            <a:gdLst>
              <a:gd name="T0" fmla="*/ 0 w 21486"/>
              <a:gd name="T1" fmla="*/ 0 h 21600"/>
              <a:gd name="T2" fmla="*/ 647945 w 21486"/>
              <a:gd name="T3" fmla="*/ 360363 h 21600"/>
              <a:gd name="T4" fmla="*/ 0 w 21486"/>
              <a:gd name="T5" fmla="*/ 360363 h 21600"/>
              <a:gd name="T6" fmla="*/ 0 60000 65536"/>
              <a:gd name="T7" fmla="*/ 0 60000 65536"/>
              <a:gd name="T8" fmla="*/ 0 60000 65536"/>
              <a:gd name="T9" fmla="*/ 0 w 21486"/>
              <a:gd name="T10" fmla="*/ 0 h 21600"/>
              <a:gd name="T11" fmla="*/ 21486 w 21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6" h="21600" fill="none" extrusionOk="0">
                <a:moveTo>
                  <a:pt x="-1" y="0"/>
                </a:moveTo>
                <a:cubicBezTo>
                  <a:pt x="11073" y="0"/>
                  <a:pt x="20353" y="8374"/>
                  <a:pt x="21486" y="19389"/>
                </a:cubicBezTo>
              </a:path>
              <a:path w="21486" h="21600" stroke="0" extrusionOk="0">
                <a:moveTo>
                  <a:pt x="-1" y="0"/>
                </a:moveTo>
                <a:cubicBezTo>
                  <a:pt x="11073" y="0"/>
                  <a:pt x="20353" y="8374"/>
                  <a:pt x="21486" y="19389"/>
                </a:cubicBezTo>
                <a:lnTo>
                  <a:pt x="0" y="21600"/>
                </a:lnTo>
                <a:close/>
              </a:path>
            </a:pathLst>
          </a:custGeom>
          <a:noFill/>
          <a:ln w="9525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3" name="Arc 10"/>
          <p:cNvSpPr/>
          <p:nvPr/>
        </p:nvSpPr>
        <p:spPr bwMode="auto">
          <a:xfrm>
            <a:off x="363538" y="3357563"/>
            <a:ext cx="620712" cy="431800"/>
          </a:xfrm>
          <a:custGeom>
            <a:avLst/>
            <a:gdLst>
              <a:gd name="T0" fmla="*/ 0 w 18687"/>
              <a:gd name="T1" fmla="*/ 0 h 21600"/>
              <a:gd name="T2" fmla="*/ 717471 w 18687"/>
              <a:gd name="T3" fmla="*/ 431800 h 21600"/>
              <a:gd name="T4" fmla="*/ 0 w 18687"/>
              <a:gd name="T5" fmla="*/ 431800 h 21600"/>
              <a:gd name="T6" fmla="*/ 0 60000 65536"/>
              <a:gd name="T7" fmla="*/ 0 60000 65536"/>
              <a:gd name="T8" fmla="*/ 0 60000 65536"/>
              <a:gd name="T9" fmla="*/ 0 w 18687"/>
              <a:gd name="T10" fmla="*/ 0 h 21600"/>
              <a:gd name="T11" fmla="*/ 18687 w 186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87" h="21600" fill="none" extrusionOk="0">
                <a:moveTo>
                  <a:pt x="0" y="226"/>
                </a:moveTo>
                <a:cubicBezTo>
                  <a:pt x="1033" y="75"/>
                  <a:pt x="2077" y="-1"/>
                  <a:pt x="3122" y="0"/>
                </a:cubicBezTo>
                <a:cubicBezTo>
                  <a:pt x="8995" y="0"/>
                  <a:pt x="14615" y="2391"/>
                  <a:pt x="18687" y="6623"/>
                </a:cubicBezTo>
              </a:path>
              <a:path w="18687" h="21600" stroke="0" extrusionOk="0">
                <a:moveTo>
                  <a:pt x="0" y="226"/>
                </a:moveTo>
                <a:cubicBezTo>
                  <a:pt x="1033" y="75"/>
                  <a:pt x="2077" y="-1"/>
                  <a:pt x="3122" y="0"/>
                </a:cubicBezTo>
                <a:cubicBezTo>
                  <a:pt x="8995" y="0"/>
                  <a:pt x="14615" y="2391"/>
                  <a:pt x="18687" y="6623"/>
                </a:cubicBezTo>
                <a:lnTo>
                  <a:pt x="3122" y="21600"/>
                </a:lnTo>
                <a:close/>
              </a:path>
            </a:pathLst>
          </a:custGeom>
          <a:noFill/>
          <a:ln w="9525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4" name="Arc 11"/>
          <p:cNvSpPr/>
          <p:nvPr/>
        </p:nvSpPr>
        <p:spPr bwMode="auto">
          <a:xfrm rot="-420000">
            <a:off x="3605213" y="3357563"/>
            <a:ext cx="966787" cy="431800"/>
          </a:xfrm>
          <a:custGeom>
            <a:avLst/>
            <a:gdLst>
              <a:gd name="T0" fmla="*/ 0 w 23867"/>
              <a:gd name="T1" fmla="*/ 0 h 21600"/>
              <a:gd name="T2" fmla="*/ 874957 w 23867"/>
              <a:gd name="T3" fmla="*/ 431800 h 21600"/>
              <a:gd name="T4" fmla="*/ 0 w 23867"/>
              <a:gd name="T5" fmla="*/ 431800 h 21600"/>
              <a:gd name="T6" fmla="*/ 0 60000 65536"/>
              <a:gd name="T7" fmla="*/ 0 60000 65536"/>
              <a:gd name="T8" fmla="*/ 0 60000 65536"/>
              <a:gd name="T9" fmla="*/ 0 w 23867"/>
              <a:gd name="T10" fmla="*/ 0 h 21600"/>
              <a:gd name="T11" fmla="*/ 23867 w 2386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67" h="21600" fill="none" extrusionOk="0">
                <a:moveTo>
                  <a:pt x="0" y="862"/>
                </a:moveTo>
                <a:cubicBezTo>
                  <a:pt x="1963" y="290"/>
                  <a:pt x="3998" y="-1"/>
                  <a:pt x="6044" y="0"/>
                </a:cubicBezTo>
                <a:cubicBezTo>
                  <a:pt x="13171" y="0"/>
                  <a:pt x="19840" y="3516"/>
                  <a:pt x="23867" y="9397"/>
                </a:cubicBezTo>
              </a:path>
              <a:path w="23867" h="21600" stroke="0" extrusionOk="0">
                <a:moveTo>
                  <a:pt x="0" y="862"/>
                </a:moveTo>
                <a:cubicBezTo>
                  <a:pt x="1963" y="290"/>
                  <a:pt x="3998" y="-1"/>
                  <a:pt x="6044" y="0"/>
                </a:cubicBezTo>
                <a:cubicBezTo>
                  <a:pt x="13171" y="0"/>
                  <a:pt x="19840" y="3516"/>
                  <a:pt x="23867" y="9397"/>
                </a:cubicBezTo>
                <a:lnTo>
                  <a:pt x="6044" y="21600"/>
                </a:lnTo>
                <a:close/>
              </a:path>
            </a:pathLst>
          </a:custGeom>
          <a:noFill/>
          <a:ln w="9525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5" name="Arc 12"/>
          <p:cNvSpPr/>
          <p:nvPr/>
        </p:nvSpPr>
        <p:spPr bwMode="auto">
          <a:xfrm flipV="1">
            <a:off x="5002213" y="3573463"/>
            <a:ext cx="822325" cy="360362"/>
          </a:xfrm>
          <a:custGeom>
            <a:avLst/>
            <a:gdLst>
              <a:gd name="T0" fmla="*/ 0 w 27436"/>
              <a:gd name="T1" fmla="*/ 0 h 21600"/>
              <a:gd name="T2" fmla="*/ 647406 w 27436"/>
              <a:gd name="T3" fmla="*/ 360362 h 21600"/>
              <a:gd name="T4" fmla="*/ 0 w 27436"/>
              <a:gd name="T5" fmla="*/ 360362 h 21600"/>
              <a:gd name="T6" fmla="*/ 0 60000 65536"/>
              <a:gd name="T7" fmla="*/ 0 60000 65536"/>
              <a:gd name="T8" fmla="*/ 0 60000 65536"/>
              <a:gd name="T9" fmla="*/ 0 w 27436"/>
              <a:gd name="T10" fmla="*/ 0 h 21600"/>
              <a:gd name="T11" fmla="*/ 27436 w 2743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436" h="21600" fill="none" extrusionOk="0">
                <a:moveTo>
                  <a:pt x="0" y="3047"/>
                </a:moveTo>
                <a:cubicBezTo>
                  <a:pt x="3345" y="1052"/>
                  <a:pt x="7167" y="-1"/>
                  <a:pt x="11062" y="0"/>
                </a:cubicBezTo>
                <a:cubicBezTo>
                  <a:pt x="17353" y="0"/>
                  <a:pt x="23332" y="2743"/>
                  <a:pt x="27436" y="7512"/>
                </a:cubicBezTo>
              </a:path>
              <a:path w="27436" h="21600" stroke="0" extrusionOk="0">
                <a:moveTo>
                  <a:pt x="0" y="3047"/>
                </a:moveTo>
                <a:cubicBezTo>
                  <a:pt x="3345" y="1052"/>
                  <a:pt x="7167" y="-1"/>
                  <a:pt x="11062" y="0"/>
                </a:cubicBezTo>
                <a:cubicBezTo>
                  <a:pt x="17353" y="0"/>
                  <a:pt x="23332" y="2743"/>
                  <a:pt x="27436" y="7512"/>
                </a:cubicBezTo>
                <a:lnTo>
                  <a:pt x="11062" y="21600"/>
                </a:lnTo>
                <a:close/>
              </a:path>
            </a:pathLst>
          </a:custGeom>
          <a:noFill/>
          <a:ln w="9525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6" name="Arc 13"/>
          <p:cNvSpPr/>
          <p:nvPr/>
        </p:nvSpPr>
        <p:spPr bwMode="auto">
          <a:xfrm>
            <a:off x="1042988" y="4292600"/>
            <a:ext cx="754062" cy="431800"/>
          </a:xfrm>
          <a:custGeom>
            <a:avLst/>
            <a:gdLst>
              <a:gd name="T0" fmla="*/ 0 w 22622"/>
              <a:gd name="T1" fmla="*/ 0 h 21600"/>
              <a:gd name="T2" fmla="*/ 719996 w 22622"/>
              <a:gd name="T3" fmla="*/ 431800 h 21600"/>
              <a:gd name="T4" fmla="*/ 0 w 22622"/>
              <a:gd name="T5" fmla="*/ 431800 h 21600"/>
              <a:gd name="T6" fmla="*/ 0 60000 65536"/>
              <a:gd name="T7" fmla="*/ 0 60000 65536"/>
              <a:gd name="T8" fmla="*/ 0 60000 65536"/>
              <a:gd name="T9" fmla="*/ 0 w 22622"/>
              <a:gd name="T10" fmla="*/ 0 h 21600"/>
              <a:gd name="T11" fmla="*/ 22622 w 226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22" h="21600" fill="none" extrusionOk="0">
                <a:moveTo>
                  <a:pt x="-1" y="1427"/>
                </a:moveTo>
                <a:cubicBezTo>
                  <a:pt x="2465" y="483"/>
                  <a:pt x="5083" y="-1"/>
                  <a:pt x="7723" y="0"/>
                </a:cubicBezTo>
                <a:cubicBezTo>
                  <a:pt x="13270" y="0"/>
                  <a:pt x="18605" y="2134"/>
                  <a:pt x="22622" y="5960"/>
                </a:cubicBezTo>
              </a:path>
              <a:path w="22622" h="21600" stroke="0" extrusionOk="0">
                <a:moveTo>
                  <a:pt x="-1" y="1427"/>
                </a:moveTo>
                <a:cubicBezTo>
                  <a:pt x="2465" y="483"/>
                  <a:pt x="5083" y="-1"/>
                  <a:pt x="7723" y="0"/>
                </a:cubicBezTo>
                <a:cubicBezTo>
                  <a:pt x="13270" y="0"/>
                  <a:pt x="18605" y="2134"/>
                  <a:pt x="22622" y="5960"/>
                </a:cubicBezTo>
                <a:lnTo>
                  <a:pt x="7723" y="21600"/>
                </a:lnTo>
                <a:close/>
              </a:path>
            </a:pathLst>
          </a:custGeom>
          <a:noFill/>
          <a:ln w="9525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7" name="Arc 14"/>
          <p:cNvSpPr/>
          <p:nvPr/>
        </p:nvSpPr>
        <p:spPr bwMode="auto">
          <a:xfrm rot="840000" flipV="1">
            <a:off x="2051050" y="4076700"/>
            <a:ext cx="644525" cy="360363"/>
          </a:xfrm>
          <a:custGeom>
            <a:avLst/>
            <a:gdLst>
              <a:gd name="T0" fmla="*/ 0 w 21486"/>
              <a:gd name="T1" fmla="*/ 0 h 21600"/>
              <a:gd name="T2" fmla="*/ 647945 w 21486"/>
              <a:gd name="T3" fmla="*/ 360363 h 21600"/>
              <a:gd name="T4" fmla="*/ 0 w 21486"/>
              <a:gd name="T5" fmla="*/ 360363 h 21600"/>
              <a:gd name="T6" fmla="*/ 0 60000 65536"/>
              <a:gd name="T7" fmla="*/ 0 60000 65536"/>
              <a:gd name="T8" fmla="*/ 0 60000 65536"/>
              <a:gd name="T9" fmla="*/ 0 w 21486"/>
              <a:gd name="T10" fmla="*/ 0 h 21600"/>
              <a:gd name="T11" fmla="*/ 21486 w 21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6" h="21600" fill="none" extrusionOk="0">
                <a:moveTo>
                  <a:pt x="-1" y="0"/>
                </a:moveTo>
                <a:cubicBezTo>
                  <a:pt x="11073" y="0"/>
                  <a:pt x="20353" y="8374"/>
                  <a:pt x="21486" y="19389"/>
                </a:cubicBezTo>
              </a:path>
              <a:path w="21486" h="21600" stroke="0" extrusionOk="0">
                <a:moveTo>
                  <a:pt x="-1" y="0"/>
                </a:moveTo>
                <a:cubicBezTo>
                  <a:pt x="11073" y="0"/>
                  <a:pt x="20353" y="8374"/>
                  <a:pt x="21486" y="19389"/>
                </a:cubicBezTo>
                <a:lnTo>
                  <a:pt x="0" y="21600"/>
                </a:lnTo>
                <a:close/>
              </a:path>
            </a:pathLst>
          </a:custGeom>
          <a:noFill/>
          <a:ln w="9525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8" name="Arc 15"/>
          <p:cNvSpPr/>
          <p:nvPr/>
        </p:nvSpPr>
        <p:spPr bwMode="auto">
          <a:xfrm>
            <a:off x="2555875" y="5734050"/>
            <a:ext cx="754063" cy="430213"/>
          </a:xfrm>
          <a:custGeom>
            <a:avLst/>
            <a:gdLst>
              <a:gd name="T0" fmla="*/ 0 w 22622"/>
              <a:gd name="T1" fmla="*/ 0 h 21600"/>
              <a:gd name="T2" fmla="*/ 719997 w 22622"/>
              <a:gd name="T3" fmla="*/ 430213 h 21600"/>
              <a:gd name="T4" fmla="*/ 0 w 22622"/>
              <a:gd name="T5" fmla="*/ 430213 h 21600"/>
              <a:gd name="T6" fmla="*/ 0 60000 65536"/>
              <a:gd name="T7" fmla="*/ 0 60000 65536"/>
              <a:gd name="T8" fmla="*/ 0 60000 65536"/>
              <a:gd name="T9" fmla="*/ 0 w 22622"/>
              <a:gd name="T10" fmla="*/ 0 h 21600"/>
              <a:gd name="T11" fmla="*/ 22622 w 226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22" h="21600" fill="none" extrusionOk="0">
                <a:moveTo>
                  <a:pt x="-1" y="1427"/>
                </a:moveTo>
                <a:cubicBezTo>
                  <a:pt x="2465" y="483"/>
                  <a:pt x="5083" y="-1"/>
                  <a:pt x="7723" y="0"/>
                </a:cubicBezTo>
                <a:cubicBezTo>
                  <a:pt x="13270" y="0"/>
                  <a:pt x="18605" y="2134"/>
                  <a:pt x="22622" y="5960"/>
                </a:cubicBezTo>
              </a:path>
              <a:path w="22622" h="21600" stroke="0" extrusionOk="0">
                <a:moveTo>
                  <a:pt x="-1" y="1427"/>
                </a:moveTo>
                <a:cubicBezTo>
                  <a:pt x="2465" y="483"/>
                  <a:pt x="5083" y="-1"/>
                  <a:pt x="7723" y="0"/>
                </a:cubicBezTo>
                <a:cubicBezTo>
                  <a:pt x="13270" y="0"/>
                  <a:pt x="18605" y="2134"/>
                  <a:pt x="22622" y="5960"/>
                </a:cubicBezTo>
                <a:lnTo>
                  <a:pt x="7723" y="21600"/>
                </a:lnTo>
                <a:close/>
              </a:path>
            </a:pathLst>
          </a:custGeom>
          <a:noFill/>
          <a:ln w="9525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9" name="Arc 16"/>
          <p:cNvSpPr/>
          <p:nvPr/>
        </p:nvSpPr>
        <p:spPr bwMode="auto">
          <a:xfrm>
            <a:off x="5797550" y="4292600"/>
            <a:ext cx="752475" cy="431800"/>
          </a:xfrm>
          <a:custGeom>
            <a:avLst/>
            <a:gdLst>
              <a:gd name="T0" fmla="*/ 0 w 22622"/>
              <a:gd name="T1" fmla="*/ 0 h 21600"/>
              <a:gd name="T2" fmla="*/ 718480 w 22622"/>
              <a:gd name="T3" fmla="*/ 431800 h 21600"/>
              <a:gd name="T4" fmla="*/ 0 w 22622"/>
              <a:gd name="T5" fmla="*/ 431800 h 21600"/>
              <a:gd name="T6" fmla="*/ 0 60000 65536"/>
              <a:gd name="T7" fmla="*/ 0 60000 65536"/>
              <a:gd name="T8" fmla="*/ 0 60000 65536"/>
              <a:gd name="T9" fmla="*/ 0 w 22622"/>
              <a:gd name="T10" fmla="*/ 0 h 21600"/>
              <a:gd name="T11" fmla="*/ 22622 w 226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22" h="21600" fill="none" extrusionOk="0">
                <a:moveTo>
                  <a:pt x="-1" y="1427"/>
                </a:moveTo>
                <a:cubicBezTo>
                  <a:pt x="2465" y="483"/>
                  <a:pt x="5083" y="-1"/>
                  <a:pt x="7723" y="0"/>
                </a:cubicBezTo>
                <a:cubicBezTo>
                  <a:pt x="13270" y="0"/>
                  <a:pt x="18605" y="2134"/>
                  <a:pt x="22622" y="5960"/>
                </a:cubicBezTo>
              </a:path>
              <a:path w="22622" h="21600" stroke="0" extrusionOk="0">
                <a:moveTo>
                  <a:pt x="-1" y="1427"/>
                </a:moveTo>
                <a:cubicBezTo>
                  <a:pt x="2465" y="483"/>
                  <a:pt x="5083" y="-1"/>
                  <a:pt x="7723" y="0"/>
                </a:cubicBezTo>
                <a:cubicBezTo>
                  <a:pt x="13270" y="0"/>
                  <a:pt x="18605" y="2134"/>
                  <a:pt x="22622" y="5960"/>
                </a:cubicBezTo>
                <a:lnTo>
                  <a:pt x="7723" y="21600"/>
                </a:lnTo>
                <a:close/>
              </a:path>
            </a:pathLst>
          </a:custGeom>
          <a:noFill/>
          <a:ln w="9525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60" name="Arc 17"/>
          <p:cNvSpPr/>
          <p:nvPr/>
        </p:nvSpPr>
        <p:spPr bwMode="auto">
          <a:xfrm rot="840000" flipV="1">
            <a:off x="7019925" y="4076700"/>
            <a:ext cx="644525" cy="360363"/>
          </a:xfrm>
          <a:custGeom>
            <a:avLst/>
            <a:gdLst>
              <a:gd name="T0" fmla="*/ 0 w 21486"/>
              <a:gd name="T1" fmla="*/ 0 h 21600"/>
              <a:gd name="T2" fmla="*/ 647945 w 21486"/>
              <a:gd name="T3" fmla="*/ 360363 h 21600"/>
              <a:gd name="T4" fmla="*/ 0 w 21486"/>
              <a:gd name="T5" fmla="*/ 360363 h 21600"/>
              <a:gd name="T6" fmla="*/ 0 60000 65536"/>
              <a:gd name="T7" fmla="*/ 0 60000 65536"/>
              <a:gd name="T8" fmla="*/ 0 60000 65536"/>
              <a:gd name="T9" fmla="*/ 0 w 21486"/>
              <a:gd name="T10" fmla="*/ 0 h 21600"/>
              <a:gd name="T11" fmla="*/ 21486 w 21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6" h="21600" fill="none" extrusionOk="0">
                <a:moveTo>
                  <a:pt x="-1" y="0"/>
                </a:moveTo>
                <a:cubicBezTo>
                  <a:pt x="11073" y="0"/>
                  <a:pt x="20353" y="8374"/>
                  <a:pt x="21486" y="19389"/>
                </a:cubicBezTo>
              </a:path>
              <a:path w="21486" h="21600" stroke="0" extrusionOk="0">
                <a:moveTo>
                  <a:pt x="-1" y="0"/>
                </a:moveTo>
                <a:cubicBezTo>
                  <a:pt x="11073" y="0"/>
                  <a:pt x="20353" y="8374"/>
                  <a:pt x="21486" y="19389"/>
                </a:cubicBezTo>
                <a:lnTo>
                  <a:pt x="0" y="21600"/>
                </a:lnTo>
                <a:close/>
              </a:path>
            </a:pathLst>
          </a:custGeom>
          <a:noFill/>
          <a:ln w="9525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61" name="Arc 18"/>
          <p:cNvSpPr/>
          <p:nvPr/>
        </p:nvSpPr>
        <p:spPr bwMode="auto">
          <a:xfrm>
            <a:off x="900113" y="4797425"/>
            <a:ext cx="754062" cy="431800"/>
          </a:xfrm>
          <a:custGeom>
            <a:avLst/>
            <a:gdLst>
              <a:gd name="T0" fmla="*/ 0 w 22622"/>
              <a:gd name="T1" fmla="*/ 0 h 21600"/>
              <a:gd name="T2" fmla="*/ 719996 w 22622"/>
              <a:gd name="T3" fmla="*/ 431800 h 21600"/>
              <a:gd name="T4" fmla="*/ 0 w 22622"/>
              <a:gd name="T5" fmla="*/ 431800 h 21600"/>
              <a:gd name="T6" fmla="*/ 0 60000 65536"/>
              <a:gd name="T7" fmla="*/ 0 60000 65536"/>
              <a:gd name="T8" fmla="*/ 0 60000 65536"/>
              <a:gd name="T9" fmla="*/ 0 w 22622"/>
              <a:gd name="T10" fmla="*/ 0 h 21600"/>
              <a:gd name="T11" fmla="*/ 22622 w 226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22" h="21600" fill="none" extrusionOk="0">
                <a:moveTo>
                  <a:pt x="-1" y="1427"/>
                </a:moveTo>
                <a:cubicBezTo>
                  <a:pt x="2465" y="483"/>
                  <a:pt x="5083" y="-1"/>
                  <a:pt x="7723" y="0"/>
                </a:cubicBezTo>
                <a:cubicBezTo>
                  <a:pt x="13270" y="0"/>
                  <a:pt x="18605" y="2134"/>
                  <a:pt x="22622" y="5960"/>
                </a:cubicBezTo>
              </a:path>
              <a:path w="22622" h="21600" stroke="0" extrusionOk="0">
                <a:moveTo>
                  <a:pt x="-1" y="1427"/>
                </a:moveTo>
                <a:cubicBezTo>
                  <a:pt x="2465" y="483"/>
                  <a:pt x="5083" y="-1"/>
                  <a:pt x="7723" y="0"/>
                </a:cubicBezTo>
                <a:cubicBezTo>
                  <a:pt x="13270" y="0"/>
                  <a:pt x="18605" y="2134"/>
                  <a:pt x="22622" y="5960"/>
                </a:cubicBezTo>
                <a:lnTo>
                  <a:pt x="7723" y="21600"/>
                </a:lnTo>
                <a:close/>
              </a:path>
            </a:pathLst>
          </a:custGeom>
          <a:noFill/>
          <a:ln w="9525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62" name="Arc 19"/>
          <p:cNvSpPr/>
          <p:nvPr/>
        </p:nvSpPr>
        <p:spPr bwMode="auto">
          <a:xfrm rot="840000" flipV="1">
            <a:off x="2124075" y="4581525"/>
            <a:ext cx="642938" cy="358775"/>
          </a:xfrm>
          <a:custGeom>
            <a:avLst/>
            <a:gdLst>
              <a:gd name="T0" fmla="*/ 0 w 21486"/>
              <a:gd name="T1" fmla="*/ 0 h 21600"/>
              <a:gd name="T2" fmla="*/ 646349 w 21486"/>
              <a:gd name="T3" fmla="*/ 358775 h 21600"/>
              <a:gd name="T4" fmla="*/ 0 w 21486"/>
              <a:gd name="T5" fmla="*/ 358775 h 21600"/>
              <a:gd name="T6" fmla="*/ 0 60000 65536"/>
              <a:gd name="T7" fmla="*/ 0 60000 65536"/>
              <a:gd name="T8" fmla="*/ 0 60000 65536"/>
              <a:gd name="T9" fmla="*/ 0 w 21486"/>
              <a:gd name="T10" fmla="*/ 0 h 21600"/>
              <a:gd name="T11" fmla="*/ 21486 w 21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6" h="21600" fill="none" extrusionOk="0">
                <a:moveTo>
                  <a:pt x="-1" y="0"/>
                </a:moveTo>
                <a:cubicBezTo>
                  <a:pt x="11073" y="0"/>
                  <a:pt x="20353" y="8374"/>
                  <a:pt x="21486" y="19389"/>
                </a:cubicBezTo>
              </a:path>
              <a:path w="21486" h="21600" stroke="0" extrusionOk="0">
                <a:moveTo>
                  <a:pt x="-1" y="0"/>
                </a:moveTo>
                <a:cubicBezTo>
                  <a:pt x="11073" y="0"/>
                  <a:pt x="20353" y="8374"/>
                  <a:pt x="21486" y="19389"/>
                </a:cubicBezTo>
                <a:lnTo>
                  <a:pt x="0" y="21600"/>
                </a:lnTo>
                <a:close/>
              </a:path>
            </a:pathLst>
          </a:custGeom>
          <a:noFill/>
          <a:ln w="9525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63" name="Arc 20"/>
          <p:cNvSpPr/>
          <p:nvPr/>
        </p:nvSpPr>
        <p:spPr bwMode="auto">
          <a:xfrm rot="840000" flipV="1">
            <a:off x="5153025" y="4581525"/>
            <a:ext cx="642938" cy="358775"/>
          </a:xfrm>
          <a:custGeom>
            <a:avLst/>
            <a:gdLst>
              <a:gd name="T0" fmla="*/ 0 w 21486"/>
              <a:gd name="T1" fmla="*/ 0 h 21600"/>
              <a:gd name="T2" fmla="*/ 646349 w 21486"/>
              <a:gd name="T3" fmla="*/ 358775 h 21600"/>
              <a:gd name="T4" fmla="*/ 0 w 21486"/>
              <a:gd name="T5" fmla="*/ 358775 h 21600"/>
              <a:gd name="T6" fmla="*/ 0 60000 65536"/>
              <a:gd name="T7" fmla="*/ 0 60000 65536"/>
              <a:gd name="T8" fmla="*/ 0 60000 65536"/>
              <a:gd name="T9" fmla="*/ 0 w 21486"/>
              <a:gd name="T10" fmla="*/ 0 h 21600"/>
              <a:gd name="T11" fmla="*/ 21486 w 21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6" h="21600" fill="none" extrusionOk="0">
                <a:moveTo>
                  <a:pt x="-1" y="0"/>
                </a:moveTo>
                <a:cubicBezTo>
                  <a:pt x="11073" y="0"/>
                  <a:pt x="20353" y="8374"/>
                  <a:pt x="21486" y="19389"/>
                </a:cubicBezTo>
              </a:path>
              <a:path w="21486" h="21600" stroke="0" extrusionOk="0">
                <a:moveTo>
                  <a:pt x="-1" y="0"/>
                </a:moveTo>
                <a:cubicBezTo>
                  <a:pt x="11073" y="0"/>
                  <a:pt x="20353" y="8374"/>
                  <a:pt x="21486" y="19389"/>
                </a:cubicBezTo>
                <a:lnTo>
                  <a:pt x="0" y="21600"/>
                </a:lnTo>
                <a:close/>
              </a:path>
            </a:pathLst>
          </a:custGeom>
          <a:noFill/>
          <a:ln w="9525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64" name="Arc 21"/>
          <p:cNvSpPr/>
          <p:nvPr/>
        </p:nvSpPr>
        <p:spPr bwMode="auto">
          <a:xfrm>
            <a:off x="4067175" y="4797425"/>
            <a:ext cx="754063" cy="431800"/>
          </a:xfrm>
          <a:custGeom>
            <a:avLst/>
            <a:gdLst>
              <a:gd name="T0" fmla="*/ 0 w 22622"/>
              <a:gd name="T1" fmla="*/ 0 h 21600"/>
              <a:gd name="T2" fmla="*/ 719997 w 22622"/>
              <a:gd name="T3" fmla="*/ 431800 h 21600"/>
              <a:gd name="T4" fmla="*/ 0 w 22622"/>
              <a:gd name="T5" fmla="*/ 431800 h 21600"/>
              <a:gd name="T6" fmla="*/ 0 60000 65536"/>
              <a:gd name="T7" fmla="*/ 0 60000 65536"/>
              <a:gd name="T8" fmla="*/ 0 60000 65536"/>
              <a:gd name="T9" fmla="*/ 0 w 22622"/>
              <a:gd name="T10" fmla="*/ 0 h 21600"/>
              <a:gd name="T11" fmla="*/ 22622 w 226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22" h="21600" fill="none" extrusionOk="0">
                <a:moveTo>
                  <a:pt x="-1" y="1427"/>
                </a:moveTo>
                <a:cubicBezTo>
                  <a:pt x="2465" y="483"/>
                  <a:pt x="5083" y="-1"/>
                  <a:pt x="7723" y="0"/>
                </a:cubicBezTo>
                <a:cubicBezTo>
                  <a:pt x="13270" y="0"/>
                  <a:pt x="18605" y="2134"/>
                  <a:pt x="22622" y="5960"/>
                </a:cubicBezTo>
              </a:path>
              <a:path w="22622" h="21600" stroke="0" extrusionOk="0">
                <a:moveTo>
                  <a:pt x="-1" y="1427"/>
                </a:moveTo>
                <a:cubicBezTo>
                  <a:pt x="2465" y="483"/>
                  <a:pt x="5083" y="-1"/>
                  <a:pt x="7723" y="0"/>
                </a:cubicBezTo>
                <a:cubicBezTo>
                  <a:pt x="13270" y="0"/>
                  <a:pt x="18605" y="2134"/>
                  <a:pt x="22622" y="5960"/>
                </a:cubicBezTo>
                <a:lnTo>
                  <a:pt x="7723" y="21600"/>
                </a:lnTo>
                <a:close/>
              </a:path>
            </a:pathLst>
          </a:custGeom>
          <a:noFill/>
          <a:ln w="9525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65" name="Arc 22"/>
          <p:cNvSpPr/>
          <p:nvPr/>
        </p:nvSpPr>
        <p:spPr bwMode="auto">
          <a:xfrm rot="840000" flipV="1">
            <a:off x="7816850" y="4581525"/>
            <a:ext cx="644525" cy="358775"/>
          </a:xfrm>
          <a:custGeom>
            <a:avLst/>
            <a:gdLst>
              <a:gd name="T0" fmla="*/ 0 w 21486"/>
              <a:gd name="T1" fmla="*/ 0 h 21600"/>
              <a:gd name="T2" fmla="*/ 647945 w 21486"/>
              <a:gd name="T3" fmla="*/ 358775 h 21600"/>
              <a:gd name="T4" fmla="*/ 0 w 21486"/>
              <a:gd name="T5" fmla="*/ 358775 h 21600"/>
              <a:gd name="T6" fmla="*/ 0 60000 65536"/>
              <a:gd name="T7" fmla="*/ 0 60000 65536"/>
              <a:gd name="T8" fmla="*/ 0 60000 65536"/>
              <a:gd name="T9" fmla="*/ 0 w 21486"/>
              <a:gd name="T10" fmla="*/ 0 h 21600"/>
              <a:gd name="T11" fmla="*/ 21486 w 21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6" h="21600" fill="none" extrusionOk="0">
                <a:moveTo>
                  <a:pt x="-1" y="0"/>
                </a:moveTo>
                <a:cubicBezTo>
                  <a:pt x="11073" y="0"/>
                  <a:pt x="20353" y="8374"/>
                  <a:pt x="21486" y="19389"/>
                </a:cubicBezTo>
              </a:path>
              <a:path w="21486" h="21600" stroke="0" extrusionOk="0">
                <a:moveTo>
                  <a:pt x="-1" y="0"/>
                </a:moveTo>
                <a:cubicBezTo>
                  <a:pt x="11073" y="0"/>
                  <a:pt x="20353" y="8374"/>
                  <a:pt x="21486" y="19389"/>
                </a:cubicBezTo>
                <a:lnTo>
                  <a:pt x="0" y="21600"/>
                </a:lnTo>
                <a:close/>
              </a:path>
            </a:pathLst>
          </a:custGeom>
          <a:noFill/>
          <a:ln w="9525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66" name="Arc 23"/>
          <p:cNvSpPr/>
          <p:nvPr/>
        </p:nvSpPr>
        <p:spPr bwMode="auto">
          <a:xfrm>
            <a:off x="2736850" y="5302250"/>
            <a:ext cx="754063" cy="431800"/>
          </a:xfrm>
          <a:custGeom>
            <a:avLst/>
            <a:gdLst>
              <a:gd name="T0" fmla="*/ 0 w 22622"/>
              <a:gd name="T1" fmla="*/ 0 h 21600"/>
              <a:gd name="T2" fmla="*/ 719997 w 22622"/>
              <a:gd name="T3" fmla="*/ 431800 h 21600"/>
              <a:gd name="T4" fmla="*/ 0 w 22622"/>
              <a:gd name="T5" fmla="*/ 431800 h 21600"/>
              <a:gd name="T6" fmla="*/ 0 60000 65536"/>
              <a:gd name="T7" fmla="*/ 0 60000 65536"/>
              <a:gd name="T8" fmla="*/ 0 60000 65536"/>
              <a:gd name="T9" fmla="*/ 0 w 22622"/>
              <a:gd name="T10" fmla="*/ 0 h 21600"/>
              <a:gd name="T11" fmla="*/ 22622 w 226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22" h="21600" fill="none" extrusionOk="0">
                <a:moveTo>
                  <a:pt x="-1" y="1427"/>
                </a:moveTo>
                <a:cubicBezTo>
                  <a:pt x="2465" y="483"/>
                  <a:pt x="5083" y="-1"/>
                  <a:pt x="7723" y="0"/>
                </a:cubicBezTo>
                <a:cubicBezTo>
                  <a:pt x="13270" y="0"/>
                  <a:pt x="18605" y="2134"/>
                  <a:pt x="22622" y="5960"/>
                </a:cubicBezTo>
              </a:path>
              <a:path w="22622" h="21600" stroke="0" extrusionOk="0">
                <a:moveTo>
                  <a:pt x="-1" y="1427"/>
                </a:moveTo>
                <a:cubicBezTo>
                  <a:pt x="2465" y="483"/>
                  <a:pt x="5083" y="-1"/>
                  <a:pt x="7723" y="0"/>
                </a:cubicBezTo>
                <a:cubicBezTo>
                  <a:pt x="13270" y="0"/>
                  <a:pt x="18605" y="2134"/>
                  <a:pt x="22622" y="5960"/>
                </a:cubicBezTo>
                <a:lnTo>
                  <a:pt x="7723" y="21600"/>
                </a:lnTo>
                <a:close/>
              </a:path>
            </a:pathLst>
          </a:custGeom>
          <a:noFill/>
          <a:ln w="9525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67" name="Arc 24"/>
          <p:cNvSpPr/>
          <p:nvPr/>
        </p:nvSpPr>
        <p:spPr bwMode="auto">
          <a:xfrm>
            <a:off x="3779838" y="5302250"/>
            <a:ext cx="754062" cy="430213"/>
          </a:xfrm>
          <a:custGeom>
            <a:avLst/>
            <a:gdLst>
              <a:gd name="T0" fmla="*/ 0 w 22622"/>
              <a:gd name="T1" fmla="*/ 0 h 21600"/>
              <a:gd name="T2" fmla="*/ 719996 w 22622"/>
              <a:gd name="T3" fmla="*/ 430213 h 21600"/>
              <a:gd name="T4" fmla="*/ 0 w 22622"/>
              <a:gd name="T5" fmla="*/ 430213 h 21600"/>
              <a:gd name="T6" fmla="*/ 0 60000 65536"/>
              <a:gd name="T7" fmla="*/ 0 60000 65536"/>
              <a:gd name="T8" fmla="*/ 0 60000 65536"/>
              <a:gd name="T9" fmla="*/ 0 w 22622"/>
              <a:gd name="T10" fmla="*/ 0 h 21600"/>
              <a:gd name="T11" fmla="*/ 22622 w 226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22" h="21600" fill="none" extrusionOk="0">
                <a:moveTo>
                  <a:pt x="-1" y="1427"/>
                </a:moveTo>
                <a:cubicBezTo>
                  <a:pt x="2465" y="483"/>
                  <a:pt x="5083" y="-1"/>
                  <a:pt x="7723" y="0"/>
                </a:cubicBezTo>
                <a:cubicBezTo>
                  <a:pt x="13270" y="0"/>
                  <a:pt x="18605" y="2134"/>
                  <a:pt x="22622" y="5960"/>
                </a:cubicBezTo>
              </a:path>
              <a:path w="22622" h="21600" stroke="0" extrusionOk="0">
                <a:moveTo>
                  <a:pt x="-1" y="1427"/>
                </a:moveTo>
                <a:cubicBezTo>
                  <a:pt x="2465" y="483"/>
                  <a:pt x="5083" y="-1"/>
                  <a:pt x="7723" y="0"/>
                </a:cubicBezTo>
                <a:cubicBezTo>
                  <a:pt x="13270" y="0"/>
                  <a:pt x="18605" y="2134"/>
                  <a:pt x="22622" y="5960"/>
                </a:cubicBezTo>
                <a:lnTo>
                  <a:pt x="7723" y="21600"/>
                </a:lnTo>
                <a:close/>
              </a:path>
            </a:pathLst>
          </a:custGeom>
          <a:noFill/>
          <a:ln w="9525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68" name="Arc 25"/>
          <p:cNvSpPr/>
          <p:nvPr/>
        </p:nvSpPr>
        <p:spPr bwMode="auto">
          <a:xfrm>
            <a:off x="5546725" y="5302250"/>
            <a:ext cx="754063" cy="431800"/>
          </a:xfrm>
          <a:custGeom>
            <a:avLst/>
            <a:gdLst>
              <a:gd name="T0" fmla="*/ 0 w 22622"/>
              <a:gd name="T1" fmla="*/ 0 h 21600"/>
              <a:gd name="T2" fmla="*/ 719997 w 22622"/>
              <a:gd name="T3" fmla="*/ 431800 h 21600"/>
              <a:gd name="T4" fmla="*/ 0 w 22622"/>
              <a:gd name="T5" fmla="*/ 431800 h 21600"/>
              <a:gd name="T6" fmla="*/ 0 60000 65536"/>
              <a:gd name="T7" fmla="*/ 0 60000 65536"/>
              <a:gd name="T8" fmla="*/ 0 60000 65536"/>
              <a:gd name="T9" fmla="*/ 0 w 22622"/>
              <a:gd name="T10" fmla="*/ 0 h 21600"/>
              <a:gd name="T11" fmla="*/ 22622 w 226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22" h="21600" fill="none" extrusionOk="0">
                <a:moveTo>
                  <a:pt x="-1" y="1427"/>
                </a:moveTo>
                <a:cubicBezTo>
                  <a:pt x="2465" y="483"/>
                  <a:pt x="5083" y="-1"/>
                  <a:pt x="7723" y="0"/>
                </a:cubicBezTo>
                <a:cubicBezTo>
                  <a:pt x="13270" y="0"/>
                  <a:pt x="18605" y="2134"/>
                  <a:pt x="22622" y="5960"/>
                </a:cubicBezTo>
              </a:path>
              <a:path w="22622" h="21600" stroke="0" extrusionOk="0">
                <a:moveTo>
                  <a:pt x="-1" y="1427"/>
                </a:moveTo>
                <a:cubicBezTo>
                  <a:pt x="2465" y="483"/>
                  <a:pt x="5083" y="-1"/>
                  <a:pt x="7723" y="0"/>
                </a:cubicBezTo>
                <a:cubicBezTo>
                  <a:pt x="13270" y="0"/>
                  <a:pt x="18605" y="2134"/>
                  <a:pt x="22622" y="5960"/>
                </a:cubicBezTo>
                <a:lnTo>
                  <a:pt x="7723" y="21600"/>
                </a:lnTo>
                <a:close/>
              </a:path>
            </a:pathLst>
          </a:custGeom>
          <a:noFill/>
          <a:ln w="9525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69" name="Arc 26"/>
          <p:cNvSpPr/>
          <p:nvPr/>
        </p:nvSpPr>
        <p:spPr bwMode="auto">
          <a:xfrm>
            <a:off x="539750" y="5734050"/>
            <a:ext cx="754063" cy="431800"/>
          </a:xfrm>
          <a:custGeom>
            <a:avLst/>
            <a:gdLst>
              <a:gd name="T0" fmla="*/ 0 w 22622"/>
              <a:gd name="T1" fmla="*/ 0 h 21600"/>
              <a:gd name="T2" fmla="*/ 719997 w 22622"/>
              <a:gd name="T3" fmla="*/ 431800 h 21600"/>
              <a:gd name="T4" fmla="*/ 0 w 22622"/>
              <a:gd name="T5" fmla="*/ 431800 h 21600"/>
              <a:gd name="T6" fmla="*/ 0 60000 65536"/>
              <a:gd name="T7" fmla="*/ 0 60000 65536"/>
              <a:gd name="T8" fmla="*/ 0 60000 65536"/>
              <a:gd name="T9" fmla="*/ 0 w 22622"/>
              <a:gd name="T10" fmla="*/ 0 h 21600"/>
              <a:gd name="T11" fmla="*/ 22622 w 226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22" h="21600" fill="none" extrusionOk="0">
                <a:moveTo>
                  <a:pt x="-1" y="1427"/>
                </a:moveTo>
                <a:cubicBezTo>
                  <a:pt x="2465" y="483"/>
                  <a:pt x="5083" y="-1"/>
                  <a:pt x="7723" y="0"/>
                </a:cubicBezTo>
                <a:cubicBezTo>
                  <a:pt x="13270" y="0"/>
                  <a:pt x="18605" y="2134"/>
                  <a:pt x="22622" y="5960"/>
                </a:cubicBezTo>
              </a:path>
              <a:path w="22622" h="21600" stroke="0" extrusionOk="0">
                <a:moveTo>
                  <a:pt x="-1" y="1427"/>
                </a:moveTo>
                <a:cubicBezTo>
                  <a:pt x="2465" y="483"/>
                  <a:pt x="5083" y="-1"/>
                  <a:pt x="7723" y="0"/>
                </a:cubicBezTo>
                <a:cubicBezTo>
                  <a:pt x="13270" y="0"/>
                  <a:pt x="18605" y="2134"/>
                  <a:pt x="22622" y="5960"/>
                </a:cubicBezTo>
                <a:lnTo>
                  <a:pt x="7723" y="21600"/>
                </a:lnTo>
                <a:close/>
              </a:path>
            </a:pathLst>
          </a:custGeom>
          <a:noFill/>
          <a:ln w="9525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79" name="WindowsMediaPlayer1" r:id="rId2" imgW="3600360" imgH="647640"/>
        </mc:Choice>
        <mc:Fallback>
          <p:control name="WindowsMediaPlayer1" r:id="rId2" imgW="3600360" imgH="647640">
            <p:pic>
              <p:nvPicPr>
                <p:cNvPr id="3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55650" y="1052513"/>
                  <a:ext cx="3600450" cy="647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>
                  <a:prstShdw prst="shdw11">
                    <a:schemeClr val="tx1">
                      <a:gamma/>
                      <a:shade val="60000"/>
                      <a:invGamma/>
                      <a:alpha val="50000"/>
                    </a:schemeClr>
                  </a:prstShdw>
                </a:effectLst>
              </p:spPr>
            </p:pic>
          </p:control>
        </mc:Fallback>
      </mc:AlternateContent>
    </p:controls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55650" y="1552575"/>
            <a:ext cx="774065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34975" algn="l"/>
                <a:tab pos="1617345" algn="l"/>
                <a:tab pos="4229100" algn="l"/>
              </a:tabLst>
            </a:pPr>
            <a:r>
              <a:rPr lang="en-US" altLang="zh-CN" sz="2000" dirty="0">
                <a:cs typeface="Arial" panose="020B0604020202020204" pitchFamily="34" charset="0"/>
              </a:rPr>
              <a:t>(   </a:t>
            </a:r>
            <a:r>
              <a:rPr lang="zh-CN" altLang="en-US" sz="2000" dirty="0"/>
              <a:t>  </a:t>
            </a:r>
            <a:r>
              <a:rPr lang="en-US" altLang="zh-CN" sz="2000" dirty="0">
                <a:cs typeface="Arial" panose="020B0604020202020204" pitchFamily="34" charset="0"/>
              </a:rPr>
              <a:t> ) 1. I don’t know ____ he is right . </a:t>
            </a:r>
          </a:p>
          <a:p>
            <a:pPr>
              <a:tabLst>
                <a:tab pos="434975" algn="l"/>
                <a:tab pos="1617345" algn="l"/>
                <a:tab pos="4229100" algn="l"/>
              </a:tabLst>
            </a:pPr>
            <a:r>
              <a:rPr lang="en-US" altLang="zh-CN" sz="2000" dirty="0">
                <a:cs typeface="Arial" panose="020B0604020202020204" pitchFamily="34" charset="0"/>
              </a:rPr>
              <a:t>           A. that	  B. </a:t>
            </a:r>
            <a:r>
              <a:rPr lang="zh-CN" altLang="en-US" sz="2000" dirty="0">
                <a:cs typeface="Arial" panose="020B0604020202020204" pitchFamily="34" charset="0"/>
              </a:rPr>
              <a:t> what</a:t>
            </a:r>
            <a:r>
              <a:rPr lang="en-US" altLang="zh-CN" sz="2000" dirty="0">
                <a:cs typeface="Arial" panose="020B0604020202020204" pitchFamily="34" charset="0"/>
              </a:rPr>
              <a:t>       C. if	</a:t>
            </a:r>
          </a:p>
          <a:p>
            <a:pPr>
              <a:tabLst>
                <a:tab pos="434975" algn="l"/>
                <a:tab pos="1617345" algn="l"/>
                <a:tab pos="4229100" algn="l"/>
              </a:tabLst>
            </a:pPr>
            <a:r>
              <a:rPr lang="en-US" altLang="zh-CN" sz="2000" dirty="0">
                <a:cs typeface="Arial" panose="020B0604020202020204" pitchFamily="34" charset="0"/>
              </a:rPr>
              <a:t>(   </a:t>
            </a:r>
            <a:r>
              <a:rPr lang="zh-CN" altLang="en-US" sz="2000" dirty="0"/>
              <a:t>  </a:t>
            </a:r>
            <a:r>
              <a:rPr lang="en-US" altLang="zh-CN" sz="2000" dirty="0">
                <a:cs typeface="Arial" panose="020B0604020202020204" pitchFamily="34" charset="0"/>
              </a:rPr>
              <a:t> ) 2. Which one goes ____, the car, the train or the plane? </a:t>
            </a:r>
          </a:p>
          <a:p>
            <a:pPr>
              <a:tabLst>
                <a:tab pos="434975" algn="l"/>
                <a:tab pos="1617345" algn="l"/>
                <a:tab pos="4229100" algn="l"/>
              </a:tabLst>
            </a:pPr>
            <a:r>
              <a:rPr lang="en-US" altLang="zh-CN" sz="2000" dirty="0">
                <a:cs typeface="Arial" panose="020B0604020202020204" pitchFamily="34" charset="0"/>
              </a:rPr>
              <a:t>           A. fast	            B. faster	   C. fastest</a:t>
            </a:r>
          </a:p>
          <a:p>
            <a:pPr>
              <a:tabLst>
                <a:tab pos="434975" algn="l"/>
                <a:tab pos="1617345" algn="l"/>
                <a:tab pos="4229100" algn="l"/>
              </a:tabLst>
            </a:pPr>
            <a:r>
              <a:rPr lang="en-US" altLang="zh-CN" sz="2000" dirty="0">
                <a:cs typeface="Arial" panose="020B0604020202020204" pitchFamily="34" charset="0"/>
              </a:rPr>
              <a:t>(   </a:t>
            </a:r>
            <a:r>
              <a:rPr lang="zh-CN" altLang="en-US" sz="2000" dirty="0"/>
              <a:t>  </a:t>
            </a:r>
            <a:r>
              <a:rPr lang="en-US" altLang="zh-CN" sz="2000" dirty="0">
                <a:cs typeface="Arial" panose="020B0604020202020204" pitchFamily="34" charset="0"/>
              </a:rPr>
              <a:t> ) 3. </a:t>
            </a:r>
            <a:r>
              <a:rPr lang="zh-CN" altLang="en-US" sz="2000" dirty="0">
                <a:cs typeface="Arial" panose="020B0604020202020204" pitchFamily="34" charset="0"/>
              </a:rPr>
              <a:t>I would like a sandwich_______ honey</a:t>
            </a:r>
            <a:r>
              <a:rPr lang="en-US" altLang="zh-CN" sz="2000" dirty="0">
                <a:cs typeface="Arial" panose="020B0604020202020204" pitchFamily="34" charset="0"/>
              </a:rPr>
              <a:t>. </a:t>
            </a:r>
          </a:p>
          <a:p>
            <a:pPr>
              <a:tabLst>
                <a:tab pos="434975" algn="l"/>
                <a:tab pos="1617345" algn="l"/>
                <a:tab pos="4229100" algn="l"/>
              </a:tabLst>
            </a:pPr>
            <a:r>
              <a:rPr lang="en-US" altLang="zh-CN" sz="2000" dirty="0">
                <a:cs typeface="Arial" panose="020B0604020202020204" pitchFamily="34" charset="0"/>
              </a:rPr>
              <a:t>            A. for	            B. with	   C. of</a:t>
            </a:r>
          </a:p>
          <a:p>
            <a:pPr>
              <a:tabLst>
                <a:tab pos="434975" algn="l"/>
                <a:tab pos="1617345" algn="l"/>
                <a:tab pos="4229100" algn="l"/>
              </a:tabLst>
            </a:pPr>
            <a:r>
              <a:rPr lang="en-US" altLang="zh-CN" sz="2000" dirty="0">
                <a:cs typeface="Arial" panose="020B0604020202020204" pitchFamily="34" charset="0"/>
              </a:rPr>
              <a:t>(   </a:t>
            </a:r>
            <a:r>
              <a:rPr lang="zh-CN" altLang="en-US" sz="2000" dirty="0"/>
              <a:t>  </a:t>
            </a:r>
            <a:r>
              <a:rPr lang="en-US" altLang="zh-CN" sz="2000" dirty="0">
                <a:cs typeface="Arial" panose="020B0604020202020204" pitchFamily="34" charset="0"/>
              </a:rPr>
              <a:t> ) 4. </a:t>
            </a:r>
            <a:r>
              <a:rPr lang="zh-CN" altLang="en-US" sz="2000" dirty="0">
                <a:cs typeface="Arial" panose="020B0604020202020204" pitchFamily="34" charset="0"/>
              </a:rPr>
              <a:t>It's polite______ up your hand before answering the questions.</a:t>
            </a:r>
          </a:p>
          <a:p>
            <a:pPr>
              <a:tabLst>
                <a:tab pos="434975" algn="l"/>
                <a:tab pos="1617345" algn="l"/>
                <a:tab pos="4229100" algn="l"/>
              </a:tabLst>
            </a:pPr>
            <a:r>
              <a:rPr lang="en-US" altLang="zh-CN" sz="2000" dirty="0">
                <a:cs typeface="Arial" panose="020B0604020202020204" pitchFamily="34" charset="0"/>
              </a:rPr>
              <a:t>            A. </a:t>
            </a:r>
            <a:r>
              <a:rPr lang="zh-CN" altLang="en-US" sz="2000" dirty="0">
                <a:cs typeface="Arial" panose="020B0604020202020204" pitchFamily="34" charset="0"/>
              </a:rPr>
              <a:t>put</a:t>
            </a:r>
            <a:r>
              <a:rPr lang="en-US" altLang="zh-CN" sz="2000" dirty="0">
                <a:cs typeface="Arial" panose="020B0604020202020204" pitchFamily="34" charset="0"/>
              </a:rPr>
              <a:t>	            B. </a:t>
            </a:r>
            <a:r>
              <a:rPr lang="zh-CN" altLang="en-US" sz="2000" dirty="0">
                <a:cs typeface="Arial" panose="020B0604020202020204" pitchFamily="34" charset="0"/>
              </a:rPr>
              <a:t>putting</a:t>
            </a:r>
            <a:r>
              <a:rPr lang="en-US" altLang="zh-CN" sz="2000" dirty="0">
                <a:cs typeface="Arial" panose="020B0604020202020204" pitchFamily="34" charset="0"/>
              </a:rPr>
              <a:t>	   C. </a:t>
            </a:r>
            <a:r>
              <a:rPr lang="zh-CN" altLang="en-US" sz="2000" dirty="0">
                <a:cs typeface="Arial" panose="020B0604020202020204" pitchFamily="34" charset="0"/>
              </a:rPr>
              <a:t>to put</a:t>
            </a:r>
            <a:endParaRPr lang="zh-CN" altLang="en-US" dirty="0">
              <a:cs typeface="Arial" panose="020B0604020202020204" pitchFamily="34" charset="0"/>
            </a:endParaRPr>
          </a:p>
          <a:p>
            <a:pPr>
              <a:tabLst>
                <a:tab pos="434975" algn="l"/>
                <a:tab pos="1617345" algn="l"/>
                <a:tab pos="4229100" algn="l"/>
              </a:tabLst>
            </a:pPr>
            <a:r>
              <a:rPr lang="en-US" altLang="zh-CN" sz="2000" dirty="0">
                <a:cs typeface="Arial" panose="020B0604020202020204" pitchFamily="34" charset="0"/>
              </a:rPr>
              <a:t>(    </a:t>
            </a:r>
            <a:r>
              <a:rPr lang="zh-CN" altLang="en-US" sz="2000" dirty="0"/>
              <a:t>  </a:t>
            </a:r>
            <a:r>
              <a:rPr lang="en-US" altLang="zh-CN" sz="2000" dirty="0">
                <a:cs typeface="Arial" panose="020B0604020202020204" pitchFamily="34" charset="0"/>
              </a:rPr>
              <a:t>) </a:t>
            </a:r>
            <a:r>
              <a:rPr lang="zh-CN" altLang="en-US" sz="2000" dirty="0">
                <a:cs typeface="Arial" panose="020B0604020202020204" pitchFamily="34" charset="0"/>
              </a:rPr>
              <a:t>5</a:t>
            </a:r>
            <a:r>
              <a:rPr lang="en-US" altLang="zh-CN" sz="2000" dirty="0">
                <a:cs typeface="Arial" panose="020B0604020202020204" pitchFamily="34" charset="0"/>
              </a:rPr>
              <a:t>. ---Would you mind if I learn English from you?</a:t>
            </a:r>
          </a:p>
          <a:p>
            <a:pPr>
              <a:tabLst>
                <a:tab pos="434975" algn="l"/>
                <a:tab pos="1617345" algn="l"/>
                <a:tab pos="4229100" algn="l"/>
              </a:tabLst>
            </a:pPr>
            <a:r>
              <a:rPr lang="en-US" altLang="zh-CN" sz="2000" dirty="0">
                <a:cs typeface="Arial" panose="020B0604020202020204" pitchFamily="34" charset="0"/>
              </a:rPr>
              <a:t>           ---__________. I am very glad to teach you. </a:t>
            </a:r>
          </a:p>
          <a:p>
            <a:pPr>
              <a:tabLst>
                <a:tab pos="434975" algn="l"/>
                <a:tab pos="1617345" algn="l"/>
                <a:tab pos="4229100" algn="l"/>
              </a:tabLst>
            </a:pPr>
            <a:r>
              <a:rPr lang="en-US" altLang="zh-CN" sz="2000" dirty="0">
                <a:cs typeface="Arial" panose="020B0604020202020204" pitchFamily="34" charset="0"/>
              </a:rPr>
              <a:t>           A. Of course not.      B. You’d better not.     C. Sounds great. </a:t>
            </a:r>
          </a:p>
        </p:txBody>
      </p:sp>
      <p:sp>
        <p:nvSpPr>
          <p:cNvPr id="46083" name="WordArt 3"/>
          <p:cNvSpPr>
            <a:spLocks noChangeArrowheads="1" noChangeShapeType="1"/>
          </p:cNvSpPr>
          <p:nvPr/>
        </p:nvSpPr>
        <p:spPr bwMode="auto">
          <a:xfrm>
            <a:off x="2484438" y="692150"/>
            <a:ext cx="411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Exercises in class</a:t>
            </a:r>
            <a:endParaRPr lang="zh-CN" altLang="en-US" sz="36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27088" y="1087438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accent2"/>
                </a:solidFill>
              </a:rPr>
              <a:t>单项选择。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971550" y="1557338"/>
            <a:ext cx="40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3399"/>
                </a:solidFill>
              </a:rPr>
              <a:t>C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971550" y="2132013"/>
            <a:ext cx="40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3399"/>
                </a:solidFill>
              </a:rPr>
              <a:t>C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971550" y="2781300"/>
            <a:ext cx="40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3399"/>
                </a:solidFill>
              </a:rPr>
              <a:t>B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971550" y="3357563"/>
            <a:ext cx="40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3399"/>
                </a:solidFill>
              </a:rPr>
              <a:t>C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971550" y="4256088"/>
            <a:ext cx="40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3399"/>
                </a:solidFill>
              </a:rPr>
              <a:t>A</a:t>
            </a:r>
          </a:p>
        </p:txBody>
      </p:sp>
    </p:spTree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/>
          </p:cNvSpPr>
          <p:nvPr/>
        </p:nvSpPr>
        <p:spPr bwMode="auto">
          <a:xfrm>
            <a:off x="539750" y="1125538"/>
            <a:ext cx="1381125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ail"/>
              </a:rPr>
              <a:t>We learn: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ail"/>
            </a:endParaRPr>
          </a:p>
        </p:txBody>
      </p:sp>
      <p:sp>
        <p:nvSpPr>
          <p:cNvPr id="48131" name="WordArt 3"/>
          <p:cNvSpPr>
            <a:spLocks noChangeArrowheads="1" noChangeShapeType="1"/>
          </p:cNvSpPr>
          <p:nvPr/>
        </p:nvSpPr>
        <p:spPr bwMode="auto">
          <a:xfrm>
            <a:off x="468313" y="4581525"/>
            <a:ext cx="1450975" cy="53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ail"/>
              </a:rPr>
              <a:t>We can: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ail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990725" y="1231900"/>
            <a:ext cx="73342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</a:rPr>
              <a:t>1. </a:t>
            </a:r>
            <a:r>
              <a:rPr lang="zh-CN" altLang="en-US" sz="2400" dirty="0">
                <a:latin typeface="Times New Roman" panose="02020603050405020304" pitchFamily="18" charset="0"/>
              </a:rPr>
              <a:t>Some new words</a:t>
            </a:r>
            <a:r>
              <a:rPr lang="en-US" altLang="zh-CN" sz="2400" dirty="0">
                <a:latin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zh-CN" sz="2400" dirty="0">
                <a:solidFill>
                  <a:srgbClr val="80008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400" dirty="0">
                <a:solidFill>
                  <a:srgbClr val="080808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snack,butter,pear,piece,slurp,impolite,noisily,polite</a:t>
            </a:r>
          </a:p>
          <a:p>
            <a:pPr eaLnBrk="1" hangingPunct="1"/>
            <a:r>
              <a:rPr lang="zh-CN" altLang="en-US" sz="2400" dirty="0">
                <a:solidFill>
                  <a:srgbClr val="080808"/>
                </a:solidFill>
                <a:latin typeface="Times New Roman" panose="02020603050405020304" pitchFamily="18" charset="0"/>
              </a:rPr>
              <a:t>2.T</a:t>
            </a:r>
            <a:r>
              <a:rPr lang="en-US" altLang="zh-CN" sz="2400" dirty="0">
                <a:solidFill>
                  <a:srgbClr val="080808"/>
                </a:solidFill>
                <a:latin typeface="Times New Roman" panose="02020603050405020304" pitchFamily="18" charset="0"/>
              </a:rPr>
              <a:t>he comparative and superlative degrees of </a:t>
            </a:r>
          </a:p>
          <a:p>
            <a:pPr eaLnBrk="1" hangingPunct="1"/>
            <a:r>
              <a:rPr lang="zh-CN" altLang="en-US" sz="2400" dirty="0">
                <a:solidFill>
                  <a:srgbClr val="080808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400" dirty="0">
                <a:solidFill>
                  <a:srgbClr val="080808"/>
                </a:solidFill>
                <a:latin typeface="Times New Roman" panose="02020603050405020304" pitchFamily="18" charset="0"/>
              </a:rPr>
              <a:t>monosyllabic adverbs:</a:t>
            </a:r>
          </a:p>
          <a:p>
            <a:pPr eaLnBrk="1" hangingPunct="1"/>
            <a:r>
              <a:rPr lang="zh-CN" altLang="en-US" sz="2000" dirty="0">
                <a:solidFill>
                  <a:srgbClr val="080808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000" dirty="0">
                <a:solidFill>
                  <a:srgbClr val="FF3399"/>
                </a:solidFill>
                <a:latin typeface="Times New Roman" panose="02020603050405020304" pitchFamily="18" charset="0"/>
              </a:rPr>
              <a:t>You did quite well.</a:t>
            </a:r>
          </a:p>
          <a:p>
            <a:pPr eaLnBrk="1" hangingPunct="1"/>
            <a:r>
              <a:rPr lang="zh-CN" altLang="en-US" sz="2000" dirty="0">
                <a:solidFill>
                  <a:srgbClr val="FF3399"/>
                </a:solidFill>
                <a:latin typeface="Times New Roman" panose="02020603050405020304" pitchFamily="18" charset="0"/>
              </a:rPr>
              <a:t>     But I think you did better than I.</a:t>
            </a:r>
          </a:p>
          <a:p>
            <a:pPr eaLnBrk="1" hangingPunct="1"/>
            <a:r>
              <a:rPr lang="zh-CN" altLang="en-US" sz="2000" dirty="0">
                <a:solidFill>
                  <a:srgbClr val="FF3399"/>
                </a:solidFill>
                <a:latin typeface="Times New Roman" panose="02020603050405020304" pitchFamily="18" charset="0"/>
              </a:rPr>
              <a:t>     Michael did best of all.</a:t>
            </a:r>
          </a:p>
          <a:p>
            <a:pPr eaLnBrk="1" hangingPunct="1"/>
            <a:r>
              <a:rPr lang="zh-CN" altLang="en-US" sz="2400" dirty="0">
                <a:solidFill>
                  <a:srgbClr val="080808"/>
                </a:solidFill>
                <a:latin typeface="Times New Roman" panose="02020603050405020304" pitchFamily="18" charset="0"/>
              </a:rPr>
              <a:t>3.O</a:t>
            </a:r>
            <a:r>
              <a:rPr lang="en-US" altLang="zh-CN" sz="2400" dirty="0" err="1">
                <a:solidFill>
                  <a:srgbClr val="080808"/>
                </a:solidFill>
                <a:latin typeface="Times New Roman" panose="02020603050405020304" pitchFamily="18" charset="0"/>
              </a:rPr>
              <a:t>bject</a:t>
            </a:r>
            <a:r>
              <a:rPr lang="en-US" altLang="zh-CN" sz="2400" dirty="0">
                <a:solidFill>
                  <a:srgbClr val="080808"/>
                </a:solidFill>
                <a:latin typeface="Times New Roman" panose="02020603050405020304" pitchFamily="18" charset="0"/>
              </a:rPr>
              <a:t> clauses with if/whether:</a:t>
            </a:r>
          </a:p>
          <a:p>
            <a:pPr eaLnBrk="1" hangingPunct="1"/>
            <a:r>
              <a:rPr lang="zh-CN" altLang="en-US" sz="2400" dirty="0">
                <a:solidFill>
                  <a:srgbClr val="800080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I don't know if it is polite in Japan.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992313" y="4760913"/>
            <a:ext cx="705643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400" dirty="0">
                <a:solidFill>
                  <a:srgbClr val="080808"/>
                </a:solidFill>
                <a:latin typeface="Times New Roman" panose="02020603050405020304" pitchFamily="18" charset="0"/>
              </a:rPr>
              <a:t>Ask for permission:</a:t>
            </a:r>
          </a:p>
          <a:p>
            <a:pPr eaLnBrk="1" hangingPunct="1"/>
            <a:r>
              <a:rPr lang="zh-CN" altLang="en-US" sz="2400" dirty="0">
                <a:solidFill>
                  <a:srgbClr val="080808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Would you mind if we learn to make it from you?</a:t>
            </a:r>
            <a:endParaRPr lang="en-US" altLang="zh-CN" sz="2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2400" dirty="0">
                <a:solidFill>
                  <a:srgbClr val="080808"/>
                </a:solidFill>
                <a:latin typeface="Times New Roman" panose="02020603050405020304" pitchFamily="18" charset="0"/>
              </a:rPr>
              <a:t>2.Make sandwich step by step.</a:t>
            </a:r>
            <a:endParaRPr lang="en-US" altLang="zh-CN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4" name="WordArt 6"/>
          <p:cNvSpPr>
            <a:spLocks noChangeArrowheads="1" noChangeShapeType="1"/>
          </p:cNvSpPr>
          <p:nvPr/>
        </p:nvSpPr>
        <p:spPr bwMode="auto">
          <a:xfrm>
            <a:off x="2555875" y="406400"/>
            <a:ext cx="3168650" cy="803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ail"/>
              </a:rPr>
              <a:t>Summary</a:t>
            </a:r>
            <a:endParaRPr lang="zh-CN" altLang="en-US" sz="36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ail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 animBg="1"/>
      <p:bldP spid="481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/>
          </p:cNvSpPr>
          <p:nvPr/>
        </p:nvSpPr>
        <p:spPr bwMode="auto">
          <a:xfrm>
            <a:off x="1403350" y="404813"/>
            <a:ext cx="3816350" cy="1511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 dirty="0">
                <a:gradFill rotWithShape="1">
                  <a:gsLst>
                    <a:gs pos="0">
                      <a:srgbClr val="FF99FF"/>
                    </a:gs>
                    <a:gs pos="50000">
                      <a:srgbClr val="00FFFF"/>
                    </a:gs>
                    <a:gs pos="100000">
                      <a:srgbClr val="FF99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 sz="3600" b="1" kern="10" dirty="0">
              <a:gradFill rotWithShape="1">
                <a:gsLst>
                  <a:gs pos="0">
                    <a:srgbClr val="FF99FF"/>
                  </a:gs>
                  <a:gs pos="50000">
                    <a:srgbClr val="00FFFF"/>
                  </a:gs>
                  <a:gs pos="100000">
                    <a:srgbClr val="FF99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55650" y="2317750"/>
            <a:ext cx="65627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33350">
              <a:lnSpc>
                <a:spcPct val="140000"/>
              </a:lnSpc>
            </a:pPr>
            <a:r>
              <a:rPr lang="en-US" altLang="zh-CN" sz="2800" b="1" dirty="0"/>
              <a:t>1.Make a sandwich or a hamburger.</a:t>
            </a:r>
          </a:p>
          <a:p>
            <a:pPr indent="133350">
              <a:lnSpc>
                <a:spcPct val="140000"/>
              </a:lnSpc>
            </a:pPr>
            <a:r>
              <a:rPr lang="zh-CN" altLang="en-US" sz="2800" b="1" dirty="0"/>
              <a:t>2.Read 1a and try to retell it.</a:t>
            </a:r>
          </a:p>
          <a:p>
            <a:pPr indent="133350">
              <a:lnSpc>
                <a:spcPct val="140000"/>
              </a:lnSpc>
            </a:pPr>
            <a:r>
              <a:rPr lang="zh-CN" altLang="en-US" sz="2800" b="1" dirty="0"/>
              <a:t>3.Finish Section B in your workbook.</a:t>
            </a:r>
          </a:p>
          <a:p>
            <a:pPr indent="133350">
              <a:lnSpc>
                <a:spcPct val="140000"/>
              </a:lnSpc>
            </a:pPr>
            <a:r>
              <a:rPr lang="zh-CN" altLang="en-US" sz="2800" b="1" dirty="0"/>
              <a:t>4.Preview Section C.</a:t>
            </a:r>
            <a:endParaRPr lang="en-US" altLang="zh-CN" sz="2400" b="1" dirty="0"/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2484438" y="692150"/>
            <a:ext cx="6335712" cy="1081088"/>
          </a:xfrm>
          <a:prstGeom prst="cloudCallout">
            <a:avLst>
              <a:gd name="adj1" fmla="val -59935"/>
              <a:gd name="adj2" fmla="val 8032"/>
            </a:avLst>
          </a:prstGeom>
          <a:solidFill>
            <a:srgbClr val="FEC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/>
            <a:endParaRPr lang="zh-CN" altLang="en-US" sz="280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32138" y="838200"/>
            <a:ext cx="5903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</a:rPr>
              <a:t>Who can tell me how to </a:t>
            </a:r>
            <a:r>
              <a:rPr lang="zh-CN" altLang="en-US" sz="2400" b="1" dirty="0">
                <a:solidFill>
                  <a:srgbClr val="0000CC"/>
                </a:solidFill>
              </a:rPr>
              <a:t>cook </a:t>
            </a:r>
          </a:p>
          <a:p>
            <a:r>
              <a:rPr lang="zh-CN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porridge/fried rice/noodles </a:t>
            </a:r>
            <a:r>
              <a:rPr lang="en-US" altLang="zh-CN" sz="2400" b="1" dirty="0">
                <a:solidFill>
                  <a:srgbClr val="0000CC"/>
                </a:solidFill>
              </a:rPr>
              <a:t>?</a:t>
            </a:r>
            <a:r>
              <a:rPr lang="en-US" altLang="zh-CN" sz="2400" dirty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34820" name="Picture 4" descr="ni_png_00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8913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84213" y="3873500"/>
            <a:ext cx="6840537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I can tell you how to cook ...</a:t>
            </a:r>
            <a:endParaRPr lang="en-US" altLang="zh-CN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First, … </a:t>
            </a:r>
            <a:endParaRPr lang="en-US" altLang="zh-CN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Next, … </a:t>
            </a:r>
            <a:endParaRPr lang="en-US" altLang="zh-CN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Then, … </a:t>
            </a:r>
            <a:endParaRPr lang="en-US" altLang="zh-CN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that, ... </a:t>
            </a:r>
            <a:endParaRPr lang="en-US" altLang="zh-CN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… </a:t>
            </a:r>
          </a:p>
        </p:txBody>
      </p:sp>
      <p:pic>
        <p:nvPicPr>
          <p:cNvPr id="29702" name="Picture 6" descr="noodle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988" y="2060575"/>
            <a:ext cx="26638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fred rice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24200" y="2060575"/>
            <a:ext cx="26003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pooridg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2775" y="2062163"/>
            <a:ext cx="22320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 animBg="1" autoUpdateAnimBg="0"/>
      <p:bldP spid="29699" grpId="0" autoUpdateAnimBg="0"/>
      <p:bldP spid="2970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ear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1327150"/>
            <a:ext cx="28067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987675" y="3602038"/>
            <a:ext cx="23050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butter</a:t>
            </a:r>
            <a:r>
              <a:rPr lang="en-US" altLang="zh-CN" sz="2000" b="1"/>
              <a:t> </a:t>
            </a:r>
            <a:endParaRPr lang="en-US" altLang="zh-CN" i="1"/>
          </a:p>
          <a:p>
            <a:pPr algn="ctr" eaLnBrk="1" hangingPunct="1"/>
            <a:r>
              <a:rPr lang="en-US" altLang="zh-CN" i="1"/>
              <a:t>n.</a:t>
            </a:r>
            <a:r>
              <a:rPr lang="en-US" altLang="zh-CN" sz="2000" b="1"/>
              <a:t> </a:t>
            </a:r>
            <a:r>
              <a:rPr lang="zh-CN" altLang="en-US" sz="2400" b="1"/>
              <a:t>黄油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372225" y="3559175"/>
            <a:ext cx="22320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pear</a:t>
            </a:r>
            <a:r>
              <a:rPr lang="en-US" altLang="zh-CN" sz="2400" b="1"/>
              <a:t> </a:t>
            </a:r>
          </a:p>
          <a:p>
            <a:pPr algn="ctr" eaLnBrk="1" hangingPunct="1"/>
            <a:r>
              <a:rPr lang="en-US" altLang="zh-CN" i="1"/>
              <a:t>n.</a:t>
            </a:r>
            <a:r>
              <a:rPr lang="en-US" altLang="zh-CN" sz="2400" b="1" i="1"/>
              <a:t> </a:t>
            </a:r>
            <a:r>
              <a:rPr lang="zh-CN" altLang="en-US" sz="2400" b="1" i="1"/>
              <a:t>梨</a:t>
            </a:r>
          </a:p>
        </p:txBody>
      </p:sp>
      <p:pic>
        <p:nvPicPr>
          <p:cNvPr id="30725" name="Picture 5" descr="图片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1412875"/>
            <a:ext cx="28384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E:\课件材料\网上查找的图片资源\Unit 7 Topic 2\a piece of bread.jpga piece of brea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4000" y="1412875"/>
            <a:ext cx="208597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79388" y="3602038"/>
            <a:ext cx="28797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sng">
                <a:latin typeface="Times New Roman" panose="02020603050405020304" pitchFamily="18" charset="0"/>
              </a:rPr>
              <a:t>a </a:t>
            </a:r>
            <a:r>
              <a:rPr lang="zh-CN" altLang="en-US" sz="2800" b="1" u="sng">
                <a:solidFill>
                  <a:srgbClr val="FF3300"/>
                </a:solidFill>
                <a:latin typeface="Times New Roman" panose="02020603050405020304" pitchFamily="18" charset="0"/>
              </a:rPr>
              <a:t>piece </a:t>
            </a:r>
            <a:r>
              <a:rPr lang="zh-CN" altLang="en-US" sz="2800" b="1" u="sng">
                <a:latin typeface="Times New Roman" panose="02020603050405020304" pitchFamily="18" charset="0"/>
              </a:rPr>
              <a:t>of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</a:rPr>
              <a:t>bread</a:t>
            </a:r>
          </a:p>
          <a:p>
            <a:pPr eaLnBrk="1" hangingPunct="1"/>
            <a:endParaRPr lang="zh-CN" altLang="en-US" sz="2400" b="1"/>
          </a:p>
          <a:p>
            <a:pPr eaLnBrk="1" hangingPunct="1"/>
            <a:endParaRPr lang="zh-CN" altLang="en-US" sz="2400" b="1"/>
          </a:p>
          <a:p>
            <a:pPr eaLnBrk="1" hangingPunct="1"/>
            <a:r>
              <a:rPr lang="zh-CN" altLang="en-US" sz="2000" b="1"/>
              <a:t>n.一块（片、张、件......）</a:t>
            </a:r>
            <a:endParaRPr lang="zh-CN" altLang="en-US"/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6725" y="4113213"/>
            <a:ext cx="9382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11638" y="3746500"/>
            <a:ext cx="1512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80288" y="3602038"/>
            <a:ext cx="13636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99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49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ldLvl="0" autoUpdateAnimBg="0"/>
      <p:bldP spid="30724" grpId="0" bldLvl="0" autoUpdateAnimBg="0"/>
      <p:bldP spid="30727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 noChangeAspect="1"/>
          </p:cNvGrpSpPr>
          <p:nvPr/>
        </p:nvGrpSpPr>
        <p:grpSpPr bwMode="auto">
          <a:xfrm>
            <a:off x="468313" y="117475"/>
            <a:ext cx="7921625" cy="5245100"/>
            <a:chOff x="0" y="0"/>
            <a:chExt cx="9086" cy="10250"/>
          </a:xfrm>
        </p:grpSpPr>
        <p:pic>
          <p:nvPicPr>
            <p:cNvPr id="36871" name="Picture 3" descr="图片1snack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2" y="0"/>
              <a:ext cx="8974" cy="5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Picture 4" descr="图片1sna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216"/>
              <a:ext cx="9073" cy="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9" name="WordArt 5"/>
          <p:cNvSpPr>
            <a:spLocks noChangeArrowheads="1" noChangeShapeType="1"/>
          </p:cNvSpPr>
          <p:nvPr/>
        </p:nvSpPr>
        <p:spPr bwMode="auto">
          <a:xfrm>
            <a:off x="1619250" y="5589588"/>
            <a:ext cx="22320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7200" b="1" kern="10">
                <a:ln w="9525">
                  <a:solidFill>
                    <a:srgbClr val="FF3399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ail"/>
              </a:rPr>
              <a:t>snack</a:t>
            </a:r>
            <a:endParaRPr lang="zh-CN" altLang="en-US" sz="7200" b="1" kern="10">
              <a:ln w="9525">
                <a:solidFill>
                  <a:srgbClr val="FF3399"/>
                </a:solidFill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ail"/>
            </a:endParaRPr>
          </a:p>
        </p:txBody>
      </p:sp>
      <p:grpSp>
        <p:nvGrpSpPr>
          <p:cNvPr id="3" name="Group 6"/>
          <p:cNvGrpSpPr/>
          <p:nvPr/>
        </p:nvGrpSpPr>
        <p:grpSpPr bwMode="auto">
          <a:xfrm>
            <a:off x="3924300" y="5589588"/>
            <a:ext cx="3816350" cy="792162"/>
            <a:chOff x="0" y="0"/>
            <a:chExt cx="6011" cy="1248"/>
          </a:xfrm>
        </p:grpSpPr>
        <p:pic>
          <p:nvPicPr>
            <p:cNvPr id="36869" name="Picture 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3674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0" name="Text Box 8"/>
            <p:cNvSpPr txBox="1">
              <a:spLocks noChangeArrowheads="1"/>
            </p:cNvSpPr>
            <p:nvPr/>
          </p:nvSpPr>
          <p:spPr bwMode="auto">
            <a:xfrm>
              <a:off x="3625" y="126"/>
              <a:ext cx="238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3600" b="1">
                  <a:cs typeface="Arial" panose="020B0604020202020204" pitchFamily="34" charset="0"/>
                </a:rPr>
                <a:t>n.小吃</a:t>
              </a: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1981200" y="371475"/>
            <a:ext cx="6337300" cy="969963"/>
          </a:xfrm>
          <a:prstGeom prst="wedgeRoundRectCallout">
            <a:avLst>
              <a:gd name="adj1" fmla="val -62009"/>
              <a:gd name="adj2" fmla="val 11435"/>
              <a:gd name="adj3" fmla="val 16667"/>
            </a:avLst>
          </a:prstGeom>
          <a:solidFill>
            <a:srgbClr val="EECEFE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0675" y="2189163"/>
            <a:ext cx="8559800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990000"/>
                </a:solidFill>
              </a:rPr>
              <a:t>First, take two pieces of bread and spread butter on them.</a:t>
            </a:r>
          </a:p>
          <a:p>
            <a:pPr eaLnBrk="1" hangingPunct="1"/>
            <a:endParaRPr lang="en-US" altLang="zh-CN" sz="2800" b="1" dirty="0">
              <a:solidFill>
                <a:srgbClr val="990000"/>
              </a:solidFill>
            </a:endParaRPr>
          </a:p>
          <a:p>
            <a:pPr eaLnBrk="1" hangingPunct="1"/>
            <a:r>
              <a:rPr lang="en-US" altLang="zh-CN" sz="2400" b="1" dirty="0">
                <a:solidFill>
                  <a:srgbClr val="990000"/>
                </a:solidFill>
              </a:rPr>
              <a:t>Next, cut a pear into small pieces</a:t>
            </a:r>
            <a:r>
              <a:rPr lang="zh-CN" altLang="en-US" sz="2400" b="1" dirty="0">
                <a:solidFill>
                  <a:srgbClr val="990000"/>
                </a:solidFill>
              </a:rPr>
              <a:t> carefully</a:t>
            </a:r>
            <a:r>
              <a:rPr lang="en-US" altLang="zh-CN" sz="2400" b="1" dirty="0">
                <a:solidFill>
                  <a:srgbClr val="990000"/>
                </a:solidFill>
              </a:rPr>
              <a:t>. </a:t>
            </a:r>
            <a:endParaRPr lang="en-US" altLang="zh-CN" sz="2800" b="1" dirty="0">
              <a:solidFill>
                <a:srgbClr val="990000"/>
              </a:solidFill>
            </a:endParaRPr>
          </a:p>
          <a:p>
            <a:pPr eaLnBrk="1" hangingPunct="1"/>
            <a:endParaRPr lang="en-US" altLang="zh-CN" sz="3200" b="1" dirty="0">
              <a:solidFill>
                <a:srgbClr val="990000"/>
              </a:solidFill>
            </a:endParaRPr>
          </a:p>
          <a:p>
            <a:pPr eaLnBrk="1" hangingPunct="1"/>
            <a:r>
              <a:rPr lang="en-US" altLang="zh-CN" sz="2400" b="1" dirty="0">
                <a:solidFill>
                  <a:srgbClr val="990000"/>
                </a:solidFill>
              </a:rPr>
              <a:t>Then put them on the bread</a:t>
            </a:r>
            <a:r>
              <a:rPr lang="zh-CN" altLang="en-US" sz="2400" b="1" dirty="0">
                <a:solidFill>
                  <a:srgbClr val="990000"/>
                </a:solidFill>
              </a:rPr>
              <a:t> lightly</a:t>
            </a:r>
            <a:r>
              <a:rPr lang="en-US" altLang="zh-CN" sz="2400" b="1" dirty="0">
                <a:solidFill>
                  <a:srgbClr val="990000"/>
                </a:solidFill>
              </a:rPr>
              <a:t>.</a:t>
            </a:r>
          </a:p>
          <a:p>
            <a:pPr eaLnBrk="1" hangingPunct="1"/>
            <a:endParaRPr lang="en-US" altLang="zh-CN" sz="2800" b="1" dirty="0">
              <a:solidFill>
                <a:srgbClr val="990000"/>
              </a:solidFill>
            </a:endParaRPr>
          </a:p>
          <a:p>
            <a:pPr eaLnBrk="1" hangingPunct="1"/>
            <a:r>
              <a:rPr lang="en-US" altLang="zh-CN" sz="2400" b="1" dirty="0">
                <a:solidFill>
                  <a:srgbClr val="990000"/>
                </a:solidFill>
              </a:rPr>
              <a:t>After that, p</a:t>
            </a:r>
            <a:r>
              <a:rPr lang="zh-CN" altLang="en-US" sz="2400" b="1" dirty="0">
                <a:solidFill>
                  <a:srgbClr val="990000"/>
                </a:solidFill>
              </a:rPr>
              <a:t>ut</a:t>
            </a:r>
            <a:r>
              <a:rPr lang="en-US" altLang="zh-CN" sz="2400" b="1" dirty="0">
                <a:solidFill>
                  <a:srgbClr val="990000"/>
                </a:solidFill>
              </a:rPr>
              <a:t> some honey over the pear</a:t>
            </a:r>
            <a:r>
              <a:rPr lang="zh-CN" altLang="en-US" sz="2400" b="1" dirty="0">
                <a:solidFill>
                  <a:srgbClr val="990000"/>
                </a:solidFill>
              </a:rPr>
              <a:t> slowly</a:t>
            </a:r>
            <a:r>
              <a:rPr lang="en-US" altLang="zh-CN" sz="2400" b="1" dirty="0">
                <a:solidFill>
                  <a:srgbClr val="990000"/>
                </a:solidFill>
              </a:rPr>
              <a:t>.</a:t>
            </a:r>
          </a:p>
          <a:p>
            <a:pPr eaLnBrk="1" hangingPunct="1"/>
            <a:endParaRPr lang="en-US" altLang="zh-CN" sz="2800" b="1" dirty="0">
              <a:solidFill>
                <a:srgbClr val="990000"/>
              </a:solidFill>
            </a:endParaRPr>
          </a:p>
          <a:p>
            <a:pPr eaLnBrk="1" hangingPunct="1"/>
            <a:r>
              <a:rPr lang="en-US" altLang="zh-CN" sz="2400" b="1" dirty="0">
                <a:solidFill>
                  <a:srgbClr val="990000"/>
                </a:solidFill>
              </a:rPr>
              <a:t>Finally, put the pieces of bread together.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409825" y="369888"/>
            <a:ext cx="60785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Do you know how to make a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sandwich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with some bread and a pear?</a:t>
            </a:r>
          </a:p>
        </p:txBody>
      </p:sp>
      <p:pic>
        <p:nvPicPr>
          <p:cNvPr id="37893" name="Picture 5" descr="ni_png_00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16271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b9a944e7a4c50a3341a40d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025" y="5157788"/>
            <a:ext cx="1874838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ldLvl="0" animBg="1" autoUpdateAnimBg="0"/>
      <p:bldP spid="32772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chemeClr val="bg1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07951" y="1052513"/>
            <a:ext cx="8928546" cy="557847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 cap="rnd">
            <a:solidFill>
              <a:srgbClr val="FF33CC"/>
            </a:solidFill>
            <a:prstDash val="sysDot"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1.Would you mind if we learn to make it from you ?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我们向你学习做它（三明治）好吗？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（1）</a:t>
            </a:r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mind if...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请求允许或客气地请某人做某事。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E.g:我打开窗户好吗？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Would you mind if I open the window?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（2）</a:t>
            </a:r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to do sth.from sb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向某人学习做某事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E.g:他向他父亲学习下棋。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He learns to play chess from his father.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...,you did quite well.你做得非常好。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But I think you did better than I.但是我认为你做得比我更好。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Michael did best of all.迈克尔是所有人中做得最好的。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这三个句子中的</a:t>
            </a:r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well,better,best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都是副词，作动词did的状语。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better,best分别是well的比较级和最高级形式。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makes perfect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熟能生巧。</a:t>
            </a:r>
          </a:p>
        </p:txBody>
      </p:sp>
      <p:sp>
        <p:nvSpPr>
          <p:cNvPr id="39939" name="WordArt 3"/>
          <p:cNvSpPr>
            <a:spLocks noChangeArrowheads="1" noChangeShapeType="1"/>
          </p:cNvSpPr>
          <p:nvPr/>
        </p:nvSpPr>
        <p:spPr bwMode="auto">
          <a:xfrm>
            <a:off x="828675" y="188913"/>
            <a:ext cx="417671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il"/>
              </a:rPr>
              <a:t>Key points of 1a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i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58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58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8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8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8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8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8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58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68825" y="1447800"/>
            <a:ext cx="43957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</a:rPr>
              <a:t>Michael arrives          </a:t>
            </a:r>
            <a:r>
              <a:rPr lang="zh-CN" altLang="en-US" sz="2400" b="1">
                <a:latin typeface="Times New Roman" panose="02020603050405020304" pitchFamily="18" charset="0"/>
              </a:rPr>
              <a:t>   </a:t>
            </a:r>
            <a:r>
              <a:rPr lang="en-US" altLang="zh-CN" sz="2400" b="1">
                <a:latin typeface="Times New Roman" panose="02020603050405020304" pitchFamily="18" charset="0"/>
              </a:rPr>
              <a:t>early.</a:t>
            </a:r>
          </a:p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</a:rPr>
              <a:t>Kangkang arrives        </a:t>
            </a:r>
            <a:r>
              <a:rPr lang="zh-CN" altLang="en-US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</a:rPr>
              <a:t>earlier.</a:t>
            </a:r>
          </a:p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</a:rPr>
              <a:t>Jane arrives             </a:t>
            </a:r>
            <a:r>
              <a:rPr lang="zh-CN" altLang="en-US" sz="2400" b="1">
                <a:latin typeface="Times New Roman" panose="02020603050405020304" pitchFamily="18" charset="0"/>
              </a:rPr>
              <a:t>      </a:t>
            </a:r>
            <a:r>
              <a:rPr lang="en-US" altLang="zh-CN" sz="2400" b="1">
                <a:latin typeface="Times New Roman" panose="02020603050405020304" pitchFamily="18" charset="0"/>
              </a:rPr>
              <a:t>earliest.</a:t>
            </a: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250825" y="404813"/>
            <a:ext cx="649288" cy="503237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/>
              <a:t>2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555775" y="179377"/>
            <a:ext cx="65532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/>
              <a:t>Look at the pictures and match the parts of </a:t>
            </a:r>
            <a:r>
              <a:rPr lang="en-US" altLang="zh-CN" sz="2800" b="1" dirty="0" smtClean="0"/>
              <a:t>the </a:t>
            </a:r>
            <a:r>
              <a:rPr lang="en-US" altLang="zh-CN" sz="2800" b="1" dirty="0"/>
              <a:t>sentences.</a:t>
            </a:r>
            <a:endParaRPr lang="en-US" altLang="zh-CN" sz="2800" b="1" dirty="0">
              <a:latin typeface="Cataneo BT" pitchFamily="2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572000" y="5121275"/>
            <a:ext cx="46101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</a:rPr>
              <a:t>Michael </a:t>
            </a:r>
            <a:r>
              <a:rPr lang="zh-CN" altLang="en-US" sz="2400" b="1">
                <a:latin typeface="Times New Roman" panose="02020603050405020304" pitchFamily="18" charset="0"/>
              </a:rPr>
              <a:t>stay</a:t>
            </a:r>
            <a:r>
              <a:rPr lang="en-US" altLang="zh-CN" sz="2400" b="1">
                <a:latin typeface="Times New Roman" panose="02020603050405020304" pitchFamily="18" charset="0"/>
              </a:rPr>
              <a:t>s              </a:t>
            </a:r>
            <a:r>
              <a:rPr lang="zh-CN" altLang="en-US" sz="2400" b="1">
                <a:latin typeface="Times New Roman" panose="02020603050405020304" pitchFamily="18" charset="0"/>
              </a:rPr>
              <a:t>  </a:t>
            </a:r>
            <a:r>
              <a:rPr lang="en-US" altLang="zh-CN" sz="2400" b="1">
                <a:latin typeface="Times New Roman" panose="02020603050405020304" pitchFamily="18" charset="0"/>
              </a:rPr>
              <a:t> l</a:t>
            </a:r>
            <a:r>
              <a:rPr lang="zh-CN" altLang="en-US" sz="2400" b="1">
                <a:latin typeface="Times New Roman" panose="02020603050405020304" pitchFamily="18" charset="0"/>
              </a:rPr>
              <a:t>ong</a:t>
            </a:r>
            <a:r>
              <a:rPr lang="en-US" altLang="zh-CN" sz="2400" b="1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</a:rPr>
              <a:t>Kangkang </a:t>
            </a:r>
            <a:r>
              <a:rPr lang="zh-CN" altLang="en-US" sz="2400" b="1">
                <a:latin typeface="Times New Roman" panose="02020603050405020304" pitchFamily="18" charset="0"/>
              </a:rPr>
              <a:t>stay</a:t>
            </a:r>
            <a:r>
              <a:rPr lang="en-US" altLang="zh-CN" sz="2400" b="1">
                <a:latin typeface="Times New Roman" panose="02020603050405020304" pitchFamily="18" charset="0"/>
              </a:rPr>
              <a:t>s           </a:t>
            </a:r>
            <a:r>
              <a:rPr lang="zh-CN" altLang="en-US" sz="2400" b="1">
                <a:latin typeface="Times New Roman" panose="02020603050405020304" pitchFamily="18" charset="0"/>
              </a:rPr>
              <a:t>  </a:t>
            </a:r>
            <a:r>
              <a:rPr lang="en-US" altLang="zh-CN" sz="2400" b="1">
                <a:latin typeface="Times New Roman" panose="02020603050405020304" pitchFamily="18" charset="0"/>
              </a:rPr>
              <a:t>l</a:t>
            </a:r>
            <a:r>
              <a:rPr lang="zh-CN" altLang="en-US" sz="2400" b="1">
                <a:latin typeface="Times New Roman" panose="02020603050405020304" pitchFamily="18" charset="0"/>
              </a:rPr>
              <a:t>onger</a:t>
            </a:r>
            <a:r>
              <a:rPr lang="en-US" altLang="zh-CN" sz="2400" b="1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</a:rPr>
              <a:t>Jane </a:t>
            </a:r>
            <a:r>
              <a:rPr lang="zh-CN" altLang="en-US" sz="2400" b="1">
                <a:latin typeface="Times New Roman" panose="02020603050405020304" pitchFamily="18" charset="0"/>
              </a:rPr>
              <a:t>stay</a:t>
            </a:r>
            <a:r>
              <a:rPr lang="en-US" altLang="zh-CN" sz="2400" b="1">
                <a:latin typeface="Times New Roman" panose="02020603050405020304" pitchFamily="18" charset="0"/>
              </a:rPr>
              <a:t>s                  </a:t>
            </a:r>
            <a:r>
              <a:rPr lang="zh-CN" altLang="en-US" sz="2400" b="1">
                <a:latin typeface="Times New Roman" panose="02020603050405020304" pitchFamily="18" charset="0"/>
              </a:rPr>
              <a:t>    </a:t>
            </a:r>
            <a:r>
              <a:rPr lang="en-US" altLang="zh-CN" sz="2400" b="1">
                <a:latin typeface="Times New Roman" panose="02020603050405020304" pitchFamily="18" charset="0"/>
              </a:rPr>
              <a:t> l</a:t>
            </a:r>
            <a:r>
              <a:rPr lang="zh-CN" altLang="en-US" sz="2400" b="1">
                <a:latin typeface="Times New Roman" panose="02020603050405020304" pitchFamily="18" charset="0"/>
              </a:rPr>
              <a:t>ongest</a:t>
            </a:r>
            <a:r>
              <a:rPr lang="en-US" altLang="zh-CN" sz="24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36513" y="2997200"/>
            <a:ext cx="8929687" cy="73025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0967" name="Picture 7" descr="p63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7963" y="3071813"/>
            <a:ext cx="13668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p63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3070225"/>
            <a:ext cx="13684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63-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00338" y="3070225"/>
            <a:ext cx="165735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0" descr="p63-1c-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60700" y="5086350"/>
            <a:ext cx="14398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1" descr="p63-1c-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5016500"/>
            <a:ext cx="13684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2" descr="p63-1c-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47813" y="5032375"/>
            <a:ext cx="1439862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3" descr="p63-1c-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60700" y="1395413"/>
            <a:ext cx="14398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4" descr="p63-1c-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1395413"/>
            <a:ext cx="14065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5" descr="p63-1c-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619250" y="1395413"/>
            <a:ext cx="13160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4572000" y="3248025"/>
            <a:ext cx="45370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</a:rPr>
              <a:t>Michael </a:t>
            </a:r>
            <a:r>
              <a:rPr lang="zh-CN" altLang="en-US" sz="2400" b="1">
                <a:latin typeface="Times New Roman" panose="02020603050405020304" pitchFamily="18" charset="0"/>
              </a:rPr>
              <a:t>cook</a:t>
            </a:r>
            <a:r>
              <a:rPr lang="en-US" altLang="zh-CN" sz="2400" b="1">
                <a:latin typeface="Times New Roman" panose="02020603050405020304" pitchFamily="18" charset="0"/>
              </a:rPr>
              <a:t>s          </a:t>
            </a:r>
            <a:r>
              <a:rPr lang="zh-CN" altLang="en-US" sz="2400" b="1">
                <a:latin typeface="Times New Roman" panose="02020603050405020304" pitchFamily="18" charset="0"/>
              </a:rPr>
              <a:t>      well</a:t>
            </a:r>
            <a:r>
              <a:rPr lang="en-US" altLang="zh-CN" sz="2400" b="1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</a:rPr>
              <a:t>Kangkang </a:t>
            </a:r>
            <a:r>
              <a:rPr lang="zh-CN" altLang="en-US" sz="2400" b="1">
                <a:latin typeface="Times New Roman" panose="02020603050405020304" pitchFamily="18" charset="0"/>
              </a:rPr>
              <a:t>cook</a:t>
            </a:r>
            <a:r>
              <a:rPr lang="en-US" altLang="zh-CN" sz="2400" b="1">
                <a:latin typeface="Times New Roman" panose="02020603050405020304" pitchFamily="18" charset="0"/>
              </a:rPr>
              <a:t>s      </a:t>
            </a:r>
            <a:r>
              <a:rPr lang="zh-CN" altLang="en-US" sz="2400" b="1">
                <a:latin typeface="Times New Roman" panose="02020603050405020304" pitchFamily="18" charset="0"/>
              </a:rPr>
              <a:t>      bett</a:t>
            </a:r>
            <a:r>
              <a:rPr lang="en-US" altLang="zh-CN" sz="2400" b="1">
                <a:latin typeface="Times New Roman" panose="02020603050405020304" pitchFamily="18" charset="0"/>
              </a:rPr>
              <a:t>er.</a:t>
            </a:r>
          </a:p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</a:rPr>
              <a:t>Jane </a:t>
            </a:r>
            <a:r>
              <a:rPr lang="zh-CN" altLang="en-US" sz="2400" b="1">
                <a:latin typeface="Times New Roman" panose="02020603050405020304" pitchFamily="18" charset="0"/>
              </a:rPr>
              <a:t>cook</a:t>
            </a:r>
            <a:r>
              <a:rPr lang="en-US" altLang="zh-CN" sz="2400" b="1">
                <a:latin typeface="Times New Roman" panose="02020603050405020304" pitchFamily="18" charset="0"/>
              </a:rPr>
              <a:t>s              </a:t>
            </a:r>
            <a:r>
              <a:rPr lang="zh-CN" altLang="en-US" sz="2400" b="1">
                <a:latin typeface="Times New Roman" panose="02020603050405020304" pitchFamily="18" charset="0"/>
              </a:rPr>
              <a:t>        b</a:t>
            </a:r>
            <a:r>
              <a:rPr lang="en-US" altLang="zh-CN" sz="2400" b="1">
                <a:latin typeface="Times New Roman" panose="02020603050405020304" pitchFamily="18" charset="0"/>
              </a:rPr>
              <a:t>est.</a:t>
            </a: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34925" y="4724400"/>
            <a:ext cx="8929688" cy="73025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V="1">
            <a:off x="6300788" y="1844675"/>
            <a:ext cx="1368425" cy="5762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6805613" y="1773238"/>
            <a:ext cx="792162" cy="2873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6932613" y="2132013"/>
            <a:ext cx="736600" cy="288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V="1">
            <a:off x="6156325" y="3573463"/>
            <a:ext cx="1584325" cy="7191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V="1">
            <a:off x="6877050" y="3860800"/>
            <a:ext cx="8477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6589713" y="3573463"/>
            <a:ext cx="1152525" cy="6492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V="1">
            <a:off x="6084888" y="5445125"/>
            <a:ext cx="1582737" cy="7207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6516688" y="5373688"/>
            <a:ext cx="1152525" cy="3603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6732588" y="5805488"/>
            <a:ext cx="936625" cy="2873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omb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2" grpId="0" animBg="1"/>
      <p:bldP spid="36883" grpId="0" animBg="1"/>
      <p:bldP spid="36884" grpId="0" animBg="1"/>
      <p:bldP spid="36885" grpId="0" animBg="1"/>
      <p:bldP spid="36886" grpId="0" animBg="1"/>
      <p:bldP spid="36887" grpId="0" animBg="1"/>
      <p:bldP spid="36888" grpId="0" animBg="1"/>
      <p:bldP spid="36889" grpId="0" animBg="1"/>
      <p:bldP spid="368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"/>
          <p:cNvSpPr>
            <a:spLocks noChangeArrowheads="1" noChangeShapeType="1"/>
          </p:cNvSpPr>
          <p:nvPr/>
        </p:nvSpPr>
        <p:spPr bwMode="auto">
          <a:xfrm>
            <a:off x="2406650" y="584200"/>
            <a:ext cx="6629400" cy="3459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to 1a and fill in the blanks.</a:t>
            </a:r>
            <a:endParaRPr lang="zh-CN" altLang="en-US" sz="3600" b="1" kern="10" dirty="0">
              <a:ln w="12700">
                <a:noFill/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4925" y="1730375"/>
            <a:ext cx="9001125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Favorite snack:_____________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Ingredients:1.</a:t>
            </a:r>
            <a:r>
              <a:rPr lang="en-US" altLang="zh-CN" sz="2400">
                <a:latin typeface="Times New Roman" panose="02020603050405020304" pitchFamily="18" charset="0"/>
              </a:rPr>
              <a:t>bread  2._________ 3.  pear            4.__________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Process: ______,take two pieces of bread and put some butter on them.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              Next, cut a pear into small pieces __________.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              </a:t>
            </a:r>
            <a:r>
              <a:rPr lang="en-US" altLang="zh-CN" sz="2400">
                <a:latin typeface="Times New Roman" panose="02020603050405020304" pitchFamily="18" charset="0"/>
              </a:rPr>
              <a:t>______, put them on the bread __________.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              After that, put some honey over pear __________.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              ______,put the pieces of bread together.</a:t>
            </a:r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107950" y="333375"/>
            <a:ext cx="647700" cy="501650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/>
              <a:t>1b</a:t>
            </a:r>
            <a:endParaRPr lang="zh-CN" altLang="en-US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022475" y="1844675"/>
            <a:ext cx="2693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3399"/>
                </a:solidFill>
                <a:latin typeface="Times New Roman" panose="02020603050405020304" pitchFamily="18" charset="0"/>
              </a:rPr>
              <a:t>a sandwich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771775" y="2420938"/>
            <a:ext cx="168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F3399"/>
                </a:solidFill>
                <a:latin typeface="Times New Roman" panose="02020603050405020304" pitchFamily="18" charset="0"/>
              </a:rPr>
              <a:t>butter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300788" y="2420938"/>
            <a:ext cx="1398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FF3399"/>
                </a:solidFill>
                <a:latin typeface="Times New Roman" panose="02020603050405020304" pitchFamily="18" charset="0"/>
              </a:rPr>
              <a:t>honey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900113" y="2971800"/>
            <a:ext cx="139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FF3399"/>
                </a:solidFill>
                <a:latin typeface="Times New Roman" panose="02020603050405020304" pitchFamily="18" charset="0"/>
              </a:rPr>
              <a:t>First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292725" y="3502025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FF3399"/>
                </a:solidFill>
                <a:latin typeface="Times New Roman" panose="02020603050405020304" pitchFamily="18" charset="0"/>
              </a:rPr>
              <a:t>carefully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716463" y="4005263"/>
            <a:ext cx="139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FF3399"/>
                </a:solidFill>
                <a:latin typeface="Times New Roman" panose="02020603050405020304" pitchFamily="18" charset="0"/>
              </a:rPr>
              <a:t>lightly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116013" y="5132388"/>
            <a:ext cx="139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3399"/>
                </a:solidFill>
                <a:latin typeface="Times New Roman" panose="02020603050405020304" pitchFamily="18" charset="0"/>
              </a:rPr>
              <a:t>Finally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5653088" y="4627563"/>
            <a:ext cx="139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FF3399"/>
                </a:solidFill>
                <a:latin typeface="Times New Roman" panose="02020603050405020304" pitchFamily="18" charset="0"/>
              </a:rPr>
              <a:t>slowly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258888" y="4076700"/>
            <a:ext cx="936625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3399"/>
                </a:solidFill>
                <a:latin typeface="Times New Roman" panose="02020603050405020304" pitchFamily="18" charset="0"/>
              </a:rPr>
              <a:t>Then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70" name="WindowsMediaPlayer1" r:id="rId2" imgW="3524400" imgH="571680"/>
        </mc:Choice>
        <mc:Fallback>
          <p:control name="WindowsMediaPlayer1" r:id="rId2" imgW="3524400" imgH="57168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141788" y="1271588"/>
                  <a:ext cx="3524250" cy="5715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>
                  <a:prstShdw prst="shdw11">
                    <a:schemeClr val="tx1">
                      <a:gamma/>
                      <a:shade val="60000"/>
                      <a:invGamma/>
                      <a:alpha val="50000"/>
                    </a:schemeClr>
                  </a:prstShdw>
                </a:effectLst>
              </p:spPr>
            </p:pic>
          </p:control>
        </mc:Fallback>
      </mc:AlternateContent>
    </p:controls>
  </p:cSld>
  <p:clrMapOvr>
    <a:masterClrMapping/>
  </p:clrMapOvr>
  <p:transition>
    <p:pull dir="lu"/>
    <p:sndAc>
      <p:stSnd>
        <p:snd r:embed="rId4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ldLvl="0" autoUpdateAnimBg="0"/>
      <p:bldP spid="37895" grpId="0" bldLvl="0" autoUpdateAnimBg="0"/>
      <p:bldP spid="37897" grpId="0" bldLvl="0" autoUpdateAnimBg="0"/>
      <p:bldP spid="37898" grpId="0" bldLvl="0" autoUpdateAnimBg="0"/>
      <p:bldP spid="37899" grpId="0" bldLvl="0" autoUpdateAnimBg="0"/>
      <p:bldP spid="37900" grpId="0" bldLvl="0" autoUpdateAnimBg="0"/>
      <p:bldP spid="37901" grpId="0" bldLvl="0" autoUpdateAnimBg="0"/>
      <p:bldP spid="37903" grpId="0" bldLvl="0" autoUpdateAnimBg="0"/>
      <p:bldP spid="20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b9a944e7a4c50a3341a40d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3500438"/>
            <a:ext cx="41275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052638" y="620713"/>
            <a:ext cx="70913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FF00"/>
                </a:solidFill>
              </a:rPr>
              <a:t>Read 1a and retell the process of making a sandwich, using</a:t>
            </a:r>
            <a:r>
              <a:rPr lang="en-US" altLang="zh-CN" sz="3200" b="1" i="1" dirty="0">
                <a:solidFill>
                  <a:srgbClr val="FFFF00"/>
                </a:solidFill>
              </a:rPr>
              <a:t> </a:t>
            </a:r>
            <a:r>
              <a:rPr lang="en-US" altLang="zh-CN" sz="3200" b="1" i="1" dirty="0">
                <a:solidFill>
                  <a:srgbClr val="FF33CC"/>
                </a:solidFill>
                <a:latin typeface="Times New Roman" panose="02020603050405020304" pitchFamily="18" charset="0"/>
              </a:rPr>
              <a:t>first, next, then</a:t>
            </a:r>
            <a:r>
              <a:rPr lang="en-US" altLang="zh-CN" sz="3200" b="1" dirty="0">
                <a:solidFill>
                  <a:srgbClr val="FFFF00"/>
                </a:solidFill>
              </a:rPr>
              <a:t>...based on 1b.</a:t>
            </a:r>
          </a:p>
        </p:txBody>
      </p:sp>
      <p:sp>
        <p:nvSpPr>
          <p:cNvPr id="3077" name="Oval 4"/>
          <p:cNvSpPr>
            <a:spLocks noChangeArrowheads="1"/>
          </p:cNvSpPr>
          <p:nvPr/>
        </p:nvSpPr>
        <p:spPr bwMode="auto">
          <a:xfrm>
            <a:off x="1331913" y="692150"/>
            <a:ext cx="649287" cy="503238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/>
              <a:t>1c</a:t>
            </a:r>
            <a:endParaRPr lang="zh-CN" alt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钟表齿轮商务ppt模板 1">
      <a:dk1>
        <a:srgbClr val="333300"/>
      </a:dk1>
      <a:lt1>
        <a:srgbClr val="FFFFFF"/>
      </a:lt1>
      <a:dk2>
        <a:srgbClr val="003366"/>
      </a:dk2>
      <a:lt2>
        <a:srgbClr val="969696"/>
      </a:lt2>
      <a:accent1>
        <a:srgbClr val="FF9933"/>
      </a:accent1>
      <a:accent2>
        <a:srgbClr val="9EAC18"/>
      </a:accent2>
      <a:accent3>
        <a:srgbClr val="FFFFFF"/>
      </a:accent3>
      <a:accent4>
        <a:srgbClr val="2A2A00"/>
      </a:accent4>
      <a:accent5>
        <a:srgbClr val="FFCAAD"/>
      </a:accent5>
      <a:accent6>
        <a:srgbClr val="8F9B15"/>
      </a:accent6>
      <a:hlink>
        <a:srgbClr val="466C8E"/>
      </a:hlink>
      <a:folHlink>
        <a:srgbClr val="C0C0C0"/>
      </a:folHlink>
    </a:clrScheme>
    <a:fontScheme name="钟表齿轮商务ppt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钟表齿轮商务ppt模板 1">
        <a:dk1>
          <a:srgbClr val="333300"/>
        </a:dk1>
        <a:lt1>
          <a:srgbClr val="FFFFFF"/>
        </a:lt1>
        <a:dk2>
          <a:srgbClr val="003366"/>
        </a:dk2>
        <a:lt2>
          <a:srgbClr val="969696"/>
        </a:lt2>
        <a:accent1>
          <a:srgbClr val="FF9933"/>
        </a:accent1>
        <a:accent2>
          <a:srgbClr val="9EAC18"/>
        </a:accent2>
        <a:accent3>
          <a:srgbClr val="FFFFFF"/>
        </a:accent3>
        <a:accent4>
          <a:srgbClr val="2A2A00"/>
        </a:accent4>
        <a:accent5>
          <a:srgbClr val="FFCAAD"/>
        </a:accent5>
        <a:accent6>
          <a:srgbClr val="8F9B15"/>
        </a:accent6>
        <a:hlink>
          <a:srgbClr val="466C8E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钟表齿轮商务ppt模板 2">
        <a:dk1>
          <a:srgbClr val="333300"/>
        </a:dk1>
        <a:lt1>
          <a:srgbClr val="FFFFFF"/>
        </a:lt1>
        <a:dk2>
          <a:srgbClr val="336699"/>
        </a:dk2>
        <a:lt2>
          <a:srgbClr val="969696"/>
        </a:lt2>
        <a:accent1>
          <a:srgbClr val="99CC00"/>
        </a:accent1>
        <a:accent2>
          <a:srgbClr val="DBA035"/>
        </a:accent2>
        <a:accent3>
          <a:srgbClr val="FFFFFF"/>
        </a:accent3>
        <a:accent4>
          <a:srgbClr val="2A2A00"/>
        </a:accent4>
        <a:accent5>
          <a:srgbClr val="CAE2AA"/>
        </a:accent5>
        <a:accent6>
          <a:srgbClr val="C6912F"/>
        </a:accent6>
        <a:hlink>
          <a:srgbClr val="4B7AD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钟表齿轮商务ppt模板 3">
        <a:dk1>
          <a:srgbClr val="333300"/>
        </a:dk1>
        <a:lt1>
          <a:srgbClr val="FFFFFF"/>
        </a:lt1>
        <a:dk2>
          <a:srgbClr val="006666"/>
        </a:dk2>
        <a:lt2>
          <a:srgbClr val="969696"/>
        </a:lt2>
        <a:accent1>
          <a:srgbClr val="5B5FA5"/>
        </a:accent1>
        <a:accent2>
          <a:srgbClr val="3DA1D3"/>
        </a:accent2>
        <a:accent3>
          <a:srgbClr val="FFFFFF"/>
        </a:accent3>
        <a:accent4>
          <a:srgbClr val="2A2A00"/>
        </a:accent4>
        <a:accent5>
          <a:srgbClr val="B5B6CF"/>
        </a:accent5>
        <a:accent6>
          <a:srgbClr val="3691BF"/>
        </a:accent6>
        <a:hlink>
          <a:srgbClr val="CCC422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</Words>
  <Application>Microsoft Office PowerPoint</Application>
  <PresentationFormat>全屏显示(4:3)</PresentationFormat>
  <Paragraphs>178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Arail</vt:lpstr>
      <vt:lpstr>Cataneo BT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2022-02-08T06:56:19Z</dcterms:created>
  <dcterms:modified xsi:type="dcterms:W3CDTF">2023-01-16T21:40:29Z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D667537B5AA242FF973FCDF209FF1EAF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