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27" r:id="rId2"/>
    <p:sldId id="777" r:id="rId3"/>
    <p:sldId id="778" r:id="rId4"/>
    <p:sldId id="781" r:id="rId5"/>
    <p:sldId id="779" r:id="rId6"/>
    <p:sldId id="780" r:id="rId7"/>
    <p:sldId id="782" r:id="rId8"/>
    <p:sldId id="825" r:id="rId9"/>
    <p:sldId id="783" r:id="rId10"/>
    <p:sldId id="784" r:id="rId11"/>
    <p:sldId id="803" r:id="rId12"/>
    <p:sldId id="804" r:id="rId13"/>
    <p:sldId id="805" r:id="rId14"/>
    <p:sldId id="826" r:id="rId1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660"/>
  </p:normalViewPr>
  <p:slideViewPr>
    <p:cSldViewPr snapToObjects="1">
      <p:cViewPr varScale="1">
        <p:scale>
          <a:sx n="103" d="100"/>
          <a:sy n="103" d="100"/>
        </p:scale>
        <p:origin x="-108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6682F9-2F95-45D8-9DA2-14B7B00460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D514257-A80C-4726-978C-BDA83A8137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F8B220-0DC3-4FDE-99EE-95C8242489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F06A33E-0EFB-4BE6-BA73-EB2D3FFB548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023770-C5C9-48FC-A357-466888007FC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ABD194-6A11-4F3A-A336-7D5B211AF88E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420E77B-E529-45C7-8F56-52C5D038474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8AF95EF-7868-4FB1-8422-995FE5C26FA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356E3E-388F-4DA3-90FD-49440442367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09A91C-C069-4ADD-A47A-92F0E36A9D9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39A543-00F9-4D2C-8BCA-E124AB54DD9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89B2AF-A5EE-4B6F-BB99-E544C022EEBC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AEF7A3-58AD-47C6-8256-4F913A85A5D1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D62AE2D-305B-428A-ACBD-26FF684DE52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5B761E-782D-4B36-A252-805E1D8A7DC1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2933196"/>
            <a:ext cx="6773636" cy="60617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85726" y="1431132"/>
            <a:ext cx="2270522" cy="2178844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>
                <a:spLocks noChangeArrowheads="1"/>
              </p:cNvSpPr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106216" y="828675"/>
            <a:ext cx="68651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05891" y="238020"/>
            <a:ext cx="6858000" cy="571391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05891" y="860485"/>
            <a:ext cx="6858000" cy="399187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45B7FA41-0CBA-4610-A847-FDFBA55688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4879182"/>
            <a:ext cx="1563290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4879182"/>
            <a:ext cx="1563291" cy="264319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defTabSz="515620" eaLnBrk="1" hangingPunct="1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F4C9E6-9A2A-4E32-801F-5DCE4F919C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B2A2D92-942D-43AD-B8E9-773EB175F578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96F1780B-76C4-444B-B5A5-BD9B55D7D20A}" type="slidenum">
              <a:rPr lang="zh-CN" alt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195670" y="1635620"/>
            <a:ext cx="6773636" cy="606178"/>
          </a:xfrm>
        </p:spPr>
        <p:txBody>
          <a:bodyPr/>
          <a:lstStyle/>
          <a:p>
            <a:r>
              <a:rPr lang="en-US" altLang="zh-CN" dirty="0"/>
              <a:t>Unit4 Natural Disasters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86793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2267680" y="2499740"/>
            <a:ext cx="6876320" cy="6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b="1" dirty="0" smtClean="0">
                <a:latin typeface="Cambria" panose="02040503050406030204" pitchFamily="18" charset="0"/>
              </a:rPr>
              <a:t> </a:t>
            </a:r>
            <a:r>
              <a:rPr lang="en-US" altLang="zh-CN" sz="2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C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and Thinking(1)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573881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阅读技巧点拨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怎样理清文章的篇章结构？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5604" name="矩形 2"/>
          <p:cNvSpPr>
            <a:spLocks noChangeArrowheads="1"/>
          </p:cNvSpPr>
          <p:nvPr/>
        </p:nvSpPr>
        <p:spPr bwMode="auto">
          <a:xfrm>
            <a:off x="522685" y="1484710"/>
            <a:ext cx="8098631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1805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阅读一篇文章，首先要知道这篇文章是围绕什么而展开的、是怎样展开的，这就是文章的篇章结构问题。理清文章和段落的组织结构有助于我们更加清晰地把握文章的脉络，理解作者的观点在文章中是如何提出、展开的。理清了文章结构不但可以帮助我们理解和记忆文章的主要信息，还可以帮助我们极大地提高阅读效率。学会有选择地阅读，哪些语句可以跳读、粗读，哪些语句需要精读、细读。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indent="471805"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本篇文章结构：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结构；文章是以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组织的。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2535" y="3939779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分总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2391" y="3940969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时间顺序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681037"/>
            <a:ext cx="84284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语言现象感知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单词理解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285750" y="1471613"/>
            <a:ext cx="8597504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体会句中加黑单词的词性和含义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was bleeding from the head and suffering from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shock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2.His glasses were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buried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under a pile of papers.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06716" y="1860947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休克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3025" y="2266951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 err="1">
                <a:solidFill>
                  <a:srgbClr val="FF0000"/>
                </a:solidFill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掩埋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词块积累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296466" y="835819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tens of thousands of____________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2.bury the dead____________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3.the rest of the world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4.in the well walls____________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5.as usual____________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6.look for places to hide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7.get up on 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feet____________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8.become a home to_______________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57450" y="1231106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成千上万的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8344" y="1643063"/>
            <a:ext cx="1543050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埋葬死者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2441" y="2058591"/>
            <a:ext cx="154305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世界其他地方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5038" y="2463404"/>
            <a:ext cx="1543050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在井壁上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1835" y="2871788"/>
            <a:ext cx="1543050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和往常一样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2941" y="3277791"/>
            <a:ext cx="1543050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寻找藏身之处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5569" y="3708797"/>
            <a:ext cx="1543050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站起来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9800" y="4114800"/>
            <a:ext cx="1866900" cy="48458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成为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的家园</a:t>
            </a:r>
            <a:r>
              <a:rPr lang="en-US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 </a:t>
            </a:r>
            <a:endParaRPr lang="zh-CN" altLang="zh-CN" sz="800" kern="100" dirty="0">
              <a:latin typeface="楷体_GB2312" pitchFamily="49" charset="-122"/>
              <a:ea typeface="楷体_GB2312" pitchFamily="49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句式欣赏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242888" y="844154"/>
            <a:ext cx="877014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同词重复表强调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For several days the water in the village wells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rose and fell</a:t>
            </a:r>
            <a:r>
              <a:rPr lang="zh-CN" altLang="zh-CN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rose and fell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2.everywhere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用作连词，引导状语从句。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	Everywhere survivors looked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was nothing but ruins.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把无生命的事物当作有生命的事物来描写，这种方法叫做拟人。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Slowly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city began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breathe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思考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请你在文中找出类似的拟人句：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917" y="3661172"/>
            <a:ext cx="5860256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city began to revive itself and get up on its feet again.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51222" y="2283619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—What do you think may happen before an earthquake?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771500"/>
            <a:ext cx="861655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924050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Y1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9166" y="2787254"/>
            <a:ext cx="347067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13147" y="442913"/>
            <a:ext cx="8428434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9791" y="2572941"/>
            <a:ext cx="8684419" cy="4845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—Look at the title and the picture and predict what the text is probably about.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717" y="3057525"/>
            <a:ext cx="839271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________________________________________________________________________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494" y="398860"/>
            <a:ext cx="5599510" cy="2146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Bright lights in the sky may appear.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Animals may be too nervous to eat.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Mice may run out of holes looking for places to hide.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Fish may jump out of their pools and ponds.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Well walls may have deep cracks.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163" y="3003947"/>
            <a:ext cx="559951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terrible earthquake is likely to happen.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127522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—Match the main idea with each paragraph.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559719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earthquake caused unbelievable destruction to Tangshan.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earthquake happened and caused deaths and injuries in Tangshan.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C.Help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came soon after the quakes.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D.Strange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things happened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no one paid attention to them.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E.Tangshan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came back to life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40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695325"/>
            <a:ext cx="5669756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8625" y="3598069"/>
            <a:ext cx="615910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Para.1 D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Para.2 B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Para.3 A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Para.4 C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Para.5 E 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—Choose the best answer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(1)When did the earthquake happen?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night on July 28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1976.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　</a:t>
            </a:r>
            <a:r>
              <a:rPr lang="en-US" altLang="zh-CN" kern="100" dirty="0" err="1" smtClean="0">
                <a:latin typeface="Times New Roman" panose="02020603050405020304"/>
                <a:cs typeface="Courier New" panose="02070309020205020404"/>
              </a:rPr>
              <a:t>B.On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morning of July 28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1976.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afternoon of July 28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1976.  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writer didn’t tell us.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(2)How many people who lived there were dead or injured?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A.A half.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　　　　　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B.Two</a:t>
            </a:r>
            <a:r>
              <a:rPr lang="en-US" altLang="zh-CN" kern="1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thirds.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C.One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third.  		</a:t>
            </a:r>
            <a:r>
              <a:rPr lang="en-US" altLang="zh-CN" kern="100" dirty="0" err="1" smtClean="0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text didn’t tell us.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(3)What does the sentence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Slowly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city began to breathe again.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mean?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city will not die; it has hope and it can recover from the pain.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army sent 150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soldiers to Tangshan to help people.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C.Hundreds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thousands of people were helped.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miners were rescued.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8625" y="3274219"/>
            <a:ext cx="615910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(1)B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(2)B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(3)A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916" y="1059657"/>
          <a:ext cx="8370094" cy="3457577"/>
        </p:xfrm>
        <a:graphic>
          <a:graphicData uri="http://schemas.openxmlformats.org/drawingml/2006/table">
            <a:tbl>
              <a:tblPr/>
              <a:tblGrid>
                <a:gridCol w="232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Tangshan Earthquake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Before the earthquake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·The water in the village wells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①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and fell again and again.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·Animals in the farmyards became too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 to eat.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During the earthquake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At 3</a:t>
                      </a: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42 am everything began to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③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____________.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And hard hills of rock became rivers of </a:t>
                      </a: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④</a:t>
                      </a:r>
                      <a:r>
                        <a:rPr lang="en-US" sz="180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____________.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Damages of the earthquake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Over 400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000 people were killed or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⑤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____________ in the earthquake. And nearly everything was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⑥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____________.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0" marR="51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477000" y="1473994"/>
            <a:ext cx="68699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rose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3948" y="2311003"/>
            <a:ext cx="91559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nervous 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8673" y="2778919"/>
            <a:ext cx="91559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shake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11617" y="3192066"/>
            <a:ext cx="91559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dirt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86600" y="3589735"/>
            <a:ext cx="91559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injured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77050" y="3994547"/>
            <a:ext cx="121920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destroyed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916" y="897732"/>
          <a:ext cx="8424863" cy="2808685"/>
        </p:xfrm>
        <a:graphic>
          <a:graphicData uri="http://schemas.openxmlformats.org/drawingml/2006/table">
            <a:tbl>
              <a:tblPr/>
              <a:tblGrid>
                <a:gridCol w="211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0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help from the whole nation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Soldiers dug out those who were </a:t>
                      </a: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⑦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and buried the dead. Medical workers came to provide medical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⑧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____________. Workers built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⑨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for survivors.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great success people have achieved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new city has taken on a new look, with great 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cs typeface="Times New Roman" panose="02020603050405020304"/>
                        </a:rPr>
                        <a:t>⑩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____________ in transportation, industry, and environment.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269831" y="1059657"/>
            <a:ext cx="121801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trapped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5504" y="1502569"/>
            <a:ext cx="688181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care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0791" y="1918097"/>
            <a:ext cx="1006078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shelters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27119" y="2662238"/>
            <a:ext cx="147399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improvements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108347" y="645319"/>
            <a:ext cx="8891588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1.Compared with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Wenchuan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Earthquake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why did Tangshan Earthquake cause such great losses?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2.Imagine the room begins to shake and you must leave it right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away.You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have time to take only one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thing.What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will you take? Why?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3.Group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a poster about earthquakes in groups.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3555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4" y="384572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135" y="1410892"/>
            <a:ext cx="8580834" cy="131564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People took no notice of the signs before the earthquake./People thought little of the earthquake./People didn’t make good preparations for the earthquake./They lack knowledge about how to survive the earthquake./The buildings were not strong enough to resist...  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375" y="3436144"/>
            <a:ext cx="8580835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answer is open.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900" y="4273153"/>
            <a:ext cx="8579644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answer is open.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全屏显示(16:9)</PresentationFormat>
  <Paragraphs>124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205EBAF9E6934C008967359189085291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