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ags/tag4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69" r:id="rId2"/>
    <p:sldId id="439" r:id="rId3"/>
    <p:sldId id="454" r:id="rId4"/>
    <p:sldId id="428" r:id="rId5"/>
    <p:sldId id="455" r:id="rId6"/>
    <p:sldId id="400" r:id="rId7"/>
    <p:sldId id="429" r:id="rId8"/>
    <p:sldId id="275" r:id="rId9"/>
    <p:sldId id="401" r:id="rId10"/>
    <p:sldId id="430" r:id="rId11"/>
    <p:sldId id="399" r:id="rId12"/>
    <p:sldId id="425" r:id="rId13"/>
    <p:sldId id="427" r:id="rId14"/>
    <p:sldId id="456" r:id="rId15"/>
    <p:sldId id="426" r:id="rId16"/>
    <p:sldId id="457" r:id="rId17"/>
    <p:sldId id="458" r:id="rId18"/>
    <p:sldId id="438" r:id="rId19"/>
    <p:sldId id="459" r:id="rId20"/>
    <p:sldId id="461" r:id="rId21"/>
    <p:sldId id="414" r:id="rId22"/>
    <p:sldId id="460" r:id="rId23"/>
    <p:sldId id="359" r:id="rId2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BFF"/>
    <a:srgbClr val="0000FF"/>
    <a:srgbClr val="006600"/>
    <a:srgbClr val="149494"/>
    <a:srgbClr val="000099"/>
    <a:srgbClr val="660066"/>
    <a:srgbClr val="00CC00"/>
    <a:srgbClr val="F19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359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429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759B6074-5949-42DB-AFEE-E7FB04DE6F1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6074-5949-42DB-AFEE-E7FB04DE6F1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15BA32-0BD6-48C7-B0E9-64245D734A46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2DFAD08-27EA-4BFD-AACE-78C01AF5BBFE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92D1AE-3D49-42E4-9B55-583EF580FC13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941211"/>
            <a:ext cx="8139178" cy="674375"/>
          </a:xfrm>
        </p:spPr>
        <p:txBody>
          <a:bodyPr rIns="25400" anchor="t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12" y="2674620"/>
            <a:ext cx="8139178" cy="713238"/>
          </a:xfrm>
        </p:spPr>
        <p:txBody>
          <a:bodyPr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359B87B-869D-4148-97A2-89BFBE1FC3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382"/>
            <a:ext cx="713238" cy="4041680"/>
          </a:xfrm>
        </p:spPr>
        <p:txBody>
          <a:bodyPr vert="eaVert"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376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9CA4314-66AE-4007-BAA9-42EEC709AA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381"/>
            <a:ext cx="8139178" cy="37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616B0ED-FF66-493F-84A5-BE6D66F6C3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1941211"/>
            <a:ext cx="8139178" cy="674375"/>
          </a:xfrm>
        </p:spPr>
        <p:txBody>
          <a:bodyPr rIns="25400" rtlCol="0" anchor="t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单击此处编辑标题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5D86656-B1DB-43F7-B855-A66074563B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972000"/>
            <a:ext cx="8139178" cy="3781016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1CAAE5F6-A9A7-451C-B2F1-D92ABA4920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2856548"/>
            <a:ext cx="8139178" cy="468634"/>
          </a:xfrm>
        </p:spPr>
        <p:txBody>
          <a:bodyPr rIns="63500" anchor="t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3383757"/>
            <a:ext cx="8139178" cy="808489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E84D5CE-C9AE-4A0B-9EC2-128CC98DCD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972000"/>
            <a:ext cx="3962432" cy="3780000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972000"/>
            <a:ext cx="3962432" cy="378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67B1CB35-A55F-4254-8451-7AED2E71C9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24000"/>
            <a:ext cx="8139178" cy="486000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972001"/>
            <a:ext cx="3962432" cy="285752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341782"/>
            <a:ext cx="3962400" cy="3414176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972001"/>
            <a:ext cx="3962432" cy="285752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41782"/>
            <a:ext cx="3962432" cy="3414176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D08D43C-E42D-4F1F-A656-1954ABF2DC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6E22FF6-E31D-4212-BFF3-1ABE5575EC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CC5626B-1425-44B2-A127-8457116A84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972000"/>
            <a:ext cx="3962432" cy="3780000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972000"/>
            <a:ext cx="3962432" cy="3780000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520942D-ED07-43EA-A448-903E128D86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501650" y="323850"/>
            <a:ext cx="81407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501650" y="971550"/>
            <a:ext cx="8140700" cy="378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60401" y="4762500"/>
            <a:ext cx="2024063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689" y="4762500"/>
            <a:ext cx="2968625" cy="23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500"/>
            <a:ext cx="2025650" cy="23693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BA0092AE-5E85-4C41-96D0-EF93BC654C6E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fontAlgn="base">
        <a:spcBef>
          <a:spcPct val="0"/>
        </a:spcBef>
        <a:spcAft>
          <a:spcPct val="0"/>
        </a:spcAft>
        <a:defRPr sz="2100" b="1" kern="1200" spc="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6500" algn="l"/>
        </a:tabLst>
        <a:defRPr sz="1200" kern="1200" spc="1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5"/>
          <p:cNvSpPr>
            <a:spLocks noChangeArrowheads="1"/>
          </p:cNvSpPr>
          <p:nvPr/>
        </p:nvSpPr>
        <p:spPr bwMode="auto">
          <a:xfrm>
            <a:off x="1702034" y="1995686"/>
            <a:ext cx="57310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4.1.2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点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、线、面、体</a:t>
            </a:r>
          </a:p>
        </p:txBody>
      </p:sp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969310"/>
            <a:ext cx="9135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4.1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几何图形</a:t>
            </a:r>
          </a:p>
        </p:txBody>
      </p:sp>
      <p:sp>
        <p:nvSpPr>
          <p:cNvPr id="4" name="矩形 3"/>
          <p:cNvSpPr/>
          <p:nvPr/>
        </p:nvSpPr>
        <p:spPr>
          <a:xfrm>
            <a:off x="1971" y="4227934"/>
            <a:ext cx="914202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Oval 2"/>
          <p:cNvSpPr>
            <a:spLocks noChangeArrowheads="1"/>
          </p:cNvSpPr>
          <p:nvPr/>
        </p:nvSpPr>
        <p:spPr bwMode="auto">
          <a:xfrm>
            <a:off x="5651501" y="2842023"/>
            <a:ext cx="1439863" cy="325040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908176" y="1059656"/>
            <a:ext cx="39356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b="1" smtClean="0">
                <a:latin typeface="+mn-ea"/>
                <a:ea typeface="+mn-ea"/>
              </a:rPr>
              <a:t>1.</a:t>
            </a:r>
            <a:r>
              <a:rPr lang="zh-CN" altLang="en-US" sz="2400" b="1" smtClean="0">
                <a:latin typeface="+mn-ea"/>
                <a:ea typeface="+mn-ea"/>
              </a:rPr>
              <a:t>面和面相交的地方形成</a:t>
            </a:r>
            <a:r>
              <a:rPr lang="zh-CN" altLang="en-US" sz="2400" b="1" smtClean="0">
                <a:solidFill>
                  <a:srgbClr val="FF0000"/>
                </a:solidFill>
                <a:latin typeface="+mn-ea"/>
                <a:ea typeface="+mn-ea"/>
              </a:rPr>
              <a:t>线</a:t>
            </a:r>
            <a:r>
              <a:rPr lang="en-US" altLang="zh-CN" sz="2400" b="1" smtClean="0">
                <a:latin typeface="+mn-ea"/>
                <a:ea typeface="+mn-ea"/>
              </a:rPr>
              <a:t>.</a:t>
            </a: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1760539" y="1976438"/>
            <a:ext cx="2016125" cy="1188244"/>
          </a:xfrm>
          <a:prstGeom prst="cube">
            <a:avLst>
              <a:gd name="adj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defRPr/>
            </a:pPr>
            <a:endParaRPr lang="zh-CN" altLang="en-US" b="1" noProof="1">
              <a:latin typeface="+mn-ea"/>
              <a:ea typeface="+mn-ea"/>
            </a:endParaRP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2132013" y="1976438"/>
            <a:ext cx="0" cy="864394"/>
          </a:xfrm>
          <a:prstGeom prst="line">
            <a:avLst/>
          </a:prstGeom>
          <a:noFill/>
          <a:ln w="25400">
            <a:solidFill>
              <a:srgbClr val="FF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2119313" y="2840831"/>
            <a:ext cx="1657350" cy="0"/>
          </a:xfrm>
          <a:prstGeom prst="line">
            <a:avLst/>
          </a:prstGeom>
          <a:noFill/>
          <a:ln w="25400">
            <a:solidFill>
              <a:srgbClr val="FF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 flipV="1">
            <a:off x="1760538" y="2840831"/>
            <a:ext cx="358775" cy="323850"/>
          </a:xfrm>
          <a:prstGeom prst="line">
            <a:avLst/>
          </a:prstGeom>
          <a:noFill/>
          <a:ln w="25400">
            <a:solidFill>
              <a:srgbClr val="FF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2119313" y="1976438"/>
            <a:ext cx="16573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flipH="1">
            <a:off x="3776663" y="1976438"/>
            <a:ext cx="0" cy="86439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1760539" y="3164681"/>
            <a:ext cx="15843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V="1">
            <a:off x="3359150" y="2851547"/>
            <a:ext cx="431800" cy="32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1760538" y="2300288"/>
            <a:ext cx="0" cy="86439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7" name="Line 13"/>
          <p:cNvSpPr>
            <a:spLocks noChangeShapeType="1"/>
          </p:cNvSpPr>
          <p:nvPr/>
        </p:nvSpPr>
        <p:spPr bwMode="auto">
          <a:xfrm flipV="1">
            <a:off x="1760539" y="2281238"/>
            <a:ext cx="15843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3357563" y="2300288"/>
            <a:ext cx="0" cy="83701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V="1">
            <a:off x="3344863" y="1976438"/>
            <a:ext cx="431800" cy="323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V="1">
            <a:off x="1760539" y="1976438"/>
            <a:ext cx="396875" cy="29765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949325" y="3357562"/>
            <a:ext cx="2941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  长方体</a:t>
            </a:r>
            <a:r>
              <a:rPr lang="en-US" altLang="zh-CN" sz="2400" b="1" dirty="0" smtClean="0">
                <a:latin typeface="+mn-ea"/>
                <a:ea typeface="+mn-ea"/>
              </a:rPr>
              <a:t>6</a:t>
            </a:r>
            <a:r>
              <a:rPr lang="zh-CN" altLang="en-US" sz="2400" b="1" dirty="0" smtClean="0">
                <a:latin typeface="+mn-ea"/>
                <a:ea typeface="+mn-ea"/>
              </a:rPr>
              <a:t>个面相交成的</a:t>
            </a:r>
            <a:r>
              <a:rPr lang="en-US" altLang="zh-CN" sz="2400" b="1" dirty="0" smtClean="0">
                <a:latin typeface="+mn-ea"/>
                <a:ea typeface="+mn-ea"/>
              </a:rPr>
              <a:t>12</a:t>
            </a:r>
            <a:r>
              <a:rPr lang="zh-CN" altLang="en-US" sz="2400" b="1" dirty="0" smtClean="0">
                <a:latin typeface="+mn-ea"/>
                <a:ea typeface="+mn-ea"/>
              </a:rPr>
              <a:t>条线是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直</a:t>
            </a:r>
            <a:r>
              <a:rPr lang="zh-CN" altLang="en-US" sz="2400" b="1" dirty="0" smtClean="0">
                <a:latin typeface="+mn-ea"/>
                <a:ea typeface="+mn-ea"/>
              </a:rPr>
              <a:t>的</a:t>
            </a:r>
            <a:r>
              <a:rPr lang="en-US" altLang="zh-CN" sz="2400" b="1" dirty="0" smtClean="0">
                <a:latin typeface="+mn-ea"/>
                <a:ea typeface="+mn-ea"/>
              </a:rPr>
              <a:t>.</a:t>
            </a:r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5651501" y="1869281"/>
            <a:ext cx="1439863" cy="1296591"/>
          </a:xfrm>
          <a:prstGeom prst="can">
            <a:avLst>
              <a:gd name="adj" fmla="val 3001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b="1" noProof="1">
              <a:latin typeface="+mn-ea"/>
              <a:ea typeface="+mn-ea"/>
            </a:endParaRPr>
          </a:p>
        </p:txBody>
      </p:sp>
      <p:sp>
        <p:nvSpPr>
          <p:cNvPr id="67603" name="Oval 19"/>
          <p:cNvSpPr>
            <a:spLocks noChangeArrowheads="1"/>
          </p:cNvSpPr>
          <p:nvPr/>
        </p:nvSpPr>
        <p:spPr bwMode="auto">
          <a:xfrm>
            <a:off x="5651501" y="1869281"/>
            <a:ext cx="1439863" cy="325041"/>
          </a:xfrm>
          <a:prstGeom prst="ellipse">
            <a:avLst/>
          </a:prstGeom>
          <a:solidFill>
            <a:schemeClr val="accent5">
              <a:lumMod val="90000"/>
            </a:schemeClr>
          </a:solidFill>
          <a:ln w="2540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b="1" noProof="1">
              <a:latin typeface="+mn-ea"/>
              <a:ea typeface="+mn-ea"/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4367214" y="3357563"/>
            <a:ext cx="43211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b="1" smtClean="0">
                <a:latin typeface="+mn-ea"/>
                <a:ea typeface="+mn-ea"/>
              </a:rPr>
              <a:t>    圆柱的侧面和底面相交得到的圆（封闭曲线）是</a:t>
            </a:r>
            <a:r>
              <a:rPr lang="zh-CN" altLang="en-US" sz="2400" b="1" smtClean="0">
                <a:solidFill>
                  <a:srgbClr val="FF0000"/>
                </a:solidFill>
                <a:latin typeface="+mn-ea"/>
                <a:ea typeface="+mn-ea"/>
              </a:rPr>
              <a:t>曲</a:t>
            </a:r>
            <a:r>
              <a:rPr lang="zh-CN" altLang="en-US" sz="2400" b="1" smtClean="0">
                <a:latin typeface="+mn-ea"/>
                <a:ea typeface="+mn-ea"/>
              </a:rPr>
              <a:t>的</a:t>
            </a:r>
            <a:r>
              <a:rPr lang="en-US" altLang="zh-CN" sz="2400" b="1" smtClean="0">
                <a:latin typeface="+mn-ea"/>
                <a:ea typeface="+mn-ea"/>
              </a:rPr>
              <a:t>.</a:t>
            </a:r>
          </a:p>
        </p:txBody>
      </p:sp>
      <p:sp>
        <p:nvSpPr>
          <p:cNvPr id="22550" name="文本框 2"/>
          <p:cNvSpPr txBox="1">
            <a:spLocks noChangeArrowheads="1"/>
          </p:cNvSpPr>
          <p:nvPr/>
        </p:nvSpPr>
        <p:spPr bwMode="auto">
          <a:xfrm>
            <a:off x="611189" y="897731"/>
            <a:ext cx="103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smtClean="0">
                <a:solidFill>
                  <a:srgbClr val="00B0F0"/>
                </a:solidFill>
                <a:latin typeface="+mn-ea"/>
                <a:ea typeface="+mn-ea"/>
              </a:rPr>
              <a:t>结论：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ldLvl="0" animBg="1"/>
      <p:bldP spid="67587" grpId="0"/>
      <p:bldP spid="67588" grpId="0" bldLvl="0" animBg="1"/>
      <p:bldP spid="67601" grpId="0"/>
      <p:bldP spid="67602" grpId="0" bldLvl="0" animBg="1"/>
      <p:bldP spid="67603" grpId="0" bldLvl="0" animBg="1"/>
      <p:bldP spid="676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685801"/>
            <a:ext cx="4267200" cy="228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4787901" y="789385"/>
            <a:ext cx="4321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天上的星星、地图上的城市等都给我们以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点</a:t>
            </a:r>
            <a:r>
              <a:rPr lang="zh-CN" altLang="en-US" sz="2400" b="1" dirty="0" smtClean="0">
                <a:latin typeface="+mn-ea"/>
                <a:ea typeface="+mn-ea"/>
              </a:rPr>
              <a:t>的形象</a:t>
            </a:r>
            <a:r>
              <a:rPr lang="en-US" altLang="zh-CN" sz="2400" b="1" dirty="0" smtClean="0">
                <a:latin typeface="+mn-ea"/>
                <a:ea typeface="+mn-ea"/>
              </a:rPr>
              <a:t>.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5514976" y="1491854"/>
            <a:ext cx="2835275" cy="11870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5364163" y="1610916"/>
            <a:ext cx="3078162" cy="767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7007226" y="2003822"/>
            <a:ext cx="73025" cy="5357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sz="2400" b="1">
              <a:latin typeface="+mn-ea"/>
              <a:ea typeface="+mn-ea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1547813" y="3868342"/>
            <a:ext cx="2735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线和线相交形成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点</a:t>
            </a:r>
            <a:r>
              <a:rPr lang="en-US" altLang="zh-CN" sz="2400" b="1" dirty="0" smtClean="0">
                <a:latin typeface="+mn-ea"/>
                <a:ea typeface="+mn-ea"/>
              </a:rPr>
              <a:t>.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11189" y="3436144"/>
            <a:ext cx="103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n-ea"/>
                <a:ea typeface="+mn-ea"/>
              </a:rPr>
              <a:t>结论：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2950369"/>
            <a:ext cx="2592388" cy="194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  <p:bldP spid="68615" grpId="0" bldLvl="0" animBg="1"/>
      <p:bldP spid="6861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yuanzh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2976563"/>
            <a:ext cx="1885950" cy="179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0638" y="1382316"/>
            <a:ext cx="2398712" cy="19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1120775" y="1841897"/>
            <a:ext cx="3600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3194050" y="1175148"/>
            <a:ext cx="0" cy="21788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587501" y="4050507"/>
            <a:ext cx="2124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线与线</a:t>
            </a:r>
          </a:p>
          <a:p>
            <a:pPr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相交成点</a:t>
            </a:r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 flipV="1">
            <a:off x="2190751" y="1922860"/>
            <a:ext cx="944563" cy="2160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9640" name="Oval 8"/>
          <p:cNvSpPr>
            <a:spLocks noChangeArrowheads="1"/>
          </p:cNvSpPr>
          <p:nvPr/>
        </p:nvSpPr>
        <p:spPr bwMode="auto">
          <a:xfrm>
            <a:off x="3141663" y="1797844"/>
            <a:ext cx="107950" cy="8096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 flipV="1">
            <a:off x="1009651" y="2003823"/>
            <a:ext cx="1190625" cy="13501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49263" y="3299222"/>
            <a:ext cx="1606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面与面</a:t>
            </a:r>
          </a:p>
          <a:p>
            <a:pPr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相交成线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270250" y="138231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7758113" y="42421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b="1" smtClean="0">
              <a:latin typeface="+mn-ea"/>
              <a:ea typeface="+mn-ea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580313" y="3900488"/>
            <a:ext cx="116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smtClean="0">
                <a:latin typeface="+mn-ea"/>
                <a:ea typeface="+mn-ea"/>
              </a:rPr>
              <a:t>体由面围城</a:t>
            </a:r>
          </a:p>
        </p:txBody>
      </p:sp>
      <p:pic>
        <p:nvPicPr>
          <p:cNvPr id="15373" name="Picture 14" descr="0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13389" y="1013223"/>
            <a:ext cx="2973387" cy="178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/>
          <p:nvPr/>
        </p:nvGrpSpPr>
        <p:grpSpPr bwMode="auto">
          <a:xfrm>
            <a:off x="4792663" y="1734741"/>
            <a:ext cx="2965450" cy="2827734"/>
            <a:chOff x="2880" y="709"/>
            <a:chExt cx="1868" cy="2375"/>
          </a:xfrm>
        </p:grpSpPr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>
              <a:off x="2925" y="1933"/>
              <a:ext cx="1769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 flipV="1">
              <a:off x="3470" y="2536"/>
              <a:ext cx="1224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 flipV="1">
              <a:off x="2880" y="2536"/>
              <a:ext cx="1814" cy="5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4596" name="Line 19"/>
            <p:cNvSpPr>
              <a:spLocks noChangeShapeType="1"/>
            </p:cNvSpPr>
            <p:nvPr/>
          </p:nvSpPr>
          <p:spPr bwMode="auto">
            <a:xfrm>
              <a:off x="4286" y="1434"/>
              <a:ext cx="462" cy="1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4597" name="Line 20"/>
            <p:cNvSpPr>
              <a:spLocks noChangeShapeType="1"/>
            </p:cNvSpPr>
            <p:nvPr/>
          </p:nvSpPr>
          <p:spPr bwMode="auto">
            <a:xfrm>
              <a:off x="4377" y="709"/>
              <a:ext cx="371" cy="1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  <p:grpSp>
        <p:nvGrpSpPr>
          <p:cNvPr id="15380" name="组合 1"/>
          <p:cNvGrpSpPr/>
          <p:nvPr/>
        </p:nvGrpSpPr>
        <p:grpSpPr bwMode="auto">
          <a:xfrm>
            <a:off x="250826" y="686991"/>
            <a:ext cx="1630363" cy="511969"/>
            <a:chOff x="468313" y="982663"/>
            <a:chExt cx="1630362" cy="682625"/>
          </a:xfrm>
        </p:grpSpPr>
        <p:pic>
          <p:nvPicPr>
            <p:cNvPr id="15381" name="Picture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68313" y="982663"/>
              <a:ext cx="163036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TextBox 20"/>
            <p:cNvSpPr txBox="1">
              <a:spLocks noChangeArrowheads="1"/>
            </p:cNvSpPr>
            <p:nvPr/>
          </p:nvSpPr>
          <p:spPr bwMode="auto">
            <a:xfrm>
              <a:off x="606425" y="1092102"/>
              <a:ext cx="1216999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总结归纳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/>
      <p:bldP spid="69640" grpId="0" bldLvl="0" animBg="1"/>
      <p:bldP spid="69642" grpId="0"/>
      <p:bldP spid="696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文本框 6151"/>
          <p:cNvSpPr txBox="1"/>
          <p:nvPr/>
        </p:nvSpPr>
        <p:spPr bwMode="auto">
          <a:xfrm>
            <a:off x="179388" y="559594"/>
            <a:ext cx="5955476" cy="523220"/>
          </a:xfrm>
          <a:prstGeom prst="rect">
            <a:avLst/>
          </a:prstGeom>
          <a:solidFill>
            <a:srgbClr val="93DB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二、由点、线、面运动而形成的图形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547814" y="4299348"/>
            <a:ext cx="57610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这可以说成：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点动成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</a:t>
            </a:r>
            <a:r>
              <a:rPr lang="en-US" altLang="zh-CN" sz="2800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1476376" y="951310"/>
            <a:ext cx="5618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笔尖可以看作是一个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，这个点在纸上运动时，形成了什么？</a:t>
            </a:r>
          </a:p>
        </p:txBody>
      </p:sp>
      <p:pic>
        <p:nvPicPr>
          <p:cNvPr id="113671" name="Picture 7" descr="diandoangchengx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550" y="1923678"/>
            <a:ext cx="57610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116014" y="1006079"/>
            <a:ext cx="103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ldLvl="0" animBg="1"/>
      <p:bldP spid="113670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 bwMode="auto">
          <a:xfrm>
            <a:off x="539750" y="1015603"/>
            <a:ext cx="2895600" cy="1771650"/>
            <a:chOff x="336" y="1632"/>
            <a:chExt cx="1824" cy="1488"/>
          </a:xfrm>
        </p:grpSpPr>
        <p:pic>
          <p:nvPicPr>
            <p:cNvPr id="17410" name="Picture 5" descr="手枪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1824"/>
              <a:ext cx="1536" cy="115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3" name="Rectangle 6"/>
            <p:cNvSpPr>
              <a:spLocks noChangeArrowheads="1"/>
            </p:cNvSpPr>
            <p:nvPr/>
          </p:nvSpPr>
          <p:spPr bwMode="auto">
            <a:xfrm>
              <a:off x="1344" y="2640"/>
              <a:ext cx="67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6634" name="Rectangle 7"/>
            <p:cNvSpPr>
              <a:spLocks noChangeArrowheads="1"/>
            </p:cNvSpPr>
            <p:nvPr/>
          </p:nvSpPr>
          <p:spPr bwMode="auto">
            <a:xfrm>
              <a:off x="336" y="2928"/>
              <a:ext cx="120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6635" name="Rectangle 8"/>
            <p:cNvSpPr>
              <a:spLocks noChangeArrowheads="1"/>
            </p:cNvSpPr>
            <p:nvPr/>
          </p:nvSpPr>
          <p:spPr bwMode="auto">
            <a:xfrm>
              <a:off x="384" y="1632"/>
              <a:ext cx="1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6636" name="Rectangle 9"/>
            <p:cNvSpPr>
              <a:spLocks noChangeArrowheads="1"/>
            </p:cNvSpPr>
            <p:nvPr/>
          </p:nvSpPr>
          <p:spPr bwMode="auto">
            <a:xfrm>
              <a:off x="432" y="1728"/>
              <a:ext cx="172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6637" name="Rectangle 10"/>
            <p:cNvSpPr>
              <a:spLocks noChangeArrowheads="1"/>
            </p:cNvSpPr>
            <p:nvPr/>
          </p:nvSpPr>
          <p:spPr bwMode="auto">
            <a:xfrm>
              <a:off x="1992" y="1776"/>
              <a:ext cx="9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  <p:grpSp>
        <p:nvGrpSpPr>
          <p:cNvPr id="5" name="Group 12"/>
          <p:cNvGrpSpPr/>
          <p:nvPr/>
        </p:nvGrpSpPr>
        <p:grpSpPr bwMode="auto">
          <a:xfrm>
            <a:off x="3321050" y="1524000"/>
            <a:ext cx="5181600" cy="3572"/>
            <a:chOff x="1872" y="1629"/>
            <a:chExt cx="3264" cy="3"/>
          </a:xfrm>
        </p:grpSpPr>
        <p:sp>
          <p:nvSpPr>
            <p:cNvPr id="26630" name="Line 13"/>
            <p:cNvSpPr>
              <a:spLocks noChangeShapeType="1"/>
            </p:cNvSpPr>
            <p:nvPr/>
          </p:nvSpPr>
          <p:spPr bwMode="auto">
            <a:xfrm>
              <a:off x="1872" y="1632"/>
              <a:ext cx="3264" cy="0"/>
            </a:xfrm>
            <a:prstGeom prst="line">
              <a:avLst/>
            </a:prstGeom>
            <a:noFill/>
            <a:ln w="92075" cap="rnd">
              <a:solidFill>
                <a:srgbClr val="FF0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26631" name="Line 14"/>
            <p:cNvSpPr>
              <a:spLocks noChangeShapeType="1"/>
            </p:cNvSpPr>
            <p:nvPr/>
          </p:nvSpPr>
          <p:spPr bwMode="auto">
            <a:xfrm>
              <a:off x="2835" y="1629"/>
              <a:ext cx="2222" cy="0"/>
            </a:xfrm>
            <a:prstGeom prst="line">
              <a:avLst/>
            </a:prstGeom>
            <a:noFill/>
            <a:ln w="952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619250" y="681038"/>
            <a:ext cx="5589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你能举出其它</a:t>
            </a:r>
            <a:r>
              <a:rPr lang="en-US" altLang="zh-CN" sz="2400" b="1" dirty="0" smtClean="0">
                <a:latin typeface="+mn-ea"/>
                <a:ea typeface="+mn-ea"/>
                <a:sym typeface="Arial" panose="020B0604020202020204" pitchFamily="34" charset="0"/>
              </a:rPr>
              <a:t>“</a:t>
            </a:r>
            <a:r>
              <a:rPr lang="zh-CN" altLang="en-US" sz="2400" b="1" dirty="0" smtClean="0">
                <a:latin typeface="+mn-ea"/>
                <a:ea typeface="+mn-ea"/>
              </a:rPr>
              <a:t>点动成线</a:t>
            </a:r>
            <a:r>
              <a:rPr lang="en-US" altLang="zh-CN" sz="2400" b="1" dirty="0" smtClean="0">
                <a:latin typeface="+mn-ea"/>
                <a:ea typeface="+mn-ea"/>
              </a:rPr>
              <a:t>”</a:t>
            </a:r>
            <a:r>
              <a:rPr lang="zh-CN" altLang="en-US" sz="2400" b="1" dirty="0" smtClean="0">
                <a:latin typeface="+mn-ea"/>
                <a:ea typeface="+mn-ea"/>
              </a:rPr>
              <a:t>的实例吗？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2463404"/>
            <a:ext cx="5062538" cy="237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1116014" y="339502"/>
            <a:ext cx="64738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汽车雨刷可以看作什么几何图形？它在挡风玻璃上运动时的路线形成什么几何图形？</a:t>
            </a:r>
          </a:p>
          <a:p>
            <a:pPr algn="ctr"/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3525" y="1653779"/>
            <a:ext cx="5638800" cy="316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971551" y="394270"/>
            <a:ext cx="103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</a:p>
        </p:txBody>
      </p: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 flipV="1">
            <a:off x="4464050" y="2076450"/>
            <a:ext cx="1906588" cy="6715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 flipV="1">
            <a:off x="6248400" y="2453879"/>
            <a:ext cx="863600" cy="113466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>
            <a:off x="4446588" y="992981"/>
            <a:ext cx="0" cy="19431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 flipV="1">
            <a:off x="4446588" y="992981"/>
            <a:ext cx="457200" cy="19431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446588" y="1107281"/>
            <a:ext cx="914400" cy="18288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446588" y="1221581"/>
            <a:ext cx="1371600" cy="17145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470400" y="1335881"/>
            <a:ext cx="1652588" cy="1600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446588" y="1507331"/>
            <a:ext cx="1905000" cy="14287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4446588" y="1678781"/>
            <a:ext cx="2209800" cy="12573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446588" y="1964531"/>
            <a:ext cx="2438400" cy="9715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446588" y="2250281"/>
            <a:ext cx="2667000" cy="6858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4446588" y="2536031"/>
            <a:ext cx="2819400" cy="4000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446588" y="2936081"/>
            <a:ext cx="28956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3989388" y="1050131"/>
            <a:ext cx="457200" cy="18859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3608388" y="1107281"/>
            <a:ext cx="838200" cy="18288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3303588" y="1221581"/>
            <a:ext cx="1143000" cy="17145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2998788" y="1335881"/>
            <a:ext cx="1447800" cy="1600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 flipV="1">
            <a:off x="2693988" y="1507331"/>
            <a:ext cx="1752600" cy="14287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2389188" y="1735931"/>
            <a:ext cx="2057400" cy="12001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2160588" y="1964531"/>
            <a:ext cx="2286000" cy="97155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 flipV="1">
            <a:off x="1931988" y="2250281"/>
            <a:ext cx="2514600" cy="6858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1779588" y="2593181"/>
            <a:ext cx="2667000" cy="3429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1" name="Line 22"/>
          <p:cNvSpPr>
            <a:spLocks noChangeShapeType="1"/>
          </p:cNvSpPr>
          <p:nvPr/>
        </p:nvSpPr>
        <p:spPr bwMode="auto">
          <a:xfrm flipH="1">
            <a:off x="1703388" y="2936081"/>
            <a:ext cx="27432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48" name="Arc 24"/>
          <p:cNvSpPr>
            <a:spLocks noChangeArrowheads="1"/>
          </p:cNvSpPr>
          <p:nvPr/>
        </p:nvSpPr>
        <p:spPr bwMode="auto">
          <a:xfrm rot="18840880">
            <a:off x="2776142" y="250826"/>
            <a:ext cx="3483769" cy="4670425"/>
          </a:xfrm>
          <a:custGeom>
            <a:avLst/>
            <a:gdLst>
              <a:gd name="T0" fmla="*/ 0 w 34964"/>
              <a:gd name="T1" fmla="*/ 4630 h 35549"/>
              <a:gd name="T2" fmla="*/ 13364 w 34964"/>
              <a:gd name="T3" fmla="*/ 0 h 35549"/>
              <a:gd name="T4" fmla="*/ 34964 w 34964"/>
              <a:gd name="T5" fmla="*/ 21600 h 35549"/>
              <a:gd name="T6" fmla="*/ 29855 w 34964"/>
              <a:gd name="T7" fmla="*/ 35548 h 35549"/>
              <a:gd name="T8" fmla="*/ 0 w 34964"/>
              <a:gd name="T9" fmla="*/ 4630 h 35549"/>
              <a:gd name="T10" fmla="*/ 13364 w 34964"/>
              <a:gd name="T11" fmla="*/ 0 h 35549"/>
              <a:gd name="T12" fmla="*/ 34964 w 34964"/>
              <a:gd name="T13" fmla="*/ 21600 h 35549"/>
              <a:gd name="T14" fmla="*/ 29855 w 34964"/>
              <a:gd name="T15" fmla="*/ 35548 h 35549"/>
              <a:gd name="T16" fmla="*/ 13364 w 34964"/>
              <a:gd name="T17" fmla="*/ 21600 h 35549"/>
              <a:gd name="T18" fmla="*/ 0 w 34964"/>
              <a:gd name="T19" fmla="*/ 4630 h 35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964" h="35549" fill="none">
                <a:moveTo>
                  <a:pt x="0" y="4630"/>
                </a:moveTo>
                <a:cubicBezTo>
                  <a:pt x="3808" y="1630"/>
                  <a:pt x="8516" y="-1"/>
                  <a:pt x="13364" y="0"/>
                </a:cubicBezTo>
                <a:cubicBezTo>
                  <a:pt x="25293" y="0"/>
                  <a:pt x="34964" y="9670"/>
                  <a:pt x="34964" y="21600"/>
                </a:cubicBezTo>
                <a:cubicBezTo>
                  <a:pt x="34964" y="26707"/>
                  <a:pt x="33154" y="31649"/>
                  <a:pt x="29855" y="35548"/>
                </a:cubicBezTo>
              </a:path>
              <a:path w="34964" h="35549" stroke="0">
                <a:moveTo>
                  <a:pt x="0" y="4630"/>
                </a:moveTo>
                <a:cubicBezTo>
                  <a:pt x="3808" y="1630"/>
                  <a:pt x="8516" y="-1"/>
                  <a:pt x="13364" y="0"/>
                </a:cubicBezTo>
                <a:cubicBezTo>
                  <a:pt x="25293" y="0"/>
                  <a:pt x="34964" y="9670"/>
                  <a:pt x="34964" y="21600"/>
                </a:cubicBezTo>
                <a:cubicBezTo>
                  <a:pt x="34964" y="26707"/>
                  <a:pt x="33154" y="31649"/>
                  <a:pt x="29855" y="35548"/>
                </a:cubicBezTo>
                <a:lnTo>
                  <a:pt x="13364" y="21600"/>
                </a:lnTo>
                <a:lnTo>
                  <a:pt x="0" y="4630"/>
                </a:lnTo>
                <a:close/>
              </a:path>
            </a:pathLst>
          </a:custGeom>
          <a:noFill/>
          <a:ln w="57150">
            <a:solidFill>
              <a:srgbClr val="CC33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3" name="TextBox 21"/>
          <p:cNvSpPr txBox="1">
            <a:spLocks noChangeArrowheads="1"/>
          </p:cNvSpPr>
          <p:nvPr/>
        </p:nvSpPr>
        <p:spPr bwMode="auto">
          <a:xfrm>
            <a:off x="3492501" y="3651648"/>
            <a:ext cx="1832553" cy="584775"/>
          </a:xfrm>
          <a:prstGeom prst="rect">
            <a:avLst/>
          </a:prstGeom>
          <a:solidFill>
            <a:srgbClr val="93DB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/>
              <a:t>线动成面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547814" y="681038"/>
            <a:ext cx="5589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实际生活中</a:t>
            </a:r>
            <a:r>
              <a:rPr lang="zh-CN" altLang="en-US" sz="2400" b="1" dirty="0" smtClean="0">
                <a:latin typeface="+mn-ea"/>
                <a:ea typeface="+mn-ea"/>
                <a:sym typeface="Arial" panose="020B0604020202020204" pitchFamily="34" charset="0"/>
              </a:rPr>
              <a:t>的</a:t>
            </a:r>
            <a:r>
              <a:rPr lang="en-US" altLang="zh-CN" sz="2400" b="1" dirty="0" smtClean="0">
                <a:latin typeface="+mn-ea"/>
                <a:ea typeface="+mn-ea"/>
                <a:sym typeface="宋体" panose="02010600030101010101" pitchFamily="2" charset="-122"/>
              </a:rPr>
              <a:t>“</a:t>
            </a:r>
            <a:r>
              <a:rPr lang="zh-CN" altLang="en-US" sz="2400" b="1" dirty="0" smtClean="0">
                <a:latin typeface="+mn-ea"/>
                <a:ea typeface="+mn-ea"/>
                <a:sym typeface="宋体" panose="02010600030101010101" pitchFamily="2" charset="-122"/>
              </a:rPr>
              <a:t>线</a:t>
            </a:r>
            <a:r>
              <a:rPr lang="zh-CN" altLang="en-US" sz="2400" b="1" dirty="0" smtClean="0">
                <a:latin typeface="+mn-ea"/>
                <a:ea typeface="+mn-ea"/>
              </a:rPr>
              <a:t>动成面</a:t>
            </a:r>
            <a:r>
              <a:rPr lang="en-US" altLang="zh-CN" sz="2400" b="1" dirty="0" smtClean="0">
                <a:latin typeface="+mn-ea"/>
                <a:ea typeface="+mn-ea"/>
              </a:rPr>
              <a:t>”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95814" y="1400176"/>
            <a:ext cx="3794125" cy="304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" y="1453754"/>
            <a:ext cx="3968750" cy="287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684214" y="1059657"/>
            <a:ext cx="7704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长方形纸片绕它的一边旋转一周，会形成什么图形？</a:t>
            </a:r>
          </a:p>
        </p:txBody>
      </p:sp>
      <p:pic>
        <p:nvPicPr>
          <p:cNvPr id="122883" name="Picture 3" descr="yuanzh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53779"/>
            <a:ext cx="6154738" cy="310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圆角矩形 31"/>
          <p:cNvSpPr>
            <a:spLocks noChangeArrowheads="1"/>
          </p:cNvSpPr>
          <p:nvPr/>
        </p:nvSpPr>
        <p:spPr bwMode="auto">
          <a:xfrm>
            <a:off x="252414" y="681038"/>
            <a:ext cx="1512887" cy="43219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做一做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圆锥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1" y="789385"/>
            <a:ext cx="3527425" cy="19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068513" y="404098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800" b="1" smtClean="0">
              <a:latin typeface="+mn-ea"/>
              <a:ea typeface="+mn-ea"/>
            </a:endParaRP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292726" y="1113235"/>
            <a:ext cx="1871663" cy="584775"/>
          </a:xfrm>
          <a:prstGeom prst="rect">
            <a:avLst/>
          </a:prstGeom>
          <a:solidFill>
            <a:srgbClr val="93DBFF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smtClean="0">
                <a:latin typeface="+mn-ea"/>
                <a:ea typeface="+mn-ea"/>
              </a:rPr>
              <a:t>面动成体</a:t>
            </a:r>
          </a:p>
        </p:txBody>
      </p:sp>
      <p:pic>
        <p:nvPicPr>
          <p:cNvPr id="24580" name="Picture 5" descr="圆球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2949178"/>
            <a:ext cx="3455988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yuanta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926" y="2247900"/>
            <a:ext cx="35988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组合 1"/>
          <p:cNvGrpSpPr/>
          <p:nvPr/>
        </p:nvGrpSpPr>
        <p:grpSpPr bwMode="auto">
          <a:xfrm>
            <a:off x="231776" y="677466"/>
            <a:ext cx="1630363" cy="511969"/>
            <a:chOff x="468313" y="982663"/>
            <a:chExt cx="1630362" cy="682625"/>
          </a:xfrm>
        </p:grpSpPr>
        <p:pic>
          <p:nvPicPr>
            <p:cNvPr id="4098" name="Picture 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8313" y="982663"/>
              <a:ext cx="163036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" name="TextBox 20"/>
            <p:cNvSpPr txBox="1">
              <a:spLocks noChangeArrowheads="1"/>
            </p:cNvSpPr>
            <p:nvPr/>
          </p:nvSpPr>
          <p:spPr bwMode="auto">
            <a:xfrm>
              <a:off x="606425" y="1092102"/>
              <a:ext cx="1216999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CC0000"/>
                  </a:solidFill>
                  <a:latin typeface="Comic Sans MS" panose="030F0702030302020204" pitchFamily="66" charset="0"/>
                </a:rPr>
                <a:t>学习目标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50826" y="1221582"/>
            <a:ext cx="8569325" cy="32635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en-US" altLang="zh-CN" dirty="0">
                <a:latin typeface="+mn-ea"/>
                <a:ea typeface="+mn-ea"/>
              </a:rPr>
              <a:t>1</a:t>
            </a:r>
            <a:r>
              <a:rPr lang="zh-CN" altLang="zh-CN" dirty="0">
                <a:latin typeface="+mn-ea"/>
                <a:ea typeface="+mn-ea"/>
              </a:rPr>
              <a:t>．通过丰富的实例能正确判定围成几何体的面是平面还是曲面．</a:t>
            </a:r>
          </a:p>
          <a:p>
            <a:pPr>
              <a:lnSpc>
                <a:spcPts val="3600"/>
              </a:lnSpc>
              <a:defRPr/>
            </a:pPr>
            <a:r>
              <a:rPr lang="en-US" altLang="zh-CN" dirty="0">
                <a:latin typeface="+mn-ea"/>
                <a:ea typeface="+mn-ea"/>
              </a:rPr>
              <a:t>2</a:t>
            </a:r>
            <a:r>
              <a:rPr lang="zh-CN" altLang="zh-CN" dirty="0">
                <a:latin typeface="+mn-ea"/>
                <a:ea typeface="+mn-ea"/>
              </a:rPr>
              <a:t>．通过对点、线、面、体几何特征的认识，能正确判定由点、线、面、体经过运动变化形成的简单的几何图形</a:t>
            </a:r>
            <a:r>
              <a:rPr lang="zh-CN" altLang="zh-CN" dirty="0" smtClean="0">
                <a:latin typeface="+mn-ea"/>
                <a:ea typeface="+mn-ea"/>
              </a:rPr>
              <a:t>．</a:t>
            </a:r>
            <a:endParaRPr lang="zh-CN" altLang="zh-CN" dirty="0">
              <a:latin typeface="+mn-ea"/>
              <a:ea typeface="+mn-ea"/>
            </a:endParaRPr>
          </a:p>
          <a:p>
            <a:pPr>
              <a:lnSpc>
                <a:spcPts val="3600"/>
              </a:lnSpc>
              <a:defRPr/>
            </a:pPr>
            <a:r>
              <a:rPr lang="zh-CN" altLang="zh-CN" dirty="0">
                <a:solidFill>
                  <a:srgbClr val="FF0000"/>
                </a:solidFill>
                <a:latin typeface="+mn-ea"/>
                <a:ea typeface="+mn-ea"/>
              </a:rPr>
              <a:t>【学习重点】</a:t>
            </a:r>
          </a:p>
          <a:p>
            <a:pPr>
              <a:lnSpc>
                <a:spcPts val="3600"/>
              </a:lnSpc>
              <a:defRPr/>
            </a:pPr>
            <a:r>
              <a:rPr lang="zh-CN" altLang="zh-CN" dirty="0">
                <a:latin typeface="+mn-ea"/>
                <a:ea typeface="+mn-ea"/>
              </a:rPr>
              <a:t>正确判定围成立体图形的面是平面还是曲面，感受点、线、面、体之间的关系．</a:t>
            </a:r>
          </a:p>
          <a:p>
            <a:pPr>
              <a:lnSpc>
                <a:spcPts val="3600"/>
              </a:lnSpc>
              <a:defRPr/>
            </a:pPr>
            <a:r>
              <a:rPr lang="zh-CN" altLang="zh-CN" dirty="0">
                <a:solidFill>
                  <a:srgbClr val="FF0000"/>
                </a:solidFill>
                <a:latin typeface="+mn-ea"/>
                <a:ea typeface="+mn-ea"/>
              </a:rPr>
              <a:t>【学习难点】</a:t>
            </a:r>
          </a:p>
          <a:p>
            <a:pPr>
              <a:lnSpc>
                <a:spcPts val="3600"/>
              </a:lnSpc>
              <a:defRPr/>
            </a:pPr>
            <a:r>
              <a:rPr lang="zh-CN" altLang="zh-CN" dirty="0">
                <a:latin typeface="+mn-ea"/>
                <a:ea typeface="+mn-ea"/>
              </a:rPr>
              <a:t>在实际背景中体会点的含义．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2436019"/>
            <a:ext cx="8096250" cy="21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116013" y="951310"/>
            <a:ext cx="7269162" cy="96128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000" dirty="0" smtClean="0">
                <a:latin typeface="+mn-ea"/>
                <a:ea typeface="+mn-ea"/>
              </a:rPr>
              <a:t>    </a:t>
            </a:r>
            <a:r>
              <a:rPr lang="zh-CN" altLang="en-US" sz="2000" dirty="0" smtClean="0">
                <a:latin typeface="+mn-ea"/>
                <a:ea typeface="+mn-ea"/>
              </a:rPr>
              <a:t>如下图，上面的平面图形绕轴旋转一周，可以得到下面的立体图形，把有对应关系的平面图形与立体图形连接起来</a:t>
            </a:r>
            <a:r>
              <a:rPr lang="en-US" altLang="zh-CN" sz="2000" dirty="0" smtClean="0">
                <a:latin typeface="+mn-ea"/>
                <a:ea typeface="+mn-ea"/>
              </a:rPr>
              <a:t>.</a:t>
            </a:r>
          </a:p>
        </p:txBody>
      </p:sp>
      <p:cxnSp>
        <p:nvCxnSpPr>
          <p:cNvPr id="5" name="直接连接符 4"/>
          <p:cNvCxnSpPr>
            <a:cxnSpLocks noChangeShapeType="1"/>
          </p:cNvCxnSpPr>
          <p:nvPr/>
        </p:nvCxnSpPr>
        <p:spPr bwMode="auto">
          <a:xfrm>
            <a:off x="3060701" y="3165872"/>
            <a:ext cx="1584325" cy="9179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1331914" y="3381375"/>
            <a:ext cx="4968875" cy="70246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4905376" y="3152775"/>
            <a:ext cx="3122613" cy="10394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 flipV="1">
            <a:off x="1452564" y="3274219"/>
            <a:ext cx="4848225" cy="7286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 flipV="1">
            <a:off x="3440114" y="3274219"/>
            <a:ext cx="4587875" cy="9429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8" name="圆角矩形 31"/>
          <p:cNvSpPr>
            <a:spLocks noChangeArrowheads="1"/>
          </p:cNvSpPr>
          <p:nvPr/>
        </p:nvSpPr>
        <p:spPr bwMode="auto">
          <a:xfrm>
            <a:off x="252414" y="681038"/>
            <a:ext cx="1512887" cy="43219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做一做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/>
        </p:nvSpPr>
        <p:spPr bwMode="auto">
          <a:xfrm>
            <a:off x="468314" y="681038"/>
            <a:ext cx="7972425" cy="33944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ea"/>
                <a:ea typeface="+mn-ea"/>
              </a:rPr>
              <a:t>1</a:t>
            </a:r>
            <a:r>
              <a:rPr lang="en-US" altLang="zh-CN" sz="2400" dirty="0">
                <a:latin typeface="+mn-ea"/>
                <a:ea typeface="+mn-ea"/>
              </a:rPr>
              <a:t>.</a:t>
            </a:r>
            <a:r>
              <a:rPr lang="zh-CN" altLang="en-US" sz="2400" dirty="0">
                <a:latin typeface="+mn-ea"/>
                <a:ea typeface="+mn-ea"/>
              </a:rPr>
              <a:t>笔尖在纸上快速滑动写出了一个又一个字这说明了</a:t>
            </a:r>
            <a:r>
              <a:rPr lang="en-US" altLang="zh-CN" sz="2400" dirty="0">
                <a:latin typeface="+mn-ea"/>
                <a:ea typeface="+mn-ea"/>
              </a:rPr>
              <a:t>______</a:t>
            </a:r>
            <a:r>
              <a:rPr lang="en-US" altLang="zh-CN" sz="2400" dirty="0">
                <a:latin typeface="+mn-ea"/>
                <a:ea typeface="+mn-ea"/>
                <a:sym typeface="Arial" panose="020B0604020202020204" pitchFamily="34" charset="0"/>
              </a:rPr>
              <a:t>__</a:t>
            </a:r>
            <a:r>
              <a:rPr lang="en-US" altLang="zh-CN" sz="2400" dirty="0">
                <a:latin typeface="+mn-ea"/>
                <a:ea typeface="+mn-ea"/>
              </a:rPr>
              <a:t>__;</a:t>
            </a:r>
            <a:r>
              <a:rPr lang="zh-CN" altLang="en-US" sz="2400" dirty="0">
                <a:latin typeface="+mn-ea"/>
                <a:ea typeface="+mn-ea"/>
              </a:rPr>
              <a:t>车轮旋转时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看起来像一个整体的圆面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这说明了</a:t>
            </a:r>
            <a:r>
              <a:rPr lang="en-US" altLang="zh-CN" sz="2400" dirty="0">
                <a:latin typeface="+mn-ea"/>
                <a:ea typeface="+mn-ea"/>
              </a:rPr>
              <a:t>_________;</a:t>
            </a:r>
            <a:r>
              <a:rPr lang="zh-CN" altLang="en-US" sz="2400" dirty="0">
                <a:latin typeface="+mn-ea"/>
                <a:ea typeface="+mn-ea"/>
              </a:rPr>
              <a:t>直角三角形绕它的直角边旋转一周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形成了一圆锥体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这说明了</a:t>
            </a:r>
            <a:r>
              <a:rPr lang="en-US" altLang="zh-CN" sz="2400" dirty="0">
                <a:latin typeface="+mn-ea"/>
                <a:ea typeface="+mn-ea"/>
              </a:rPr>
              <a:t>_____________. 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 smtClean="0">
                <a:latin typeface="+mn-ea"/>
                <a:ea typeface="+mn-ea"/>
              </a:rPr>
              <a:t>2</a:t>
            </a:r>
            <a:r>
              <a:rPr lang="en-US" altLang="zh-CN" sz="2400" dirty="0">
                <a:latin typeface="+mn-ea"/>
                <a:ea typeface="+mn-ea"/>
              </a:rPr>
              <a:t>. </a:t>
            </a:r>
            <a:r>
              <a:rPr lang="zh-CN" altLang="en-US" sz="2400" dirty="0">
                <a:latin typeface="+mn-ea"/>
                <a:ea typeface="+mn-ea"/>
              </a:rPr>
              <a:t>如图：三棱锥有</a:t>
            </a:r>
            <a:r>
              <a:rPr lang="en-US" altLang="zh-CN" sz="2400" dirty="0">
                <a:latin typeface="+mn-ea"/>
                <a:ea typeface="+mn-ea"/>
              </a:rPr>
              <a:t>____</a:t>
            </a:r>
            <a:r>
              <a:rPr lang="zh-CN" altLang="en-US" sz="2400" dirty="0">
                <a:latin typeface="+mn-ea"/>
                <a:ea typeface="+mn-ea"/>
              </a:rPr>
              <a:t>个面</a:t>
            </a:r>
            <a:r>
              <a:rPr lang="en-US" altLang="zh-CN" sz="2400" dirty="0">
                <a:latin typeface="+mn-ea"/>
                <a:ea typeface="+mn-ea"/>
              </a:rPr>
              <a:t>,</a:t>
            </a:r>
            <a:r>
              <a:rPr lang="zh-CN" altLang="en-US" sz="2400" dirty="0">
                <a:latin typeface="+mn-ea"/>
                <a:ea typeface="+mn-ea"/>
              </a:rPr>
              <a:t>它们相交形成了</a:t>
            </a:r>
            <a:r>
              <a:rPr lang="en-US" altLang="zh-CN" sz="2400" dirty="0">
                <a:latin typeface="+mn-ea"/>
                <a:ea typeface="+mn-ea"/>
              </a:rPr>
              <a:t>_____</a:t>
            </a:r>
            <a:r>
              <a:rPr lang="zh-CN" altLang="en-US" sz="2400" dirty="0">
                <a:latin typeface="+mn-ea"/>
                <a:ea typeface="+mn-ea"/>
              </a:rPr>
              <a:t>条棱</a:t>
            </a:r>
            <a:r>
              <a:rPr lang="en-US" altLang="zh-CN" sz="2400" dirty="0">
                <a:latin typeface="+mn-ea"/>
                <a:ea typeface="+mn-ea"/>
              </a:rPr>
              <a:t>, </a:t>
            </a:r>
            <a:r>
              <a:rPr lang="zh-CN" altLang="en-US" sz="2400" dirty="0">
                <a:latin typeface="+mn-ea"/>
                <a:ea typeface="+mn-ea"/>
              </a:rPr>
              <a:t>这些棱相交形成了</a:t>
            </a:r>
            <a:r>
              <a:rPr lang="en-US" altLang="zh-CN" sz="2400" dirty="0">
                <a:latin typeface="+mn-ea"/>
                <a:ea typeface="+mn-ea"/>
              </a:rPr>
              <a:t>_____</a:t>
            </a:r>
            <a:r>
              <a:rPr lang="zh-CN" altLang="en-US" sz="2400" dirty="0">
                <a:latin typeface="+mn-ea"/>
                <a:ea typeface="+mn-ea"/>
              </a:rPr>
              <a:t>个点</a:t>
            </a:r>
          </a:p>
        </p:txBody>
      </p:sp>
      <p:pic>
        <p:nvPicPr>
          <p:cNvPr id="26626" name="Picture 4" descr="http://114.tongyi.com/upload/answer/photo/201106/13090054886839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082413" y="3512296"/>
            <a:ext cx="3044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00854" y="1134543"/>
            <a:ext cx="1470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点动成线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38703" y="2323731"/>
            <a:ext cx="1471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面动成体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53131" y="1780630"/>
            <a:ext cx="1471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  <a:sym typeface="Arial" panose="020B0604020202020204" pitchFamily="34" charset="0"/>
              </a:rPr>
              <a:t>线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动成面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045241" y="2988617"/>
            <a:ext cx="477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516216" y="2859782"/>
            <a:ext cx="477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4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771800" y="3450282"/>
            <a:ext cx="477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+mn-ea"/>
                <a:ea typeface="+mn-ea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/>
        </p:nvSpPr>
        <p:spPr bwMode="auto">
          <a:xfrm>
            <a:off x="1116013" y="844154"/>
            <a:ext cx="7004050" cy="87391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>
                <a:latin typeface="+mn-ea"/>
                <a:ea typeface="+mn-ea"/>
              </a:rPr>
              <a:t>3. </a:t>
            </a:r>
            <a:r>
              <a:rPr lang="zh-CN" altLang="en-US" sz="2400" b="1" dirty="0">
                <a:latin typeface="+mn-ea"/>
                <a:ea typeface="+mn-ea"/>
              </a:rPr>
              <a:t>如图，左边的图形绕直线</a:t>
            </a:r>
            <a:r>
              <a:rPr lang="en-US" altLang="zh-CN" sz="2400" b="1" i="1" dirty="0">
                <a:latin typeface="+mn-ea"/>
                <a:ea typeface="+mn-ea"/>
              </a:rPr>
              <a:t>l</a:t>
            </a:r>
            <a:r>
              <a:rPr lang="zh-CN" altLang="en-US" sz="2400" b="1" dirty="0">
                <a:latin typeface="+mn-ea"/>
                <a:ea typeface="+mn-ea"/>
              </a:rPr>
              <a:t>旋转一周，可以得到的几何体是（     ） </a:t>
            </a:r>
          </a:p>
        </p:txBody>
      </p:sp>
      <p:grpSp>
        <p:nvGrpSpPr>
          <p:cNvPr id="27650" name="Group 4"/>
          <p:cNvGrpSpPr/>
          <p:nvPr/>
        </p:nvGrpSpPr>
        <p:grpSpPr bwMode="auto">
          <a:xfrm>
            <a:off x="1257300" y="2140744"/>
            <a:ext cx="6915150" cy="1350169"/>
            <a:chOff x="3060" y="12360"/>
            <a:chExt cx="4710" cy="1125"/>
          </a:xfrm>
        </p:grpSpPr>
        <p:pic>
          <p:nvPicPr>
            <p:cNvPr id="27651" name="Picture 5" descr="菁优网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7185" y="12516"/>
              <a:ext cx="585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6" descr="菁优网"/>
            <p:cNvPicPr>
              <a:picLocks noChangeAspect="1" noChangeArrowheads="1"/>
            </p:cNvPicPr>
            <p:nvPr/>
          </p:nvPicPr>
          <p:blipFill>
            <a:blip r:embed="rId4" r:link="rId3"/>
            <a:srcRect/>
            <a:stretch>
              <a:fillRect/>
            </a:stretch>
          </p:blipFill>
          <p:spPr bwMode="auto">
            <a:xfrm>
              <a:off x="6088" y="12561"/>
              <a:ext cx="75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7" descr="菁优网"/>
            <p:cNvPicPr>
              <a:picLocks noChangeAspect="1" noChangeArrowheads="1"/>
            </p:cNvPicPr>
            <p:nvPr/>
          </p:nvPicPr>
          <p:blipFill>
            <a:blip r:embed="rId5" r:link="rId3"/>
            <a:srcRect/>
            <a:stretch>
              <a:fillRect/>
            </a:stretch>
          </p:blipFill>
          <p:spPr bwMode="auto">
            <a:xfrm>
              <a:off x="5400" y="12516"/>
              <a:ext cx="375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8" descr="菁优网"/>
            <p:cNvPicPr>
              <a:picLocks noChangeAspect="1" noChangeArrowheads="1"/>
            </p:cNvPicPr>
            <p:nvPr/>
          </p:nvPicPr>
          <p:blipFill>
            <a:blip r:embed="rId6" r:link="rId3"/>
            <a:srcRect/>
            <a:stretch>
              <a:fillRect/>
            </a:stretch>
          </p:blipFill>
          <p:spPr bwMode="auto">
            <a:xfrm>
              <a:off x="4287" y="12643"/>
              <a:ext cx="720" cy="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9" descr="菁优网"/>
            <p:cNvPicPr>
              <a:picLocks noChangeAspect="1" noChangeArrowheads="1"/>
            </p:cNvPicPr>
            <p:nvPr/>
          </p:nvPicPr>
          <p:blipFill>
            <a:blip r:embed="rId7" r:link="rId3"/>
            <a:srcRect/>
            <a:stretch>
              <a:fillRect/>
            </a:stretch>
          </p:blipFill>
          <p:spPr bwMode="auto">
            <a:xfrm>
              <a:off x="3060" y="12360"/>
              <a:ext cx="510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0" name="文本框 1"/>
          <p:cNvSpPr txBox="1">
            <a:spLocks noChangeArrowheads="1"/>
          </p:cNvSpPr>
          <p:nvPr/>
        </p:nvSpPr>
        <p:spPr bwMode="auto">
          <a:xfrm>
            <a:off x="3276600" y="3353991"/>
            <a:ext cx="4794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 smtClean="0">
                <a:latin typeface="+mn-ea"/>
                <a:ea typeface="+mn-ea"/>
              </a:rPr>
              <a:t>A         B       C         D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348039" y="1338263"/>
            <a:ext cx="477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smtClean="0">
                <a:solidFill>
                  <a:srgbClr val="FF0000"/>
                </a:solidFill>
                <a:latin typeface="+mn-ea"/>
                <a:ea typeface="+mn-ea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381126" y="2143125"/>
            <a:ext cx="27813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点动成</a:t>
            </a:r>
            <a:r>
              <a:rPr lang="en-US" altLang="zh-CN" sz="2400" b="1" dirty="0" smtClean="0">
                <a:latin typeface="+mn-ea"/>
                <a:ea typeface="+mn-ea"/>
              </a:rPr>
              <a:t>——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线动成</a:t>
            </a:r>
            <a:r>
              <a:rPr lang="en-US" altLang="zh-CN" sz="2400" b="1" dirty="0" smtClean="0">
                <a:latin typeface="+mn-ea"/>
                <a:ea typeface="+mn-ea"/>
              </a:rPr>
              <a:t>——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面动成</a:t>
            </a:r>
            <a:r>
              <a:rPr lang="en-US" altLang="zh-CN" sz="2400" b="1" dirty="0" smtClean="0">
                <a:latin typeface="+mn-ea"/>
                <a:ea typeface="+mn-ea"/>
              </a:rPr>
              <a:t>——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155951" y="2143125"/>
            <a:ext cx="550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FF00FF"/>
                </a:solidFill>
                <a:latin typeface="+mn-ea"/>
                <a:ea typeface="+mn-ea"/>
              </a:rPr>
              <a:t>线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FF00FF"/>
                </a:solidFill>
                <a:latin typeface="+mn-ea"/>
                <a:ea typeface="+mn-ea"/>
              </a:rPr>
              <a:t>面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 smtClean="0">
                <a:solidFill>
                  <a:srgbClr val="FF00FF"/>
                </a:solidFill>
                <a:latin typeface="+mn-ea"/>
                <a:ea typeface="+mn-ea"/>
              </a:rPr>
              <a:t>体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572000" y="2251473"/>
            <a:ext cx="28209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  <a:ea typeface="+mn-ea"/>
              </a:rPr>
              <a:t>体是由面围成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  <a:ea typeface="+mn-ea"/>
              </a:rPr>
              <a:t>面与面相交成线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+mn-ea"/>
                <a:ea typeface="+mn-ea"/>
              </a:rPr>
              <a:t>线与线相交成点</a:t>
            </a:r>
          </a:p>
        </p:txBody>
      </p:sp>
      <p:grpSp>
        <p:nvGrpSpPr>
          <p:cNvPr id="28676" name="组合 1"/>
          <p:cNvGrpSpPr/>
          <p:nvPr/>
        </p:nvGrpSpPr>
        <p:grpSpPr bwMode="auto">
          <a:xfrm>
            <a:off x="250826" y="686991"/>
            <a:ext cx="1630363" cy="511969"/>
            <a:chOff x="468313" y="982663"/>
            <a:chExt cx="1630362" cy="682625"/>
          </a:xfrm>
        </p:grpSpPr>
        <p:pic>
          <p:nvPicPr>
            <p:cNvPr id="28677" name="Picture 9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8313" y="982663"/>
              <a:ext cx="163036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TextBox 20"/>
            <p:cNvSpPr txBox="1">
              <a:spLocks noChangeArrowheads="1"/>
            </p:cNvSpPr>
            <p:nvPr/>
          </p:nvSpPr>
          <p:spPr bwMode="auto">
            <a:xfrm>
              <a:off x="606425" y="1092102"/>
              <a:ext cx="1216999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CC0000"/>
                  </a:solidFill>
                  <a:latin typeface="Comic Sans MS" panose="030F0702030302020204" pitchFamily="66" charset="0"/>
                </a:rPr>
                <a:t>课堂小结</a:t>
              </a:r>
            </a:p>
          </p:txBody>
        </p:sp>
      </p:grpSp>
      <p:sp>
        <p:nvSpPr>
          <p:cNvPr id="28679" name="TextBox 1"/>
          <p:cNvSpPr txBox="1">
            <a:spLocks noChangeArrowheads="1"/>
          </p:cNvSpPr>
          <p:nvPr/>
        </p:nvSpPr>
        <p:spPr bwMode="auto">
          <a:xfrm>
            <a:off x="2771776" y="1329929"/>
            <a:ext cx="3877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点、线、面、体关系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827089" y="1329928"/>
          <a:ext cx="4986337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r:id="rId3" imgW="5229225" imgH="3076575" progId="Paint.Picture">
                  <p:embed/>
                </p:oleObj>
              </mc:Choice>
              <mc:Fallback>
                <p:oleObj r:id="rId3" imgW="5229225" imgH="3076575" progId="Paint.Pictur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9" y="1329928"/>
                        <a:ext cx="4986337" cy="2014538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/>
          <p:nvPr/>
        </p:nvGrpSpPr>
        <p:grpSpPr bwMode="auto">
          <a:xfrm>
            <a:off x="1331914" y="3381375"/>
            <a:ext cx="1944687" cy="1404938"/>
            <a:chOff x="0" y="0"/>
            <a:chExt cx="1104" cy="1104"/>
          </a:xfrm>
        </p:grpSpPr>
        <p:grpSp>
          <p:nvGrpSpPr>
            <p:cNvPr id="5123" name="Group 4"/>
            <p:cNvGrpSpPr/>
            <p:nvPr/>
          </p:nvGrpSpPr>
          <p:grpSpPr bwMode="auto">
            <a:xfrm>
              <a:off x="0" y="0"/>
              <a:ext cx="1104" cy="1104"/>
              <a:chOff x="0" y="0"/>
              <a:chExt cx="1104" cy="1104"/>
            </a:xfrm>
          </p:grpSpPr>
          <p:sp>
            <p:nvSpPr>
              <p:cNvPr id="15378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04" cy="1104"/>
              </a:xfrm>
              <a:prstGeom prst="ellipse">
                <a:avLst/>
              </a:prstGeom>
              <a:solidFill>
                <a:srgbClr val="3366FF">
                  <a:alpha val="50195"/>
                </a:srgbClr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>
                  <a:latin typeface="+mn-ea"/>
                  <a:ea typeface="+mn-ea"/>
                </a:endParaRPr>
              </a:p>
            </p:txBody>
          </p:sp>
          <p:sp>
            <p:nvSpPr>
              <p:cNvPr id="15379" name="Oval 6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1104" cy="337"/>
              </a:xfrm>
              <a:prstGeom prst="ellipse">
                <a:avLst/>
              </a:prstGeom>
              <a:solidFill>
                <a:srgbClr val="3366FF">
                  <a:alpha val="50195"/>
                </a:srgbClr>
              </a:solidFill>
              <a:ln w="9525">
                <a:solidFill>
                  <a:schemeClr val="tx1"/>
                </a:solidFill>
                <a:prstDash val="dash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b="1">
                  <a:latin typeface="+mn-ea"/>
                  <a:ea typeface="+mn-ea"/>
                </a:endParaRPr>
              </a:p>
            </p:txBody>
          </p:sp>
        </p:grpSp>
        <p:sp>
          <p:nvSpPr>
            <p:cNvPr id="15377" name="Oval 7"/>
            <p:cNvSpPr>
              <a:spLocks noChangeArrowheads="1"/>
            </p:cNvSpPr>
            <p:nvPr/>
          </p:nvSpPr>
          <p:spPr bwMode="auto">
            <a:xfrm>
              <a:off x="336" y="0"/>
              <a:ext cx="384" cy="1104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prstDash val="dash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 b="1">
                <a:latin typeface="+mn-ea"/>
                <a:ea typeface="+mn-ea"/>
              </a:endParaRPr>
            </a:p>
          </p:txBody>
        </p:sp>
      </p:grp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979614" y="3543300"/>
            <a:ext cx="5746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zh-CN" sz="2400" b="1" dirty="0" smtClean="0">
                <a:latin typeface="+mn-ea"/>
                <a:ea typeface="+mn-ea"/>
              </a:rPr>
              <a:t>   </a:t>
            </a:r>
            <a:r>
              <a:rPr lang="zh-CN" altLang="en-US" sz="2400" b="1" dirty="0" smtClean="0">
                <a:latin typeface="+mn-ea"/>
                <a:ea typeface="+mn-ea"/>
              </a:rPr>
              <a:t>球     体</a:t>
            </a:r>
          </a:p>
        </p:txBody>
      </p:sp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7575550" y="1549003"/>
          <a:ext cx="12446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r:id="rId5" imgW="1104900" imgH="1285875" progId="PBrush">
                  <p:embed/>
                </p:oleObj>
              </mc:Choice>
              <mc:Fallback>
                <p:oleObj r:id="rId5" imgW="1104900" imgH="1285875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550" y="1549003"/>
                        <a:ext cx="12446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7935913" y="1926432"/>
            <a:ext cx="60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smtClean="0">
                <a:latin typeface="+mn-ea"/>
                <a:ea typeface="+mn-ea"/>
              </a:rPr>
              <a:t>圆锥</a:t>
            </a:r>
          </a:p>
        </p:txBody>
      </p:sp>
      <p:sp>
        <p:nvSpPr>
          <p:cNvPr id="15367" name="Line 12"/>
          <p:cNvSpPr>
            <a:spLocks noChangeShapeType="1"/>
          </p:cNvSpPr>
          <p:nvPr/>
        </p:nvSpPr>
        <p:spPr bwMode="auto">
          <a:xfrm>
            <a:off x="6602413" y="414932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CN" altLang="en-US" b="1">
              <a:latin typeface="+mn-ea"/>
              <a:ea typeface="+mn-ea"/>
            </a:endParaRPr>
          </a:p>
        </p:txBody>
      </p:sp>
      <p:graphicFrame>
        <p:nvGraphicFramePr>
          <p:cNvPr id="56333" name="Object 13"/>
          <p:cNvGraphicFramePr>
            <a:graphicFrameLocks noChangeAspect="1"/>
          </p:cNvGraphicFramePr>
          <p:nvPr/>
        </p:nvGraphicFramePr>
        <p:xfrm>
          <a:off x="5918200" y="1510904"/>
          <a:ext cx="10858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7" imgW="1085850" imgH="1562100" progId="PBrush">
                  <p:embed/>
                </p:oleObj>
              </mc:Choice>
              <mc:Fallback>
                <p:oleObj r:id="rId7" imgW="1085850" imgH="1562100" progId="PBrus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510904"/>
                        <a:ext cx="10858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6205538" y="1869282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smtClean="0">
                <a:latin typeface="+mn-ea"/>
                <a:ea typeface="+mn-ea"/>
              </a:rPr>
              <a:t>圆柱</a:t>
            </a:r>
          </a:p>
        </p:txBody>
      </p:sp>
      <p:grpSp>
        <p:nvGrpSpPr>
          <p:cNvPr id="4" name="Group 15"/>
          <p:cNvGrpSpPr/>
          <p:nvPr/>
        </p:nvGrpSpPr>
        <p:grpSpPr bwMode="auto">
          <a:xfrm>
            <a:off x="2987676" y="3543300"/>
            <a:ext cx="5110163" cy="1256110"/>
            <a:chOff x="538" y="-137"/>
            <a:chExt cx="3219" cy="1055"/>
          </a:xfrm>
        </p:grpSpPr>
        <p:sp>
          <p:nvSpPr>
            <p:cNvPr id="15374" name="Text Box 16"/>
            <p:cNvSpPr txBox="1">
              <a:spLocks noChangeArrowheads="1"/>
            </p:cNvSpPr>
            <p:nvPr/>
          </p:nvSpPr>
          <p:spPr bwMode="auto">
            <a:xfrm>
              <a:off x="1470" y="375"/>
              <a:ext cx="2287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zh-CN" altLang="en-US" sz="2400" b="1" dirty="0" smtClean="0">
                  <a:latin typeface="+mn-ea"/>
                  <a:ea typeface="+mn-ea"/>
                </a:rPr>
                <a:t>找出你所熟悉的立体图形</a:t>
              </a:r>
              <a:r>
                <a:rPr lang="en-US" altLang="zh-CN" sz="2400" b="1" dirty="0" smtClean="0"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15375" name="AutoShape 17"/>
            <p:cNvSpPr>
              <a:spLocks noChangeArrowheads="1"/>
            </p:cNvSpPr>
            <p:nvPr/>
          </p:nvSpPr>
          <p:spPr bwMode="auto">
            <a:xfrm rot="-3309210">
              <a:off x="1026" y="-625"/>
              <a:ext cx="332" cy="1308"/>
            </a:xfrm>
            <a:prstGeom prst="downArrow">
              <a:avLst>
                <a:gd name="adj1" fmla="val 50000"/>
                <a:gd name="adj2" fmla="val 98439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  <a:defRPr/>
              </a:pPr>
              <a:endParaRPr lang="zh-CN" altLang="en-US" sz="2400" b="1">
                <a:latin typeface="+mn-ea"/>
                <a:ea typeface="+mn-ea"/>
              </a:endParaRPr>
            </a:p>
          </p:txBody>
        </p:sp>
      </p:grpSp>
      <p:graphicFrame>
        <p:nvGraphicFramePr>
          <p:cNvPr id="56338" name="Object 18"/>
          <p:cNvGraphicFramePr>
            <a:graphicFrameLocks noChangeAspect="1"/>
          </p:cNvGraphicFramePr>
          <p:nvPr/>
        </p:nvGraphicFramePr>
        <p:xfrm>
          <a:off x="6424614" y="2812256"/>
          <a:ext cx="18002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9" imgW="1447800" imgH="1028700" progId="PBrush">
                  <p:embed/>
                </p:oleObj>
              </mc:Choice>
              <mc:Fallback>
                <p:oleObj r:id="rId9" imgW="1447800" imgH="1028700" progId="PBrush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4" y="2812256"/>
                        <a:ext cx="18002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6640513" y="3136106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smtClean="0">
                <a:latin typeface="+mn-ea"/>
                <a:ea typeface="+mn-ea"/>
              </a:rPr>
              <a:t>长方体</a:t>
            </a:r>
          </a:p>
        </p:txBody>
      </p:sp>
      <p:grpSp>
        <p:nvGrpSpPr>
          <p:cNvPr id="5138" name="组合 1"/>
          <p:cNvGrpSpPr/>
          <p:nvPr/>
        </p:nvGrpSpPr>
        <p:grpSpPr bwMode="auto">
          <a:xfrm>
            <a:off x="231776" y="677466"/>
            <a:ext cx="1630363" cy="511969"/>
            <a:chOff x="468313" y="982663"/>
            <a:chExt cx="1630362" cy="682625"/>
          </a:xfrm>
        </p:grpSpPr>
        <p:pic>
          <p:nvPicPr>
            <p:cNvPr id="5139" name="Picture 9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468313" y="982663"/>
              <a:ext cx="163036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0" name="TextBox 20"/>
            <p:cNvSpPr txBox="1">
              <a:spLocks noChangeArrowheads="1"/>
            </p:cNvSpPr>
            <p:nvPr/>
          </p:nvSpPr>
          <p:spPr bwMode="auto">
            <a:xfrm>
              <a:off x="606425" y="1092102"/>
              <a:ext cx="1216999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CC0000"/>
                  </a:solidFill>
                  <a:latin typeface="Comic Sans MS" panose="030F0702030302020204" pitchFamily="66" charset="0"/>
                </a:rPr>
                <a:t>情境引入</a:t>
              </a: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  <p:bldP spid="56331" grpId="0"/>
      <p:bldP spid="56334" grpId="0"/>
      <p:bldP spid="563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文本框 6151"/>
          <p:cNvSpPr txBox="1"/>
          <p:nvPr/>
        </p:nvSpPr>
        <p:spPr bwMode="auto">
          <a:xfrm>
            <a:off x="323850" y="627460"/>
            <a:ext cx="3430747" cy="523220"/>
          </a:xfrm>
          <a:prstGeom prst="rect">
            <a:avLst/>
          </a:prstGeom>
          <a:solidFill>
            <a:srgbClr val="93DB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一、图形构成的元素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/>
        </p:nvSpPr>
        <p:spPr bwMode="auto">
          <a:xfrm>
            <a:off x="1187450" y="1977628"/>
            <a:ext cx="7518400" cy="12322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        1.</a:t>
            </a:r>
            <a:r>
              <a:rPr lang="zh-CN" altLang="en-US" sz="2400" b="1" dirty="0">
                <a:latin typeface="+mn-ea"/>
                <a:ea typeface="+mn-ea"/>
              </a:rPr>
              <a:t>你知道这些几何体是由什么围成的吗？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+mn-ea"/>
                <a:ea typeface="+mn-ea"/>
              </a:rPr>
              <a:t>        2.</a:t>
            </a:r>
            <a:r>
              <a:rPr lang="zh-CN" altLang="en-US" sz="2400" b="1" dirty="0">
                <a:latin typeface="+mn-ea"/>
                <a:ea typeface="+mn-ea"/>
              </a:rPr>
              <a:t>下图中的图形分别有哪些面？这些面有什么不同吗？ </a:t>
            </a:r>
          </a:p>
        </p:txBody>
      </p:sp>
      <p:grpSp>
        <p:nvGrpSpPr>
          <p:cNvPr id="6" name="Group 4"/>
          <p:cNvGrpSpPr/>
          <p:nvPr/>
        </p:nvGrpSpPr>
        <p:grpSpPr bwMode="auto">
          <a:xfrm>
            <a:off x="2203450" y="3120628"/>
            <a:ext cx="5257800" cy="1708547"/>
            <a:chOff x="3060" y="7992"/>
            <a:chExt cx="3240" cy="874"/>
          </a:xfrm>
        </p:grpSpPr>
        <p:pic>
          <p:nvPicPr>
            <p:cNvPr id="6148" name="Picture 5" descr="g2c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20" y="8148"/>
              <a:ext cx="49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6" descr="g1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400" y="7992"/>
              <a:ext cx="900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7" descr="g2a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060" y="8148"/>
              <a:ext cx="720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71551" y="2031206"/>
            <a:ext cx="1044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00B0F0"/>
                </a:solidFill>
                <a:latin typeface="+mn-ea"/>
                <a:ea typeface="+mn-ea"/>
              </a:rPr>
              <a:t>问题：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836739" y="1646635"/>
            <a:ext cx="5011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以上立体图形都是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几何体</a:t>
            </a:r>
            <a:r>
              <a:rPr lang="zh-CN" altLang="en-US" sz="2400" b="1" dirty="0" smtClean="0">
                <a:latin typeface="+mn-ea"/>
                <a:ea typeface="+mn-ea"/>
              </a:rPr>
              <a:t>，简称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体</a:t>
            </a:r>
            <a:r>
              <a:rPr lang="en-US" altLang="zh-CN" sz="2400" b="1" dirty="0" smtClean="0">
                <a:latin typeface="+mn-ea"/>
                <a:ea typeface="+mn-ea"/>
              </a:rPr>
              <a:t>.</a:t>
            </a:r>
          </a:p>
        </p:txBody>
      </p:sp>
      <p:grpSp>
        <p:nvGrpSpPr>
          <p:cNvPr id="6153" name="组合 1"/>
          <p:cNvGrpSpPr/>
          <p:nvPr/>
        </p:nvGrpSpPr>
        <p:grpSpPr bwMode="auto">
          <a:xfrm>
            <a:off x="611188" y="1113235"/>
            <a:ext cx="1630362" cy="511969"/>
            <a:chOff x="468313" y="982663"/>
            <a:chExt cx="1630362" cy="682625"/>
          </a:xfrm>
        </p:grpSpPr>
        <p:pic>
          <p:nvPicPr>
            <p:cNvPr id="6154" name="Picture 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68313" y="982663"/>
              <a:ext cx="163036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Box 20"/>
            <p:cNvSpPr txBox="1">
              <a:spLocks noChangeArrowheads="1"/>
            </p:cNvSpPr>
            <p:nvPr/>
          </p:nvSpPr>
          <p:spPr bwMode="auto">
            <a:xfrm>
              <a:off x="606425" y="1092102"/>
              <a:ext cx="121700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CC0000"/>
                  </a:solidFill>
                  <a:latin typeface="Comic Sans MS" panose="030F0702030302020204" pitchFamily="66" charset="0"/>
                </a:rPr>
                <a:t>合作探究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1581151" y="1350169"/>
            <a:ext cx="103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 smtClean="0">
                <a:solidFill>
                  <a:srgbClr val="269999"/>
                </a:solidFill>
                <a:latin typeface="+mn-ea"/>
                <a:ea typeface="+mn-ea"/>
              </a:rPr>
              <a:t>结论</a:t>
            </a:r>
            <a:r>
              <a:rPr lang="zh-CN" altLang="en-US" sz="2400" dirty="0" smtClean="0">
                <a:solidFill>
                  <a:srgbClr val="269999"/>
                </a:solidFill>
                <a:latin typeface="+mn-ea"/>
                <a:ea typeface="+mn-ea"/>
              </a:rPr>
              <a:t>：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042988" y="1437085"/>
            <a:ext cx="6807200" cy="8501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        1.</a:t>
            </a:r>
            <a:r>
              <a:rPr lang="zh-CN" altLang="en-US" sz="2800" b="1" dirty="0">
                <a:latin typeface="+mn-ea"/>
                <a:ea typeface="+mn-ea"/>
              </a:rPr>
              <a:t>几何体是由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面</a:t>
            </a:r>
            <a:r>
              <a:rPr lang="zh-CN" altLang="en-US" sz="2800" b="1" dirty="0">
                <a:latin typeface="+mn-ea"/>
                <a:ea typeface="+mn-ea"/>
              </a:rPr>
              <a:t>围成的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+mn-ea"/>
                <a:ea typeface="+mn-ea"/>
              </a:rPr>
              <a:t>        2.</a:t>
            </a:r>
            <a:r>
              <a:rPr lang="zh-CN" altLang="en-US" sz="2800" b="1" dirty="0">
                <a:latin typeface="+mn-ea"/>
                <a:ea typeface="+mn-ea"/>
              </a:rPr>
              <a:t>面分为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平</a:t>
            </a:r>
            <a:r>
              <a:rPr lang="zh-CN" altLang="en-US" sz="2800" b="1" dirty="0">
                <a:latin typeface="+mn-ea"/>
                <a:ea typeface="+mn-ea"/>
              </a:rPr>
              <a:t>的面和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曲</a:t>
            </a:r>
            <a:r>
              <a:rPr lang="zh-CN" altLang="en-US" sz="2800" b="1" dirty="0">
                <a:latin typeface="+mn-ea"/>
                <a:ea typeface="+mn-ea"/>
              </a:rPr>
              <a:t>的面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4" y="1448992"/>
            <a:ext cx="3748087" cy="27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491854"/>
            <a:ext cx="4978400" cy="271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文本框 3"/>
          <p:cNvSpPr txBox="1">
            <a:spLocks noChangeArrowheads="1"/>
          </p:cNvSpPr>
          <p:nvPr/>
        </p:nvSpPr>
        <p:spPr bwMode="auto">
          <a:xfrm>
            <a:off x="2790825" y="851297"/>
            <a:ext cx="375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smtClean="0">
                <a:latin typeface="+mn-ea"/>
                <a:ea typeface="+mn-ea"/>
              </a:rPr>
              <a:t>实际生活中的平面与曲面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08263" y="3025379"/>
            <a:ext cx="1028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smtClean="0">
                <a:solidFill>
                  <a:srgbClr val="0000FF"/>
                </a:solidFill>
                <a:latin typeface="+mn-ea"/>
                <a:ea typeface="+mn-ea"/>
              </a:rPr>
              <a:t>平面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756401" y="2845594"/>
            <a:ext cx="1025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smtClean="0">
                <a:solidFill>
                  <a:srgbClr val="0000FF"/>
                </a:solidFill>
                <a:latin typeface="+mn-ea"/>
                <a:ea typeface="+mn-ea"/>
              </a:rPr>
              <a:t>曲面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681037"/>
            <a:ext cx="5237162" cy="29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9575" y="1618060"/>
            <a:ext cx="3346450" cy="315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14613" y="217289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+mn-ea"/>
                <a:ea typeface="+mn-ea"/>
              </a:rPr>
              <a:t>平面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154863" y="3378994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+mn-ea"/>
                <a:ea typeface="+mn-ea"/>
              </a:rPr>
              <a:t>曲面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/>
        </p:nvSpPr>
        <p:spPr bwMode="auto">
          <a:xfrm>
            <a:off x="468313" y="1308498"/>
            <a:ext cx="8229600" cy="9298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  <a:ea typeface="+mn-ea"/>
              </a:rPr>
              <a:t>       如下图，围成这些立体图形的各个面中，那些面是平的？那些面是曲的？</a:t>
            </a:r>
          </a:p>
        </p:txBody>
      </p:sp>
      <p:sp>
        <p:nvSpPr>
          <p:cNvPr id="11266" name="圆角矩形 31"/>
          <p:cNvSpPr>
            <a:spLocks noChangeArrowheads="1"/>
          </p:cNvSpPr>
          <p:nvPr/>
        </p:nvSpPr>
        <p:spPr bwMode="auto">
          <a:xfrm>
            <a:off x="252414" y="681038"/>
            <a:ext cx="1512887" cy="43219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>
            <a:solidFill>
              <a:srgbClr val="0099FF"/>
            </a:solidFill>
            <a:round/>
          </a:ln>
        </p:spPr>
        <p:txBody>
          <a:bodyPr/>
          <a:lstStyle/>
          <a:p>
            <a:pPr algn="ctr"/>
            <a:r>
              <a:rPr lang="zh-CN" altLang="en-US" sz="2800" b="1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说一说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2566987"/>
            <a:ext cx="7777162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/>
        </p:nvSpPr>
        <p:spPr bwMode="auto">
          <a:xfrm>
            <a:off x="900112" y="681037"/>
            <a:ext cx="7704336" cy="1919288"/>
          </a:xfrm>
          <a:prstGeom prst="rect">
            <a:avLst/>
          </a:prstGeom>
          <a:solidFill>
            <a:srgbClr val="FFFFFF"/>
          </a:solidFill>
          <a:ln>
            <a:miter lim="800000"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 smtClean="0">
                <a:latin typeface="+mn-ea"/>
              </a:rPr>
              <a:t>利用长方体、圆柱、棱锥等熟悉的几何体模型，结合下列问题小组合作探究：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 smtClean="0">
                <a:latin typeface="+mn-ea"/>
              </a:rPr>
              <a:t>（</a:t>
            </a:r>
            <a:r>
              <a:rPr lang="en-US" altLang="zh-CN" sz="2400" noProof="1" smtClean="0">
                <a:latin typeface="+mn-ea"/>
              </a:rPr>
              <a:t>1</a:t>
            </a:r>
            <a:r>
              <a:rPr lang="zh-CN" altLang="en-US" sz="2400" noProof="1" smtClean="0">
                <a:latin typeface="+mn-ea"/>
              </a:rPr>
              <a:t>）面和面相交的地方形成了什么？它们有什么不同吗？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noProof="1" smtClean="0">
                <a:latin typeface="+mn-ea"/>
              </a:rPr>
              <a:t>（</a:t>
            </a:r>
            <a:r>
              <a:rPr lang="en-US" altLang="zh-CN" sz="2400" noProof="1" smtClean="0">
                <a:latin typeface="+mn-ea"/>
              </a:rPr>
              <a:t>2</a:t>
            </a:r>
            <a:r>
              <a:rPr lang="zh-CN" altLang="en-US" sz="2400" noProof="1" smtClean="0">
                <a:latin typeface="+mn-ea"/>
              </a:rPr>
              <a:t>）线和线相交处又形成了什么？它们有什么不同吗？</a:t>
            </a:r>
          </a:p>
        </p:txBody>
      </p:sp>
      <p:pic>
        <p:nvPicPr>
          <p:cNvPr id="12290" name="Picture 7" descr="g2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07113" y="3195637"/>
            <a:ext cx="145256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g2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92551" y="3183731"/>
            <a:ext cx="12938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立方体 3"/>
          <p:cNvSpPr/>
          <p:nvPr/>
        </p:nvSpPr>
        <p:spPr>
          <a:xfrm>
            <a:off x="1282700" y="3531394"/>
            <a:ext cx="1804670" cy="842486"/>
          </a:xfrm>
          <a:prstGeom prst="cube">
            <a:avLst/>
          </a:prstGeom>
          <a:solidFill>
            <a:srgbClr val="F19E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5400">
              <a:schemeClr val="accent1">
                <a:alpha val="10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zh-CN" altLang="en-US" b="1" noProof="1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全屏显示(16:9)</PresentationFormat>
  <Paragraphs>88</Paragraphs>
  <Slides>23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黑体</vt:lpstr>
      <vt:lpstr>宋体</vt:lpstr>
      <vt:lpstr>微软雅黑</vt:lpstr>
      <vt:lpstr>Arial</vt:lpstr>
      <vt:lpstr>Comic Sans MS</vt:lpstr>
      <vt:lpstr>WWW.2PPT.COM
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2015-07-09T08:14:00Z</dcterms:created>
  <dcterms:modified xsi:type="dcterms:W3CDTF">2023-01-16T21:40:48Z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AEB539EB1E394277AC9118C7A571BC6A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