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8" r:id="rId2"/>
    <p:sldId id="269" r:id="rId3"/>
    <p:sldId id="299" r:id="rId4"/>
    <p:sldId id="294" r:id="rId5"/>
    <p:sldId id="313" r:id="rId6"/>
    <p:sldId id="325" r:id="rId7"/>
    <p:sldId id="337" r:id="rId8"/>
    <p:sldId id="314" r:id="rId9"/>
    <p:sldId id="315" r:id="rId10"/>
    <p:sldId id="326" r:id="rId11"/>
    <p:sldId id="343" r:id="rId12"/>
    <p:sldId id="344" r:id="rId13"/>
    <p:sldId id="341" r:id="rId14"/>
    <p:sldId id="335" r:id="rId15"/>
    <p:sldId id="342" r:id="rId16"/>
    <p:sldId id="345" r:id="rId17"/>
    <p:sldId id="346" r:id="rId18"/>
    <p:sldId id="347" r:id="rId19"/>
    <p:sldId id="297" r:id="rId20"/>
    <p:sldId id="353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4" autoAdjust="0"/>
    <p:restoredTop sz="93607" autoAdjust="0"/>
  </p:normalViewPr>
  <p:slideViewPr>
    <p:cSldViewPr snapToGrid="0">
      <p:cViewPr>
        <p:scale>
          <a:sx n="100" d="100"/>
          <a:sy n="100" d="100"/>
        </p:scale>
        <p:origin x="-82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58B82-0474-4924-920A-A52D2A16C08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72490-676B-4287-AD1F-63873F1EA6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775" y="6315075"/>
            <a:ext cx="2698750" cy="315913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388" y="6315075"/>
            <a:ext cx="3959225" cy="31591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300" y="6315075"/>
            <a:ext cx="2700338" cy="315913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775" y="6315075"/>
            <a:ext cx="2698750" cy="315913"/>
          </a:xfrm>
        </p:spPr>
        <p:txBody>
          <a:bodyPr/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388" y="6315075"/>
            <a:ext cx="3959225" cy="315913"/>
          </a:xfrm>
        </p:spPr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300" y="6315075"/>
            <a:ext cx="2700338" cy="315913"/>
          </a:xfrm>
        </p:spPr>
        <p:txBody>
          <a:bodyPr/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2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ransition/>
  <p:hf sldNum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68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61.png"/><Relationship Id="rId5" Type="http://schemas.openxmlformats.org/officeDocument/2006/relationships/image" Target="../media/image60.jpeg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464510" y="1864191"/>
            <a:ext cx="52629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>
                <a:ln w="101600">
                  <a:solidFill>
                    <a:schemeClr val="accent2"/>
                  </a:solidFill>
                </a:ln>
                <a:solidFill>
                  <a:schemeClr val="accent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有理数的减法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64510" y="1858307"/>
            <a:ext cx="52629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>
                <a:ln w="57150">
                  <a:solidFill>
                    <a:srgbClr val="036445"/>
                  </a:solidFill>
                </a:ln>
                <a:solidFill>
                  <a:srgbClr val="036445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有理数的减法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64510" y="1864191"/>
            <a:ext cx="52629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有理数的减法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5828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65718" y="299776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例</a:t>
            </a:r>
            <a:r>
              <a:rPr lang="en-US" altLang="zh-CN"/>
              <a:t>1</a:t>
            </a:r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371600" y="1801118"/>
                <a:ext cx="6096000" cy="32557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(−</m:t>
                    </m:r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 −(−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𝟕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		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 sz="2800" b="1"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𝟒</m:t>
                    </m:r>
                  </m:oMath>
                </a14:m>
                <a:endParaRPr lang="en-US" altLang="zh-CN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5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altLang="zh-CN" sz="2800" b="1" i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800" b="1" i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d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−(−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		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6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 sz="2800" b="1"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800" b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800" b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2800" b="1" i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800" b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800" b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altLang="zh-CN" sz="2800" b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zh-CN" sz="2800" b="1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𝟒</m:t>
                        </m:r>
                      </m:e>
                    </m:d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+(−</m:t>
                    </m:r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altLang="zh-CN" sz="2800" b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1801118"/>
                <a:ext cx="6096000" cy="3255763"/>
              </a:xfrm>
              <a:prstGeom prst="rect">
                <a:avLst/>
              </a:prstGeom>
              <a:blipFill rotWithShape="1">
                <a:blip r:embed="rId2"/>
                <a:stretch>
                  <a:fillRect t="-8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312143" y="1958559"/>
                <a:ext cx="27692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zh-CN" sz="28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n-US" altLang="zh-CN" sz="28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altLang="zh-CN" sz="28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m:t>𝟖</m:t>
                          </m:r>
                        </m:e>
                      </m:d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𝟕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143" y="1958559"/>
                <a:ext cx="276922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3" t="-42" r="13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8081363" y="1958559"/>
                <a:ext cx="14823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en-US" altLang="zh-CN" sz="2800" b="1">
                  <a:solidFill>
                    <a:srgbClr val="FF0000"/>
                  </a:solidFill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363" y="1958559"/>
                <a:ext cx="1482393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4" t="-42" r="1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369043" y="2809459"/>
                <a:ext cx="20726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+(−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43" y="2809459"/>
                <a:ext cx="2072619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18" t="-42" r="17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5375963" y="2809459"/>
                <a:ext cx="1134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en-US" altLang="zh-CN" sz="2800" b="1">
                  <a:solidFill>
                    <a:srgbClr val="FF0000"/>
                  </a:solidFill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963" y="2809459"/>
                <a:ext cx="1134028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5" t="-42" r="53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059956" y="3671560"/>
                <a:ext cx="27145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956" y="3671560"/>
                <a:ext cx="2714526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0" t="-119" r="7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7650756" y="3671560"/>
                <a:ext cx="864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756" y="3671560"/>
                <a:ext cx="864724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32" t="-119" r="15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5984122" y="4533661"/>
                <a:ext cx="36287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zh-CN" sz="2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US" altLang="zh-CN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+(−</m:t>
                      </m:r>
                      <m:r>
                        <a:rPr lang="en-US" altLang="zh-CN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altLang="zh-CN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122" y="4533661"/>
                <a:ext cx="3628750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14" t="-76" r="7" b="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9505366" y="4533661"/>
                <a:ext cx="14807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𝟔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366" y="4533661"/>
                <a:ext cx="1480790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3" t="-76" r="1" b="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6990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随堂练习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79693" y="1358900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计算：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885949" y="2264135"/>
                <a:ext cx="2648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</m:d>
                  </m:oMath>
                </a14:m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9" y="2264135"/>
                <a:ext cx="2648867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24" t="-84" r="11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885949" y="4944566"/>
                <a:ext cx="198855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𝟏𝟏</m:t>
                    </m:r>
                  </m:oMath>
                </a14:m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9" y="4944566"/>
                <a:ext cx="1988558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32" t="-106" r="-3334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885949" y="3157612"/>
                <a:ext cx="29999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)−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9" y="3157612"/>
                <a:ext cx="2999924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21" t="-91" r="6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885949" y="4051089"/>
                <a:ext cx="27824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9" y="4051089"/>
                <a:ext cx="2782428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3" t="-98" r="18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4534816" y="2217968"/>
                <a:ext cx="17215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816" y="2217968"/>
                <a:ext cx="1721562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6" t="-105" r="21" b="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6256378" y="2217968"/>
                <a:ext cx="10795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𝟏𝟗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378" y="2217968"/>
                <a:ext cx="1079526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33" t="-105" r="36" b="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4885873" y="3111445"/>
                <a:ext cx="20724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873" y="3111445"/>
                <a:ext cx="2072490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9" t="-111" r="2" b="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867824" y="3111445"/>
                <a:ext cx="864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824" y="3111445"/>
                <a:ext cx="864724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35" t="-111" r="18" b="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4668377" y="4004922"/>
                <a:ext cx="29865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377" y="4004922"/>
                <a:ext cx="2986587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16" t="-117" r="1" b="1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7553364" y="4004922"/>
                <a:ext cx="14807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364" y="4004922"/>
                <a:ext cx="1480790" cy="523220"/>
              </a:xfrm>
              <a:prstGeom prst="rect">
                <a:avLst/>
              </a:prstGeom>
              <a:blipFill rotWithShape="1">
                <a:blip r:embed="rId11"/>
                <a:stretch>
                  <a:fillRect l="-3" t="-117" r="1" b="1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969085" y="4898399"/>
                <a:ext cx="22872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</m:d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085" y="4898399"/>
                <a:ext cx="2287293" cy="523220"/>
              </a:xfrm>
              <a:prstGeom prst="rect">
                <a:avLst/>
              </a:prstGeom>
              <a:blipFill rotWithShape="1">
                <a:blip r:embed="rId12"/>
                <a:stretch>
                  <a:fillRect l="-15" t="-2" r="16" b="1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6127429" y="4898399"/>
                <a:ext cx="11324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429" y="4898399"/>
                <a:ext cx="1132426" cy="523220"/>
              </a:xfrm>
              <a:prstGeom prst="rect">
                <a:avLst/>
              </a:prstGeom>
              <a:blipFill rotWithShape="1">
                <a:blip r:embed="rId13"/>
                <a:stretch>
                  <a:fillRect l="-28" t="-2" r="47" b="1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885948" y="2231243"/>
                <a:ext cx="2648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5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8" y="2231243"/>
                <a:ext cx="2648867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24" t="-113" r="11" b="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579693" y="1358900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计算：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885948" y="3213556"/>
                <a:ext cx="2648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6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</m:e>
                    </m:d>
                  </m:oMath>
                </a14:m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48" y="3213556"/>
                <a:ext cx="2648867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24" t="-106" r="11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4615210" y="2185076"/>
                <a:ext cx="13472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210" y="2185076"/>
                <a:ext cx="1347227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" t="-8" r="31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256377" y="3167389"/>
                <a:ext cx="10795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377" y="3167389"/>
                <a:ext cx="1079526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33" t="-2" r="35" b="1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1076990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随堂练习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4591330" y="3167389"/>
                <a:ext cx="17215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30" y="3167389"/>
                <a:ext cx="1721562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6" t="-2" r="21" b="1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65719" y="299776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例</a:t>
            </a:r>
            <a:r>
              <a:rPr lang="en-US" altLang="zh-CN"/>
              <a:t>2</a:t>
            </a:r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587500" y="1442135"/>
                <a:ext cx="9271000" cy="1135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小明家蔬菜大棚内的气温是</a:t>
                </a:r>
                <a:r>
                  <a:rPr lang="en-US" altLang="zh-CN" sz="24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24℃</a:t>
                </a:r>
                <a:r>
                  <a:rPr lang="zh-CN" altLang="en-US" sz="24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，此时棚外的气温是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altLang="zh-CN" sz="24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13℃.</a:t>
                </a:r>
                <a:r>
                  <a:rPr lang="zh-CN" altLang="en-US" sz="24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棚内气温比棚外气温高多少摄氏度？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0" y="1442135"/>
                <a:ext cx="9271000" cy="1135054"/>
              </a:xfrm>
              <a:prstGeom prst="rect">
                <a:avLst/>
              </a:prstGeom>
              <a:blipFill rotWithShape="1">
                <a:blip r:embed="rId2"/>
                <a:stretch>
                  <a:fillRect t="-4" b="-6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8"/>
              <p:cNvSpPr>
                <a:spLocks noChangeArrowheads="1"/>
              </p:cNvSpPr>
              <p:nvPr/>
            </p:nvSpPr>
            <p:spPr bwMode="auto">
              <a:xfrm>
                <a:off x="1587500" y="3585613"/>
                <a:ext cx="5562600" cy="4664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解：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𝟐𝟒</m:t>
                    </m:r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−(−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𝟏𝟑</m:t>
                    </m:r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)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 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=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𝟐𝟒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+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𝟏𝟑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=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𝟑𝟕</m:t>
                    </m:r>
                  </m:oMath>
                </a14:m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（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  <a:sym typeface="宋体" panose="02010600030101010101" pitchFamily="2" charset="-122"/>
                  </a:rPr>
                  <a:t>℃）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7500" y="3585613"/>
                <a:ext cx="5562600" cy="466474"/>
              </a:xfrm>
              <a:prstGeom prst="rect">
                <a:avLst/>
              </a:prstGeom>
              <a:blipFill rotWithShape="1">
                <a:blip r:embed="rId3"/>
                <a:stretch>
                  <a:fillRect t="-86" b="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87500" y="4280812"/>
            <a:ext cx="468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答：棚内气温比棚外高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37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宋体" panose="02010600030101010101" pitchFamily="2" charset="-122"/>
              </a:rPr>
              <a:t>℃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295147" y="2552701"/>
            <a:ext cx="3563353" cy="2375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6991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随堂练习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1660071" y="1605643"/>
                <a:ext cx="8871857" cy="1144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月球表面的温度在白昼可升到</a:t>
                </a:r>
                <a:r>
                  <a:rPr lang="en-US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127</a:t>
                </a:r>
                <a:r>
                  <a:rPr lang="zh-CN" altLang="en-US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℃，在黑夜可降至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183</a:t>
                </a:r>
                <a:r>
                  <a:rPr lang="zh-CN" altLang="en-US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℃。月球表面温度昼夜相差多少？</a:t>
                </a: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071" y="1605643"/>
                <a:ext cx="8871857" cy="1144031"/>
              </a:xfrm>
              <a:prstGeom prst="rect">
                <a:avLst/>
              </a:prstGeom>
              <a:blipFill rotWithShape="1">
                <a:blip r:embed="rId2"/>
                <a:stretch>
                  <a:fillRect l="-2" t="-32" r="5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710138" y="2662726"/>
            <a:ext cx="3367209" cy="32361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1184120" y="3234006"/>
                <a:ext cx="659548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解：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𝟏𝟐𝟕</m:t>
                    </m:r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−(−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𝟏𝟖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𝟑</m:t>
                    </m:r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)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 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=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𝟏𝟐𝟕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+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𝟏𝟖𝟑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=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𝟑𝟏𝟎</m:t>
                    </m:r>
                  </m:oMath>
                </a14:m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（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  <a:sym typeface="宋体" panose="02010600030101010101" pitchFamily="2" charset="-122"/>
                  </a:rPr>
                  <a:t>℃）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4120" y="3234006"/>
                <a:ext cx="6595485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7" t="-127" r="3" b="1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587500" y="4278580"/>
            <a:ext cx="5480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答：月球表面温度昼夜相差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310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宋体" panose="02010600030101010101" pitchFamily="2" charset="-122"/>
              </a:rPr>
              <a:t>℃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6991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基础巩固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788083" y="1467467"/>
                <a:ext cx="51866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．计算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−(−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的结果是（　</a:t>
                </a:r>
                <a:r>
                  <a:rPr lang="en-US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　）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083" y="1467467"/>
                <a:ext cx="5186613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1" t="-134" r="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2266948" y="2254974"/>
            <a:ext cx="7399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A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-3	B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3	C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-7	D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7</a:t>
            </a:r>
            <a:endParaRPr lang="zh-CN" altLang="zh-CN" sz="2400" b="1" kern="100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88083" y="3636991"/>
            <a:ext cx="835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2</a:t>
            </a:r>
            <a:r>
              <a:rPr lang="zh-CN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．在下列气温的变化中，能够反映温度上升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</a:t>
            </a:r>
            <a:r>
              <a:rPr lang="zh-CN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的是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(          )</a:t>
            </a:r>
            <a:endParaRPr lang="zh-CN" altLang="zh-CN" sz="2400" b="1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66948" y="4315534"/>
            <a:ext cx="6859570" cy="1135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A</a:t>
            </a:r>
            <a:r>
              <a:rPr lang="zh-CN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．气温由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-3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℃到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	B</a:t>
            </a:r>
            <a:r>
              <a:rPr lang="zh-CN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．气温由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-1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℃到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-6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C</a:t>
            </a:r>
            <a:r>
              <a:rPr lang="zh-CN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．气温由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-1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℃到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	D</a:t>
            </a:r>
            <a:r>
              <a:rPr lang="zh-CN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．气温由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-4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℃到</a:t>
            </a:r>
            <a:r>
              <a:rPr lang="en-US" altLang="zh-CN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-1</a:t>
            </a: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℃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936344" y="1423924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45139" y="3606213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6991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基础巩固</a:t>
            </a:r>
          </a:p>
        </p:txBody>
      </p:sp>
      <p:sp>
        <p:nvSpPr>
          <p:cNvPr id="3" name="矩形 2"/>
          <p:cNvSpPr/>
          <p:nvPr/>
        </p:nvSpPr>
        <p:spPr>
          <a:xfrm>
            <a:off x="1915886" y="1544934"/>
            <a:ext cx="6429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3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．比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0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小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的数是（　　）</a:t>
            </a:r>
          </a:p>
          <a:p>
            <a:pPr fontAlgn="ctr">
              <a:lnSpc>
                <a:spcPct val="150000"/>
              </a:lnSpc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A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0	   B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．﹣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1	         C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1	   D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±1</a:t>
            </a:r>
            <a:endParaRPr lang="zh-CN" altLang="zh-CN" sz="2400" b="1" kern="100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915885" y="3235575"/>
                <a:ext cx="918754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ctr">
                  <a:lnSpc>
                    <a:spcPct val="150000"/>
                  </a:lnSpc>
                </a:pPr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．若（</a:t>
                </a:r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  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）﹣（﹣</a:t>
                </a:r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=3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，则括号内的数是（ </a:t>
                </a:r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          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</a:p>
              <a:p>
                <a:pPr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b="1" i="1" kern="10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 </m:t>
                    </m:r>
                  </m:oMath>
                </a14:m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	   B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	    C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5	    D</a:t>
                </a:r>
                <a:r>
                  <a:rPr lang="zh-CN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b="1" i="1" kern="10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altLang="zh-CN" sz="2400" b="1" kern="10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5</a:t>
                </a:r>
                <a:endParaRPr lang="zh-CN" altLang="zh-CN" sz="2400" b="1" kern="100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5" y="3235575"/>
                <a:ext cx="9187543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" t="-21" r="5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1915885" y="5105484"/>
            <a:ext cx="4538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5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．计算：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|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2|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－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1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________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85100" y="162187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515335" y="3399605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89550" y="51960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6991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基础巩固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788083" y="1484476"/>
                <a:ext cx="34759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zh-CN" altLang="en-US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             ）</a:t>
                </a: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083" y="1484476"/>
                <a:ext cx="3475952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6" t="-104" r="15" b="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952221" y="2356237"/>
                <a:ext cx="7692982" cy="625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-5		B</a:t>
                </a:r>
                <a:r>
                  <a:rPr lang="zh-CN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</a:t>
                </a:r>
                <a:r>
                  <a:rPr lang="en-US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5		C</a:t>
                </a:r>
                <a:r>
                  <a:rPr lang="zh-CN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r>
                  <a:rPr lang="en-US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	    D</a:t>
                </a:r>
                <a:r>
                  <a:rPr lang="zh-CN" altLang="zh-CN" sz="24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400" b="1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zh-CN" altLang="en-US" sz="24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221" y="2356237"/>
                <a:ext cx="7692982" cy="625877"/>
              </a:xfrm>
              <a:prstGeom prst="rect">
                <a:avLst/>
              </a:prstGeom>
              <a:blipFill rotWithShape="1">
                <a:blip r:embed="rId3"/>
                <a:stretch>
                  <a:fillRect l="-3" t="-62" r="2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1788083" y="3619198"/>
            <a:ext cx="8541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7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．甲、乙、丙三地海拔分别为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20m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-15m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-10m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，那么最高的地方比最低的地方高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)</a:t>
            </a:r>
            <a:endParaRPr lang="zh-CN" altLang="zh-CN" sz="2400" b="1" kern="100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A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10m		B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25m		C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35m		D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5m</a:t>
            </a:r>
            <a:endParaRPr lang="zh-CN" altLang="zh-CN" sz="2400" b="1" kern="100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151086" y="1422921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239659" y="4326781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850572" y="1495616"/>
            <a:ext cx="8490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8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．陆地上最高处是珠穆朗玛峰顶，海拔约为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8844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米，陆地上最低处是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亚洲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西部的死海，海拔约为</a:t>
            </a:r>
            <a:r>
              <a:rPr lang="en-US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-392</a:t>
            </a:r>
            <a:r>
              <a:rPr lang="zh-CN" altLang="zh-CN" sz="2400" b="1" kern="10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米，两地高度的差为多少米？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301720" y="3608059"/>
                <a:ext cx="73357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解：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𝟖𝟖𝟒𝟒</m:t>
                    </m:r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−(−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𝟑𝟗𝟐</m:t>
                    </m:r>
                    <m:r>
                      <a:rPr lang="en-US" alt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)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 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=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𝟖𝟖𝟒𝟒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+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𝟑𝟗𝟐</m:t>
                    </m:r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=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  <a:sym typeface="Arial" panose="020B0604020202020204" pitchFamily="34" charset="0"/>
                      </a:rPr>
                      <m:t>𝟗𝟐𝟑𝟔</m:t>
                    </m:r>
                  </m:oMath>
                </a14:m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（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  <a:sym typeface="宋体" panose="02010600030101010101" pitchFamily="2" charset="-122"/>
                  </a:rPr>
                  <a:t>米）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1720" y="3608059"/>
                <a:ext cx="733576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7" t="-135" r="1" b="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705100" y="4652633"/>
            <a:ext cx="5480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答：</a:t>
            </a: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两地高度差为</a:t>
            </a:r>
            <a:r>
              <a:rPr lang="en-US" altLang="zh-CN" sz="2400" b="1" kern="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9236</a:t>
            </a: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米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76991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076993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课堂总结</a:t>
            </a:r>
          </a:p>
        </p:txBody>
      </p:sp>
      <p:sp>
        <p:nvSpPr>
          <p:cNvPr id="6" name="圆角矩形 16"/>
          <p:cNvSpPr/>
          <p:nvPr/>
        </p:nvSpPr>
        <p:spPr>
          <a:xfrm>
            <a:off x="5446486" y="3268301"/>
            <a:ext cx="3861637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有理数的减法法则</a:t>
            </a:r>
          </a:p>
        </p:txBody>
      </p:sp>
      <p:sp>
        <p:nvSpPr>
          <p:cNvPr id="8" name="圆角矩形 17"/>
          <p:cNvSpPr/>
          <p:nvPr/>
        </p:nvSpPr>
        <p:spPr>
          <a:xfrm>
            <a:off x="3662897" y="3255724"/>
            <a:ext cx="1097280" cy="599440"/>
          </a:xfrm>
          <a:prstGeom prst="roundRect">
            <a:avLst>
              <a:gd name="adj" fmla="val 31922"/>
            </a:avLst>
          </a:prstGeom>
          <a:solidFill>
            <a:srgbClr val="03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知识</a:t>
            </a:r>
          </a:p>
        </p:txBody>
      </p:sp>
      <p:sp>
        <p:nvSpPr>
          <p:cNvPr id="9" name="圆角矩形 22"/>
          <p:cNvSpPr/>
          <p:nvPr/>
        </p:nvSpPr>
        <p:spPr>
          <a:xfrm>
            <a:off x="3662897" y="4725028"/>
            <a:ext cx="1097280" cy="599440"/>
          </a:xfrm>
          <a:prstGeom prst="roundRect">
            <a:avLst>
              <a:gd name="adj" fmla="val 31922"/>
            </a:avLst>
          </a:prstGeom>
          <a:solidFill>
            <a:srgbClr val="03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考点</a:t>
            </a:r>
          </a:p>
        </p:txBody>
      </p:sp>
      <p:sp>
        <p:nvSpPr>
          <p:cNvPr id="10" name="圆角矩形 23"/>
          <p:cNvSpPr/>
          <p:nvPr/>
        </p:nvSpPr>
        <p:spPr>
          <a:xfrm>
            <a:off x="5446486" y="4750182"/>
            <a:ext cx="3861637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有理数的减法运算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66025" y="1533532"/>
            <a:ext cx="6059949" cy="7559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076993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学习目标</a:t>
            </a:r>
          </a:p>
        </p:txBody>
      </p:sp>
      <p:sp>
        <p:nvSpPr>
          <p:cNvPr id="4" name="矩形 3"/>
          <p:cNvSpPr/>
          <p:nvPr/>
        </p:nvSpPr>
        <p:spPr>
          <a:xfrm>
            <a:off x="2450123" y="2774397"/>
            <a:ext cx="7291754" cy="1309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、理解、掌握有理数的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减法法则</a:t>
            </a: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，</a:t>
            </a:r>
            <a:endParaRPr lang="en-US" altLang="zh-CN" sz="2400" b="1" dirty="0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、会将有理数的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减法运算转化为加法运算</a:t>
            </a: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914400"/>
            <a:ext cx="13065761" cy="3956685"/>
          </a:xfrm>
        </p:spPr>
        <p:txBody>
          <a:bodyPr/>
          <a:lstStyle/>
          <a:p>
            <a:r>
              <a:rPr lang="zh-CN" altLang="zh-CN"/>
              <a:t>空白演示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80" y="3560445"/>
            <a:ext cx="13065761" cy="2266315"/>
          </a:xfrm>
        </p:spPr>
        <p:txBody>
          <a:bodyPr/>
          <a:lstStyle/>
          <a:p>
            <a:r>
              <a:rPr lang="zh-CN" altLang="en-US"/>
              <a:t>单击输入您的封面副标题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2559050"/>
            <a:ext cx="12192000" cy="39782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-12700"/>
            <a:ext cx="12192000" cy="3958590"/>
          </a:xfrm>
          <a:prstGeom prst="rect">
            <a:avLst/>
          </a:prstGeom>
          <a:solidFill>
            <a:srgbClr val="E48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20" name="矩形 13"/>
          <p:cNvSpPr/>
          <p:nvPr/>
        </p:nvSpPr>
        <p:spPr>
          <a:xfrm flipV="1">
            <a:off x="180975" y="174625"/>
            <a:ext cx="11720195" cy="6362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8430" y="3399155"/>
            <a:ext cx="11720195" cy="3137535"/>
          </a:xfrm>
          <a:custGeom>
            <a:avLst/>
            <a:gdLst>
              <a:gd name="connsiteX0" fmla="*/ 0 w 8755790"/>
              <a:gd name="connsiteY0" fmla="*/ 0 h 4792920"/>
              <a:gd name="connsiteX1" fmla="*/ 8755790 w 8755790"/>
              <a:gd name="connsiteY1" fmla="*/ 0 h 4792920"/>
              <a:gd name="connsiteX2" fmla="*/ 8755790 w 8755790"/>
              <a:gd name="connsiteY2" fmla="*/ 4792920 h 4792920"/>
              <a:gd name="connsiteX3" fmla="*/ 0 w 8755790"/>
              <a:gd name="connsiteY3" fmla="*/ 4792920 h 4792920"/>
              <a:gd name="connsiteX4" fmla="*/ 0 w 8755790"/>
              <a:gd name="connsiteY4" fmla="*/ 0 h 4792920"/>
              <a:gd name="connsiteX0-1" fmla="*/ 0 w 8755790"/>
              <a:gd name="connsiteY0-2" fmla="*/ 0 h 4792920"/>
              <a:gd name="connsiteX1-3" fmla="*/ 8755790 w 8755790"/>
              <a:gd name="connsiteY1-4" fmla="*/ 0 h 4792920"/>
              <a:gd name="connsiteX2-5" fmla="*/ 8755790 w 8755790"/>
              <a:gd name="connsiteY2-6" fmla="*/ 4792920 h 4792920"/>
              <a:gd name="connsiteX3-7" fmla="*/ 0 w 8755790"/>
              <a:gd name="connsiteY3-8" fmla="*/ 4792920 h 4792920"/>
              <a:gd name="connsiteX4-9" fmla="*/ 0 w 8755790"/>
              <a:gd name="connsiteY4-10" fmla="*/ 0 h 4792920"/>
              <a:gd name="connsiteX0-11" fmla="*/ 0 w 8755790"/>
              <a:gd name="connsiteY0-12" fmla="*/ 0 h 4792920"/>
              <a:gd name="connsiteX1-13" fmla="*/ 8755790 w 8755790"/>
              <a:gd name="connsiteY1-14" fmla="*/ 0 h 4792920"/>
              <a:gd name="connsiteX2-15" fmla="*/ 8755790 w 8755790"/>
              <a:gd name="connsiteY2-16" fmla="*/ 4792920 h 4792920"/>
              <a:gd name="connsiteX3-17" fmla="*/ 0 w 8755790"/>
              <a:gd name="connsiteY3-18" fmla="*/ 4792920 h 4792920"/>
              <a:gd name="connsiteX4-19" fmla="*/ 0 w 8755790"/>
              <a:gd name="connsiteY4-20" fmla="*/ 0 h 47929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55790" h="4792920">
                <a:moveTo>
                  <a:pt x="0" y="0"/>
                </a:moveTo>
                <a:cubicBezTo>
                  <a:pt x="1894028" y="4737253"/>
                  <a:pt x="2124508" y="4671151"/>
                  <a:pt x="8755790" y="0"/>
                </a:cubicBezTo>
                <a:lnTo>
                  <a:pt x="8755790" y="4792920"/>
                </a:lnTo>
                <a:lnTo>
                  <a:pt x="0" y="479292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4800" y="294005"/>
            <a:ext cx="11387455" cy="702056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15" name="六边形 14"/>
          <p:cNvSpPr/>
          <p:nvPr/>
        </p:nvSpPr>
        <p:spPr>
          <a:xfrm flipH="1">
            <a:off x="695960" y="2992755"/>
            <a:ext cx="1969770" cy="591820"/>
          </a:xfrm>
          <a:prstGeom prst="hexagon">
            <a:avLst/>
          </a:prstGeom>
          <a:solidFill>
            <a:schemeClr val="accent4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50000"/>
              </a:spcBef>
              <a:defRPr/>
            </a:pPr>
            <a:endParaRPr lang="zh-CN" altLang="en-US" sz="2400" strike="noStrike" noProof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17" name="六边形 16"/>
          <p:cNvSpPr/>
          <p:nvPr/>
        </p:nvSpPr>
        <p:spPr>
          <a:xfrm flipH="1">
            <a:off x="2397125" y="2992755"/>
            <a:ext cx="1969770" cy="591820"/>
          </a:xfrm>
          <a:prstGeom prst="hexagon">
            <a:avLst/>
          </a:prstGeom>
          <a:solidFill>
            <a:srgbClr val="007130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50000"/>
              </a:spcBef>
              <a:defRPr/>
            </a:pPr>
            <a:endParaRPr lang="zh-CN" altLang="en-US" sz="2400" strike="noStrike" noProof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pic>
        <p:nvPicPr>
          <p:cNvPr id="44040" name="图片 2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308340" y="2486025"/>
            <a:ext cx="4828540" cy="4828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矩形 18"/>
          <p:cNvSpPr/>
          <p:nvPr/>
        </p:nvSpPr>
        <p:spPr>
          <a:xfrm>
            <a:off x="669290" y="1942465"/>
            <a:ext cx="6586855" cy="1083945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>
            <a:spAutoFit/>
          </a:bodyPr>
          <a:lstStyle/>
          <a:p>
            <a:pPr fontAlgn="auto">
              <a:defRPr/>
            </a:pPr>
            <a:r>
              <a:rPr lang="zh-CN" altLang="en-US" sz="6600" b="1" strike="noStrike" noProof="1" smtClean="0">
                <a:latin typeface="黑体" panose="02010609060101010101" charset="-122"/>
                <a:ea typeface="黑体" panose="02010609060101010101" charset="-122"/>
                <a:cs typeface="+mn-ea"/>
                <a:sym typeface="黑体" panose="02010609060101010101" charset="-122"/>
              </a:rPr>
              <a:t>谢 谢 聆 听</a:t>
            </a:r>
            <a:endParaRPr lang="zh-CN" altLang="en-US" sz="6600" b="1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pic>
        <p:nvPicPr>
          <p:cNvPr id="44041" name="New picture"/>
          <p:cNvPicPr/>
          <p:nvPr/>
        </p:nvPicPr>
        <p:blipFill>
          <a:blip r:embed="rId7"/>
          <a:stretch>
            <a:fillRect/>
          </a:stretch>
        </p:blipFill>
        <p:spPr>
          <a:xfrm>
            <a:off x="11747500" y="11341100"/>
            <a:ext cx="304800" cy="2159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1683" y="299776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 dirty="0"/>
              <a:t>重难点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108118" y="2464251"/>
            <a:ext cx="4086313" cy="577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有理数的减法法则。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: 圆角 7"/>
          <p:cNvSpPr/>
          <p:nvPr/>
        </p:nvSpPr>
        <p:spPr>
          <a:xfrm>
            <a:off x="2489034" y="2464251"/>
            <a:ext cx="1259663" cy="613217"/>
          </a:xfrm>
          <a:prstGeom prst="roundRect">
            <a:avLst/>
          </a:prstGeom>
          <a:solidFill>
            <a:srgbClr val="03644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重点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08119" y="4223480"/>
            <a:ext cx="4695912" cy="577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理解</a:t>
            </a: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减法运算转化为加法运算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6" name="矩形: 圆角 7"/>
          <p:cNvSpPr/>
          <p:nvPr/>
        </p:nvSpPr>
        <p:spPr>
          <a:xfrm>
            <a:off x="2489034" y="4223480"/>
            <a:ext cx="1259663" cy="613217"/>
          </a:xfrm>
          <a:prstGeom prst="roundRect">
            <a:avLst/>
          </a:prstGeom>
          <a:solidFill>
            <a:srgbClr val="03644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难点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386370" y="29977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 dirty="0"/>
              <a:t>思考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86370" y="1554285"/>
            <a:ext cx="947213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下表是中央气象台发布的某天天气预报，部分城市的最高气温和最低气温统计表。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9"/>
              <p:cNvGraphicFramePr>
                <a:graphicFrameLocks noGrp="1"/>
              </p:cNvGraphicFramePr>
              <p:nvPr/>
            </p:nvGraphicFramePr>
            <p:xfrm>
              <a:off x="3245885" y="2829039"/>
              <a:ext cx="5753100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177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9177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9177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178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城市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最高气温℃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最低气温℃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78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昆明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08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杭州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altLang="zh-CN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思源宋体 CN Light" panose="02020300000000000000" pitchFamily="18" charset="-122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08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北京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altLang="zh-CN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思源宋体 CN Light" panose="02020300000000000000" pitchFamily="18" charset="-122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altLang="zh-CN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思源宋体 CN Light" panose="02020300000000000000" pitchFamily="18" charset="-122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9"/>
              <p:cNvGraphicFramePr>
                <a:graphicFrameLocks noGrp="1"/>
              </p:cNvGraphicFramePr>
              <p:nvPr/>
            </p:nvGraphicFramePr>
            <p:xfrm>
              <a:off x="3245885" y="2829039"/>
              <a:ext cx="5753100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17700"/>
                    <a:gridCol w="1917700"/>
                    <a:gridCol w="1917700"/>
                  </a:tblGrid>
                  <a:tr h="5178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城市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最高气温℃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最低气温℃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  <a:tr h="5178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昆明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111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杭州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</a:blipFill>
                      </a:tcPr>
                    </a:tc>
                  </a:tr>
                  <a:tr h="510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北京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思想气泡: 云 10"/>
          <p:cNvSpPr/>
          <p:nvPr/>
        </p:nvSpPr>
        <p:spPr>
          <a:xfrm>
            <a:off x="7579243" y="4886439"/>
            <a:ext cx="3733800" cy="1409700"/>
          </a:xfrm>
          <a:prstGeom prst="cloudCallout">
            <a:avLst>
              <a:gd name="adj1" fmla="val -6547"/>
              <a:gd name="adj2" fmla="val -104166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如何求这一天个城市的温差？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2585600" y="5360456"/>
                <a:ext cx="40543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温差 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=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最高气温 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最低气温</a:t>
                </a: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600" y="5360456"/>
                <a:ext cx="405431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3" t="-91" r="9" b="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/>
              <p:cNvSpPr/>
              <p:nvPr/>
            </p:nvSpPr>
            <p:spPr>
              <a:xfrm>
                <a:off x="4383638" y="4220776"/>
                <a:ext cx="20351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zh-CN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) −(−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矩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638" y="4220776"/>
                <a:ext cx="203510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1" t="-123" r="8" b="1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/>
              <p:cNvSpPr/>
              <p:nvPr/>
            </p:nvSpPr>
            <p:spPr>
              <a:xfrm>
                <a:off x="7740517" y="4262195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𝟕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矩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517" y="4262195"/>
                <a:ext cx="445956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3" t="-16" r="12" b="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4660157" y="3718893"/>
                <a:ext cx="14820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−(−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157" y="3718893"/>
                <a:ext cx="1482072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6" t="-72" r="34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/>
              <p:cNvSpPr/>
              <p:nvPr/>
            </p:nvSpPr>
            <p:spPr>
              <a:xfrm>
                <a:off x="7740517" y="3718893"/>
                <a:ext cx="4459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𝟑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矩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517" y="3718893"/>
                <a:ext cx="44595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3" t="-72" r="12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1386370" y="1554285"/>
            <a:ext cx="947213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分别填写表示各城市温差的算式及从温度计上的刻度观察到的温差。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表格 9"/>
              <p:cNvGraphicFramePr>
                <a:graphicFrameLocks noGrp="1"/>
              </p:cNvGraphicFramePr>
              <p:nvPr/>
            </p:nvGraphicFramePr>
            <p:xfrm>
              <a:off x="1632984" y="2665259"/>
              <a:ext cx="7536417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51213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1213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178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城市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表示温差的算式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观察到的温差℃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78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昆明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10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思源宋体 CN Light" panose="02020300000000000000" pitchFamily="18" charset="-122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08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杭州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08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北京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表格 9"/>
              <p:cNvGraphicFramePr>
                <a:graphicFrameLocks noGrp="1"/>
              </p:cNvGraphicFramePr>
              <p:nvPr/>
            </p:nvGraphicFramePr>
            <p:xfrm>
              <a:off x="1632984" y="2665259"/>
              <a:ext cx="7536417" cy="2057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12139"/>
                    <a:gridCol w="2512139"/>
                    <a:gridCol w="2512139"/>
                  </a:tblGrid>
                  <a:tr h="5178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城市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表示温差的算式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观察到的温差℃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  <a:tr h="5175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昆明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108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杭州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5108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z="2400" b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ea typeface="思源宋体 CN Light" panose="02020300000000000000" pitchFamily="18" charset="-122"/>
                              <a:cs typeface="Times New Roman" panose="02020603050405020304" pitchFamily="18" charset="0"/>
                            </a:rPr>
                            <a:t>北京</a:t>
                          </a:r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2400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图片 6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9169401" y="-106623"/>
            <a:ext cx="2235201" cy="6558224"/>
          </a:xfrm>
          <a:prstGeom prst="rect">
            <a:avLst/>
          </a:prstGeom>
        </p:spPr>
      </p:pic>
      <p:sp>
        <p:nvSpPr>
          <p:cNvPr id="32" name="矩形: 圆角 31"/>
          <p:cNvSpPr/>
          <p:nvPr/>
        </p:nvSpPr>
        <p:spPr>
          <a:xfrm>
            <a:off x="10144124" y="3420442"/>
            <a:ext cx="206376" cy="174625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: 圆角 32"/>
          <p:cNvSpPr/>
          <p:nvPr/>
        </p:nvSpPr>
        <p:spPr>
          <a:xfrm>
            <a:off x="10144124" y="3542818"/>
            <a:ext cx="206376" cy="17111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/>
          <p:cNvSpPr/>
          <p:nvPr/>
        </p:nvSpPr>
        <p:spPr>
          <a:xfrm>
            <a:off x="10144124" y="3051174"/>
            <a:ext cx="206376" cy="221138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: 圆角 26"/>
          <p:cNvSpPr/>
          <p:nvPr/>
        </p:nvSpPr>
        <p:spPr>
          <a:xfrm>
            <a:off x="10144124" y="3250405"/>
            <a:ext cx="206376" cy="22113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3946" y="2219726"/>
            <a:ext cx="3536274" cy="279954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30740" y="2597253"/>
            <a:ext cx="3539429" cy="2166131"/>
          </a:xfrm>
          <a:prstGeom prst="rect">
            <a:avLst/>
          </a:prstGeom>
        </p:spPr>
      </p:pic>
      <p:sp>
        <p:nvSpPr>
          <p:cNvPr id="37" name="矩形: 圆角 36"/>
          <p:cNvSpPr/>
          <p:nvPr/>
        </p:nvSpPr>
        <p:spPr>
          <a:xfrm>
            <a:off x="10144124" y="3619500"/>
            <a:ext cx="206376" cy="168421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: 圆角 35"/>
          <p:cNvSpPr/>
          <p:nvPr/>
        </p:nvSpPr>
        <p:spPr>
          <a:xfrm>
            <a:off x="10144124" y="3957638"/>
            <a:ext cx="206376" cy="13049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9885363" y="5099843"/>
            <a:ext cx="723900" cy="723900"/>
            <a:chOff x="9885363" y="5099843"/>
            <a:chExt cx="723900" cy="723900"/>
          </a:xfrm>
        </p:grpSpPr>
        <p:sp>
          <p:nvSpPr>
            <p:cNvPr id="9" name="椭圆 8"/>
            <p:cNvSpPr/>
            <p:nvPr/>
          </p:nvSpPr>
          <p:spPr>
            <a:xfrm>
              <a:off x="9885363" y="5099843"/>
              <a:ext cx="723900" cy="7239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10198253" y="5262562"/>
              <a:ext cx="304495" cy="304495"/>
            </a:xfrm>
            <a:prstGeom prst="ellipse">
              <a:avLst/>
            </a:prstGeom>
            <a:solidFill>
              <a:schemeClr val="bg1">
                <a:alpha val="54000"/>
              </a:schemeClr>
            </a:solidFill>
            <a:ln w="0"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3720174" y="2351476"/>
            <a:ext cx="4650947" cy="2536048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1386370" y="29977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思考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17" grpId="0"/>
      <p:bldP spid="41" grpId="0"/>
      <p:bldP spid="32" grpId="0" animBg="1"/>
      <p:bldP spid="32" grpId="1" animBg="1"/>
      <p:bldP spid="33" grpId="0" animBg="1"/>
      <p:bldP spid="33" grpId="1" animBg="1"/>
      <p:bldP spid="8" grpId="0" animBg="1"/>
      <p:bldP spid="8" grpId="1" animBg="1"/>
      <p:bldP spid="27" grpId="0" animBg="1"/>
      <p:bldP spid="27" grpId="1" animBg="1"/>
      <p:bldP spid="37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86371" y="29977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观察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6541347" y="2104293"/>
                <a:ext cx="33818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_______;</a:t>
                </a:r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347" y="2104293"/>
                <a:ext cx="3381823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6" t="-125" r="-2008" b="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6541347" y="3012832"/>
                <a:ext cx="31670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_______;</a:t>
                </a:r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347" y="3012832"/>
                <a:ext cx="3167021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7" t="-91" r="-2210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6541347" y="3921370"/>
                <a:ext cx="33433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)+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_____.</a:t>
                </a:r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347" y="3921370"/>
                <a:ext cx="3343351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6" t="-57" r="-2062" b="1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484169" y="2104293"/>
                <a:ext cx="27908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8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altLang="zh-CN" sz="2800" b="1" dirty="0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;</a:t>
                </a:r>
                <a:endParaRPr lang="zh-CN" altLang="en-US" sz="2800" b="1" dirty="0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169" y="2104293"/>
                <a:ext cx="2790829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6" t="-125" r="-2110" b="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484169" y="3012832"/>
                <a:ext cx="30068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−(−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3;</a:t>
                </a:r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169" y="3012832"/>
                <a:ext cx="3006849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6" t="-91" r="-1870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484169" y="3921370"/>
                <a:ext cx="35419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7.</a:t>
                </a:r>
                <a:endParaRPr lang="zh-CN" altLang="en-US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169" y="3921370"/>
                <a:ext cx="3541995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5" t="-57" r="-1466" b="1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8834247" y="2011960"/>
                <a:ext cx="4972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247" y="2011960"/>
                <a:ext cx="497252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26" t="-54" r="35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8834247" y="2920499"/>
                <a:ext cx="4972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247" y="2920499"/>
                <a:ext cx="497252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26" t="-26" r="35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9082873" y="3875203"/>
                <a:ext cx="4972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2873" y="3875203"/>
                <a:ext cx="497252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94" t="-83" r="104" b="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1346463" y="1311469"/>
            <a:ext cx="9735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计算右侧的三个式子，并与左侧的三个式子分别比较，观察有何特点</a:t>
            </a:r>
            <a:r>
              <a:rPr lang="en-US" altLang="zh-CN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90149" y="2131073"/>
            <a:ext cx="271319" cy="377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010470" y="2137338"/>
            <a:ext cx="325210" cy="377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185711" y="2131073"/>
            <a:ext cx="325210" cy="377326"/>
          </a:xfrm>
          <a:prstGeom prst="rect">
            <a:avLst/>
          </a:prstGeom>
          <a:noFill/>
          <a:ln w="28575">
            <a:solidFill>
              <a:srgbClr val="100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7384165" y="2131073"/>
            <a:ext cx="775097" cy="377326"/>
          </a:xfrm>
          <a:prstGeom prst="rect">
            <a:avLst/>
          </a:prstGeom>
          <a:noFill/>
          <a:ln w="28575">
            <a:solidFill>
              <a:srgbClr val="100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右大括号 24"/>
          <p:cNvSpPr/>
          <p:nvPr/>
        </p:nvSpPr>
        <p:spPr>
          <a:xfrm rot="16200000">
            <a:off x="5487425" y="-79556"/>
            <a:ext cx="186452" cy="4214292"/>
          </a:xfrm>
          <a:prstGeom prst="rightBrace">
            <a:avLst/>
          </a:prstGeom>
          <a:ln w="28575">
            <a:solidFill>
              <a:srgbClr val="100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554518" y="1476454"/>
            <a:ext cx="2015390" cy="50386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互为相反数</a:t>
            </a:r>
          </a:p>
        </p:txBody>
      </p:sp>
      <p:sp>
        <p:nvSpPr>
          <p:cNvPr id="27" name="矩形 26"/>
          <p:cNvSpPr/>
          <p:nvPr/>
        </p:nvSpPr>
        <p:spPr>
          <a:xfrm>
            <a:off x="2694840" y="3066393"/>
            <a:ext cx="271319" cy="377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6828690" y="3066393"/>
            <a:ext cx="271319" cy="377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025808" y="3049870"/>
            <a:ext cx="765142" cy="377326"/>
          </a:xfrm>
          <a:prstGeom prst="rect">
            <a:avLst/>
          </a:prstGeom>
          <a:noFill/>
          <a:ln w="28575">
            <a:solidFill>
              <a:srgbClr val="100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7169183" y="3059395"/>
            <a:ext cx="765142" cy="377326"/>
          </a:xfrm>
          <a:prstGeom prst="rect">
            <a:avLst/>
          </a:prstGeom>
          <a:noFill/>
          <a:ln w="28575">
            <a:solidFill>
              <a:srgbClr val="100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237765" y="3971268"/>
            <a:ext cx="271319" cy="377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7390665" y="3961743"/>
            <a:ext cx="271319" cy="377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3593260" y="3958408"/>
            <a:ext cx="765142" cy="377326"/>
          </a:xfrm>
          <a:prstGeom prst="rect">
            <a:avLst/>
          </a:prstGeom>
          <a:noFill/>
          <a:ln w="28575">
            <a:solidFill>
              <a:srgbClr val="100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7742286" y="3958408"/>
            <a:ext cx="765142" cy="377326"/>
          </a:xfrm>
          <a:prstGeom prst="rect">
            <a:avLst/>
          </a:prstGeom>
          <a:noFill/>
          <a:ln w="28575">
            <a:solidFill>
              <a:srgbClr val="100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右大括号 34"/>
          <p:cNvSpPr/>
          <p:nvPr/>
        </p:nvSpPr>
        <p:spPr>
          <a:xfrm rot="16200000">
            <a:off x="5378750" y="845945"/>
            <a:ext cx="186452" cy="4214292"/>
          </a:xfrm>
          <a:prstGeom prst="rightBrace">
            <a:avLst/>
          </a:prstGeom>
          <a:ln w="28575">
            <a:solidFill>
              <a:srgbClr val="100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445843" y="2401955"/>
            <a:ext cx="2015390" cy="50386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互为相反数</a:t>
            </a:r>
          </a:p>
        </p:txBody>
      </p:sp>
      <p:sp>
        <p:nvSpPr>
          <p:cNvPr id="37" name="右大括号 36"/>
          <p:cNvSpPr/>
          <p:nvPr/>
        </p:nvSpPr>
        <p:spPr>
          <a:xfrm rot="16200000">
            <a:off x="5958890" y="1759051"/>
            <a:ext cx="186452" cy="4214292"/>
          </a:xfrm>
          <a:prstGeom prst="rightBrace">
            <a:avLst/>
          </a:prstGeom>
          <a:ln w="28575">
            <a:solidFill>
              <a:srgbClr val="100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5025983" y="3315061"/>
            <a:ext cx="2015390" cy="503862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互为相反数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2685451" y="5381546"/>
            <a:ext cx="6821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减去一个数，相当于加上这个数的相反数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6990" y="299776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 dirty="0"/>
              <a:t>减法法则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110447" y="3565786"/>
            <a:ext cx="55435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表达式为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: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 -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=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a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 + (-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8" name="Group 6"/>
          <p:cNvGrpSpPr/>
          <p:nvPr/>
        </p:nvGrpSpPr>
        <p:grpSpPr>
          <a:xfrm>
            <a:off x="4915561" y="3276861"/>
            <a:ext cx="1947863" cy="865188"/>
            <a:chOff x="2856" y="1888"/>
            <a:chExt cx="1227" cy="545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56" y="2120"/>
              <a:ext cx="174" cy="31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40" y="2120"/>
              <a:ext cx="443" cy="31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1" name="Group 9"/>
            <p:cNvGrpSpPr/>
            <p:nvPr/>
          </p:nvGrpSpPr>
          <p:grpSpPr>
            <a:xfrm>
              <a:off x="2909" y="1888"/>
              <a:ext cx="930" cy="227"/>
              <a:chOff x="2909" y="1979"/>
              <a:chExt cx="930" cy="136"/>
            </a:xfrm>
          </p:grpSpPr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flipH="1">
                <a:off x="2925" y="1979"/>
                <a:ext cx="0" cy="136"/>
              </a:xfrm>
              <a:prstGeom prst="line">
                <a:avLst/>
              </a:prstGeom>
              <a:noFill/>
              <a:ln w="539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2909" y="1979"/>
                <a:ext cx="930" cy="0"/>
              </a:xfrm>
              <a:prstGeom prst="line">
                <a:avLst/>
              </a:prstGeom>
              <a:noFill/>
              <a:ln w="539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 flipH="1">
                <a:off x="3831" y="1979"/>
                <a:ext cx="0" cy="136"/>
              </a:xfrm>
              <a:prstGeom prst="line">
                <a:avLst/>
              </a:prstGeom>
              <a:noFill/>
              <a:ln w="5397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AutoShape 13"/>
          <p:cNvSpPr/>
          <p:nvPr/>
        </p:nvSpPr>
        <p:spPr>
          <a:xfrm>
            <a:off x="6764474" y="4179041"/>
            <a:ext cx="2671762" cy="935037"/>
          </a:xfrm>
          <a:prstGeom prst="cloudCallout">
            <a:avLst>
              <a:gd name="adj1" fmla="val -78639"/>
              <a:gd name="adj2" fmla="val -20727"/>
            </a:avLst>
          </a:prstGeom>
          <a:solidFill>
            <a:schemeClr val="accent2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减号变加号</a:t>
            </a:r>
          </a:p>
        </p:txBody>
      </p:sp>
      <p:grpSp>
        <p:nvGrpSpPr>
          <p:cNvPr id="16" name="Group 14"/>
          <p:cNvGrpSpPr/>
          <p:nvPr/>
        </p:nvGrpSpPr>
        <p:grpSpPr>
          <a:xfrm rot="10800000" flipH="1">
            <a:off x="4803941" y="4104057"/>
            <a:ext cx="1101559" cy="433387"/>
            <a:chOff x="2870" y="1979"/>
            <a:chExt cx="826" cy="136"/>
          </a:xfrm>
        </p:grpSpPr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875" y="1979"/>
              <a:ext cx="0" cy="136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870" y="1979"/>
              <a:ext cx="826" cy="0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3696" y="1979"/>
              <a:ext cx="0" cy="136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AutoShape 18"/>
          <p:cNvSpPr/>
          <p:nvPr/>
        </p:nvSpPr>
        <p:spPr>
          <a:xfrm>
            <a:off x="7000216" y="2619799"/>
            <a:ext cx="3006725" cy="1169988"/>
          </a:xfrm>
          <a:prstGeom prst="cloudCallout">
            <a:avLst>
              <a:gd name="adj1" fmla="val -70532"/>
              <a:gd name="adj2" fmla="val 1321"/>
            </a:avLst>
          </a:prstGeom>
          <a:solidFill>
            <a:schemeClr val="accent2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减数变其相反数</a:t>
            </a:r>
          </a:p>
        </p:txBody>
      </p:sp>
      <p:sp>
        <p:nvSpPr>
          <p:cNvPr id="21" name="Text Box 19"/>
          <p:cNvSpPr txBox="1"/>
          <p:nvPr/>
        </p:nvSpPr>
        <p:spPr>
          <a:xfrm>
            <a:off x="2275547" y="4932624"/>
            <a:ext cx="1816100" cy="4572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noProof="1">
                <a:solidFill>
                  <a:schemeClr val="bg1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被减数不变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4055134" y="4069024"/>
            <a:ext cx="533400" cy="79375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b="1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831480" y="1418961"/>
            <a:ext cx="3794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通过上面的探究可得结论</a:t>
            </a:r>
            <a:r>
              <a:rPr lang="en-US" altLang="zh-CN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:</a:t>
            </a:r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矩形 23"/>
          <p:cNvSpPr/>
          <p:nvPr/>
        </p:nvSpPr>
        <p:spPr>
          <a:xfrm>
            <a:off x="1618191" y="2072016"/>
            <a:ext cx="2497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有理数减法法则</a:t>
            </a:r>
            <a:r>
              <a:rPr lang="en-US" altLang="zh-CN" sz="2400" b="1" dirty="0"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:</a:t>
            </a:r>
            <a:endParaRPr lang="zh-CN" altLang="en-US" sz="2400" b="1" dirty="0">
              <a:latin typeface="Times New Roman" panose="02020603050405020304" pitchFamily="18" charset="0"/>
              <a:ea typeface="思源宋体 CN Light" panose="02020300000000000000" pitchFamily="18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115991" y="2072016"/>
            <a:ext cx="5630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减去一个数，等于加上这个数的相反数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65719" y="299776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例</a:t>
            </a:r>
            <a:r>
              <a:rPr lang="en-US" altLang="zh-CN"/>
              <a:t>1</a:t>
            </a:r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026082" y="1267073"/>
                <a:ext cx="10467418" cy="246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计算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−(−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；    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			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 sz="2800" b="1"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(−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；</a:t>
                </a:r>
              </a:p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3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(−</m:t>
                    </m:r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−(−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𝟕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; 		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4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 sz="2800" b="1"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altLang="zh-CN" sz="2800" b="1">
                        <a:latin typeface="Cambria Math" panose="02040503050406030204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endParaRPr lang="en-US" altLang="zh-CN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5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−(−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；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		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6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 sz="2800" b="1"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800" b="1" i="0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800" b="1" i="0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d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800" b="1" i="0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800" b="1" i="0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altLang="zh-CN" sz="2800" b="1" i="0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zh-CN" sz="2800" b="1" i="0" smtClean="0">
                            <a:latin typeface="Cambria Math" panose="02040503050406030204" pitchFamily="18" charset="0"/>
                            <a:ea typeface="思源宋体 CN Light" panose="02020300000000000000" pitchFamily="18" charset="-122"/>
                            <a:cs typeface="Times New Roman" panose="02020603050405020304" pitchFamily="18" charset="0"/>
                          </a:rPr>
                          <m:t>𝟒</m:t>
                        </m:r>
                      </m:e>
                    </m:d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+(−</m:t>
                    </m:r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altLang="zh-CN" sz="2800" b="1" i="0" smtClean="0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sz="2800" b="1">
                  <a:latin typeface="Times New Roman" panose="02020603050405020304" pitchFamily="18" charset="0"/>
                  <a:ea typeface="思源宋体 CN Light" panose="02020300000000000000" pitchFamily="18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082" y="1267073"/>
                <a:ext cx="10467418" cy="2462213"/>
              </a:xfrm>
              <a:prstGeom prst="rect">
                <a:avLst/>
              </a:prstGeom>
              <a:blipFill rotWithShape="1">
                <a:blip r:embed="rId2"/>
                <a:stretch>
                  <a:fillRect l="-5" t="-10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思想气泡: 云 3"/>
          <p:cNvSpPr/>
          <p:nvPr/>
        </p:nvSpPr>
        <p:spPr>
          <a:xfrm>
            <a:off x="3613150" y="4175763"/>
            <a:ext cx="4965700" cy="1638300"/>
          </a:xfrm>
          <a:prstGeom prst="cloudCallout">
            <a:avLst>
              <a:gd name="adj1" fmla="val 78911"/>
              <a:gd name="adj2" fmla="val 76479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400" b="1"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减法转化为加法时，减数一定要变号！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1465719" y="299776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defRPr>
            </a:lvl1pPr>
          </a:lstStyle>
          <a:p>
            <a:r>
              <a:rPr lang="zh-CN" altLang="en-US"/>
              <a:t>例</a:t>
            </a:r>
            <a:r>
              <a:rPr lang="en-US" altLang="zh-CN"/>
              <a:t>1</a:t>
            </a:r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465719" y="2139434"/>
                <a:ext cx="26140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−(−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:endParaRPr lang="zh-CN" altLang="en-US" sz="2800"/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719" y="2139434"/>
                <a:ext cx="2614049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5" t="-23" r="-1437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4031396" y="2139434"/>
                <a:ext cx="20646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US" altLang="zh-C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altLang="zh-CN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396" y="2139434"/>
                <a:ext cx="206460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0" t="-23" r="-2830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组合 13"/>
          <p:cNvGrpSpPr/>
          <p:nvPr/>
        </p:nvGrpSpPr>
        <p:grpSpPr>
          <a:xfrm>
            <a:off x="2870200" y="2016878"/>
            <a:ext cx="2064604" cy="245110"/>
            <a:chOff x="3175000" y="1206500"/>
            <a:chExt cx="1422400" cy="457200"/>
          </a:xfrm>
        </p:grpSpPr>
        <p:cxnSp>
          <p:nvCxnSpPr>
            <p:cNvPr id="10" name="直接箭头连接符 9"/>
            <p:cNvCxnSpPr/>
            <p:nvPr/>
          </p:nvCxnSpPr>
          <p:spPr>
            <a:xfrm flipH="1">
              <a:off x="4597400" y="1206500"/>
              <a:ext cx="0" cy="457200"/>
            </a:xfrm>
            <a:prstGeom prst="straightConnector1">
              <a:avLst/>
            </a:prstGeom>
            <a:ln w="28575">
              <a:solidFill>
                <a:srgbClr val="1002C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175000" y="1206500"/>
              <a:ext cx="1422400" cy="0"/>
            </a:xfrm>
            <a:prstGeom prst="line">
              <a:avLst/>
            </a:prstGeom>
            <a:ln w="28575">
              <a:solidFill>
                <a:srgbClr val="100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 flipH="1">
              <a:off x="3175000" y="1206500"/>
              <a:ext cx="0" cy="457200"/>
            </a:xfrm>
            <a:prstGeom prst="straightConnector1">
              <a:avLst/>
            </a:prstGeom>
            <a:ln w="28575">
              <a:solidFill>
                <a:srgbClr val="1002C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 flipV="1">
            <a:off x="3474984" y="2662654"/>
            <a:ext cx="2064604" cy="245110"/>
            <a:chOff x="3175000" y="1206500"/>
            <a:chExt cx="1422400" cy="457200"/>
          </a:xfrm>
        </p:grpSpPr>
        <p:cxnSp>
          <p:nvCxnSpPr>
            <p:cNvPr id="19" name="直接箭头连接符 18"/>
            <p:cNvCxnSpPr/>
            <p:nvPr/>
          </p:nvCxnSpPr>
          <p:spPr>
            <a:xfrm flipH="1">
              <a:off x="4597400" y="1206500"/>
              <a:ext cx="0" cy="457200"/>
            </a:xfrm>
            <a:prstGeom prst="straightConnector1">
              <a:avLst/>
            </a:prstGeom>
            <a:ln w="28575">
              <a:solidFill>
                <a:srgbClr val="1002C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3175000" y="1206500"/>
              <a:ext cx="1422400" cy="0"/>
            </a:xfrm>
            <a:prstGeom prst="line">
              <a:avLst/>
            </a:prstGeom>
            <a:ln w="28575">
              <a:solidFill>
                <a:srgbClr val="100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 flipH="1">
              <a:off x="3175000" y="1206500"/>
              <a:ext cx="0" cy="457200"/>
            </a:xfrm>
            <a:prstGeom prst="straightConnector1">
              <a:avLst/>
            </a:prstGeom>
            <a:ln w="28575">
              <a:solidFill>
                <a:srgbClr val="1002C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2986835" y="1555490"/>
                <a:ext cx="19479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0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“</a:t>
                </a:r>
                <a14:m>
                  <m:oMath xmlns:m="http://schemas.openxmlformats.org/officeDocument/2006/math">
                    <m:r>
                      <a:rPr lang="en-US" altLang="zh-CN" sz="2000" b="1" i="1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zh-CN" altLang="en-US" sz="20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” 变“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zh-CN" altLang="en-US" sz="20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”</a:t>
                </a: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835" y="1555490"/>
                <a:ext cx="1947969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22" t="-94" r="11" b="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/>
          <p:cNvSpPr txBox="1"/>
          <p:nvPr/>
        </p:nvSpPr>
        <p:spPr>
          <a:xfrm>
            <a:off x="3757722" y="2933483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>
                <a:solidFill>
                  <a:srgbClr val="1002C4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变为相反数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5919882" y="2139434"/>
                <a:ext cx="10795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𝟏𝟒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882" y="2139434"/>
                <a:ext cx="1079526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38" t="-23" r="41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1465719" y="4307347"/>
                <a:ext cx="262366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800" b="1"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）</a:t>
                </a:r>
                <a:r>
                  <a:rPr lang="en-US" altLang="zh-CN" sz="2800" b="1"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(−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)−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719" y="4307347"/>
                <a:ext cx="2623667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5" t="-27" r="24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4031396" y="4290847"/>
                <a:ext cx="26304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=(−</m:t>
                    </m:r>
                    <m:r>
                      <a:rPr lang="en-US" altLang="zh-C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zh-C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)+(−</m:t>
                    </m:r>
                    <m:r>
                      <a:rPr lang="en-US" altLang="zh-CN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US" altLang="zh-CN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 </a:t>
                </a:r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396" y="4290847"/>
                <a:ext cx="2630464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6" t="-29" r="-2001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6433195" y="4307347"/>
                <a:ext cx="11324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思源宋体 CN Light" panose="02020300000000000000" pitchFamily="18" charset="-122"/>
                          <a:cs typeface="Times New Roman" panose="02020603050405020304" pitchFamily="18" charset="0"/>
                        </a:rPr>
                        <m:t>𝟓</m:t>
                      </m:r>
                    </m:oMath>
                  </m:oMathPara>
                </a14:m>
                <a:endParaRPr lang="zh-CN" altLang="en-US" sz="28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195" y="4307347"/>
                <a:ext cx="1132426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1" t="-27" r="20" b="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组合 26"/>
          <p:cNvGrpSpPr/>
          <p:nvPr/>
        </p:nvGrpSpPr>
        <p:grpSpPr>
          <a:xfrm>
            <a:off x="3570237" y="4185739"/>
            <a:ext cx="1852656" cy="245110"/>
            <a:chOff x="3175000" y="1206500"/>
            <a:chExt cx="1422400" cy="457200"/>
          </a:xfrm>
        </p:grpSpPr>
        <p:cxnSp>
          <p:nvCxnSpPr>
            <p:cNvPr id="28" name="直接箭头连接符 27"/>
            <p:cNvCxnSpPr/>
            <p:nvPr/>
          </p:nvCxnSpPr>
          <p:spPr>
            <a:xfrm flipH="1">
              <a:off x="4597400" y="1206500"/>
              <a:ext cx="0" cy="457200"/>
            </a:xfrm>
            <a:prstGeom prst="straightConnector1">
              <a:avLst/>
            </a:prstGeom>
            <a:ln w="28575">
              <a:solidFill>
                <a:srgbClr val="1002C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3175000" y="1206500"/>
              <a:ext cx="1422400" cy="0"/>
            </a:xfrm>
            <a:prstGeom prst="line">
              <a:avLst/>
            </a:prstGeom>
            <a:ln w="28575">
              <a:solidFill>
                <a:srgbClr val="100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 flipH="1">
              <a:off x="3175000" y="1206500"/>
              <a:ext cx="0" cy="457200"/>
            </a:xfrm>
            <a:prstGeom prst="straightConnector1">
              <a:avLst/>
            </a:prstGeom>
            <a:ln w="28575">
              <a:solidFill>
                <a:srgbClr val="1002C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 flipV="1">
            <a:off x="3902501" y="4796619"/>
            <a:ext cx="2193495" cy="245110"/>
            <a:chOff x="3175000" y="1206500"/>
            <a:chExt cx="1422400" cy="457200"/>
          </a:xfrm>
        </p:grpSpPr>
        <p:cxnSp>
          <p:nvCxnSpPr>
            <p:cNvPr id="32" name="直接箭头连接符 31"/>
            <p:cNvCxnSpPr/>
            <p:nvPr/>
          </p:nvCxnSpPr>
          <p:spPr>
            <a:xfrm flipH="1">
              <a:off x="4597400" y="1206500"/>
              <a:ext cx="0" cy="457200"/>
            </a:xfrm>
            <a:prstGeom prst="straightConnector1">
              <a:avLst/>
            </a:prstGeom>
            <a:ln w="28575">
              <a:solidFill>
                <a:srgbClr val="1002C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3175000" y="1206500"/>
              <a:ext cx="1422400" cy="0"/>
            </a:xfrm>
            <a:prstGeom prst="line">
              <a:avLst/>
            </a:prstGeom>
            <a:ln w="28575">
              <a:solidFill>
                <a:srgbClr val="100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 flipH="1">
              <a:off x="3175000" y="1206500"/>
              <a:ext cx="0" cy="457200"/>
            </a:xfrm>
            <a:prstGeom prst="straightConnector1">
              <a:avLst/>
            </a:prstGeom>
            <a:ln w="28575">
              <a:solidFill>
                <a:srgbClr val="1002C4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3570237" y="3750181"/>
                <a:ext cx="19479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0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“</a:t>
                </a:r>
                <a14:m>
                  <m:oMath xmlns:m="http://schemas.openxmlformats.org/officeDocument/2006/math">
                    <m:r>
                      <a:rPr lang="en-US" altLang="zh-CN" sz="2000" b="1" i="1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zh-CN" altLang="en-US" sz="20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” 变“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思源宋体 CN Light" panose="02020300000000000000" pitchFamily="18" charset="-122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zh-CN" altLang="en-US" sz="20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思源宋体 CN Light" panose="02020300000000000000" pitchFamily="18" charset="-122"/>
                    <a:cs typeface="Times New Roman" panose="02020603050405020304" pitchFamily="18" charset="0"/>
                  </a:rPr>
                  <a:t>”</a:t>
                </a:r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237" y="3750181"/>
                <a:ext cx="1947969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4" t="-126" r="3" b="1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文本框 35"/>
          <p:cNvSpPr txBox="1"/>
          <p:nvPr/>
        </p:nvSpPr>
        <p:spPr>
          <a:xfrm>
            <a:off x="4185240" y="5100118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>
                <a:solidFill>
                  <a:srgbClr val="1002C4"/>
                </a:solidFill>
                <a:latin typeface="Times New Roman" panose="02020603050405020304" pitchFamily="18" charset="0"/>
                <a:ea typeface="思源宋体 CN Light" panose="02020300000000000000" pitchFamily="18" charset="-122"/>
                <a:cs typeface="Times New Roman" panose="02020603050405020304" pitchFamily="18" charset="0"/>
              </a:rPr>
              <a:t>变为相反数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2" grpId="0"/>
      <p:bldP spid="23" grpId="0"/>
      <p:bldP spid="25" grpId="0"/>
      <p:bldP spid="26" grpId="0"/>
      <p:bldP spid="35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FIRST_PUBLISH" val="1"/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Microsoft Office PowerPoint</Application>
  <PresentationFormat>宽屏</PresentationFormat>
  <Paragraphs>160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等线</vt:lpstr>
      <vt:lpstr>方正北魏楷书简体</vt:lpstr>
      <vt:lpstr>黑体</vt:lpstr>
      <vt:lpstr>思源黑体 CN Heavy</vt:lpstr>
      <vt:lpstr>思源宋体 CN Light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空白演示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2021-11-04T17:59:00Z</cp:lastPrinted>
  <dcterms:created xsi:type="dcterms:W3CDTF">2021-11-04T17:59:00Z</dcterms:created>
  <dcterms:modified xsi:type="dcterms:W3CDTF">2023-01-16T21:40:55Z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2FEAED23182D40DA8ECA74DEFCA0FBE0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