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8.1.2 </a:t>
                  </a: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几分之几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"/>
          <p:cNvGrpSpPr/>
          <p:nvPr/>
        </p:nvGrpSpPr>
        <p:grpSpPr bwMode="auto">
          <a:xfrm>
            <a:off x="3926693" y="1942559"/>
            <a:ext cx="3773487" cy="2740037"/>
            <a:chOff x="2541588" y="2671116"/>
            <a:chExt cx="3773488" cy="2740774"/>
          </a:xfrm>
        </p:grpSpPr>
        <p:pic>
          <p:nvPicPr>
            <p:cNvPr id="15367" name="Picture 17" descr="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588" y="2671116"/>
              <a:ext cx="3773488" cy="180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8" name="Group 58"/>
            <p:cNvGrpSpPr/>
            <p:nvPr/>
          </p:nvGrpSpPr>
          <p:grpSpPr bwMode="auto">
            <a:xfrm>
              <a:off x="3387725" y="4546702"/>
              <a:ext cx="2057400" cy="865188"/>
              <a:chOff x="1928" y="3778"/>
              <a:chExt cx="1296" cy="545"/>
            </a:xfrm>
          </p:grpSpPr>
          <p:sp>
            <p:nvSpPr>
              <p:cNvPr id="15369" name="椭圆 19"/>
              <p:cNvSpPr>
                <a:spLocks noChangeArrowheads="1"/>
              </p:cNvSpPr>
              <p:nvPr/>
            </p:nvSpPr>
            <p:spPr bwMode="auto">
              <a:xfrm>
                <a:off x="2445" y="3929"/>
                <a:ext cx="299" cy="298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5370" name="Group 50"/>
              <p:cNvGrpSpPr/>
              <p:nvPr/>
            </p:nvGrpSpPr>
            <p:grpSpPr bwMode="auto">
              <a:xfrm>
                <a:off x="1928" y="3778"/>
                <a:ext cx="1296" cy="545"/>
                <a:chOff x="5148" y="2450"/>
                <a:chExt cx="1296" cy="545"/>
              </a:xfrm>
            </p:grpSpPr>
            <p:sp>
              <p:nvSpPr>
                <p:cNvPr id="1537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191" y="2450"/>
                  <a:ext cx="255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537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48" y="2704"/>
                  <a:ext cx="3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5373" name="Line 53"/>
                <p:cNvSpPr>
                  <a:spLocks noChangeShapeType="1"/>
                </p:cNvSpPr>
                <p:nvPr/>
              </p:nvSpPr>
              <p:spPr bwMode="auto">
                <a:xfrm>
                  <a:off x="5191" y="275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37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6147" y="2450"/>
                  <a:ext cx="255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1537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6104" y="2704"/>
                  <a:ext cx="3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5376" name="Line 53"/>
                <p:cNvSpPr>
                  <a:spLocks noChangeShapeType="1"/>
                </p:cNvSpPr>
                <p:nvPr/>
              </p:nvSpPr>
              <p:spPr bwMode="auto">
                <a:xfrm>
                  <a:off x="6147" y="275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4" name="饼形 23"/>
          <p:cNvSpPr/>
          <p:nvPr/>
        </p:nvSpPr>
        <p:spPr bwMode="auto">
          <a:xfrm rot="21439069">
            <a:off x="6060293" y="2115595"/>
            <a:ext cx="1514475" cy="1498600"/>
          </a:xfrm>
          <a:prstGeom prst="pie">
            <a:avLst>
              <a:gd name="adj1" fmla="val 138554"/>
              <a:gd name="adj2" fmla="val 18197476"/>
            </a:avLst>
          </a:prstGeom>
          <a:solidFill>
            <a:srgbClr val="7030A0">
              <a:alpha val="39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4044167" y="2110834"/>
            <a:ext cx="1509712" cy="1508125"/>
          </a:xfrm>
          <a:prstGeom prst="ellipse">
            <a:avLst/>
          </a:prstGeom>
          <a:solidFill>
            <a:srgbClr val="7030A0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5593567" y="4057289"/>
            <a:ext cx="5180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6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＞</a:t>
            </a:r>
            <a:endParaRPr kumimoji="0" lang="zh-CN" altLang="en-US" sz="26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660400" y="4270098"/>
            <a:ext cx="6264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这两组分数有什么相同之处？</a:t>
            </a:r>
          </a:p>
        </p:txBody>
      </p:sp>
      <p:sp>
        <p:nvSpPr>
          <p:cNvPr id="93" name="Text Box 17"/>
          <p:cNvSpPr txBox="1">
            <a:spLocks noChangeArrowheads="1"/>
          </p:cNvSpPr>
          <p:nvPr/>
        </p:nvSpPr>
        <p:spPr bwMode="auto">
          <a:xfrm>
            <a:off x="660400" y="4886395"/>
            <a:ext cx="6264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分母相同时，怎样比较分数的大小？</a:t>
            </a:r>
          </a:p>
        </p:txBody>
      </p:sp>
      <p:grpSp>
        <p:nvGrpSpPr>
          <p:cNvPr id="16388" name="Group 74"/>
          <p:cNvGrpSpPr/>
          <p:nvPr/>
        </p:nvGrpSpPr>
        <p:grpSpPr bwMode="auto">
          <a:xfrm>
            <a:off x="3548063" y="3071534"/>
            <a:ext cx="2057400" cy="865188"/>
            <a:chOff x="1320" y="2365"/>
            <a:chExt cx="1296" cy="545"/>
          </a:xfrm>
        </p:grpSpPr>
        <p:sp>
          <p:nvSpPr>
            <p:cNvPr id="16425" name="矩形 50"/>
            <p:cNvSpPr>
              <a:spLocks noChangeArrowheads="1"/>
            </p:cNvSpPr>
            <p:nvPr/>
          </p:nvSpPr>
          <p:spPr bwMode="auto">
            <a:xfrm>
              <a:off x="1802" y="2532"/>
              <a:ext cx="3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＜</a:t>
              </a:r>
              <a:endParaRPr kumimoji="0" lang="zh-CN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6426" name="Group 58"/>
            <p:cNvGrpSpPr/>
            <p:nvPr/>
          </p:nvGrpSpPr>
          <p:grpSpPr bwMode="auto">
            <a:xfrm>
              <a:off x="1320" y="2365"/>
              <a:ext cx="1296" cy="545"/>
              <a:chOff x="1928" y="3778"/>
              <a:chExt cx="1296" cy="545"/>
            </a:xfrm>
          </p:grpSpPr>
          <p:sp>
            <p:nvSpPr>
              <p:cNvPr id="16427" name="椭圆 19"/>
              <p:cNvSpPr>
                <a:spLocks noChangeArrowheads="1"/>
              </p:cNvSpPr>
              <p:nvPr/>
            </p:nvSpPr>
            <p:spPr bwMode="auto">
              <a:xfrm>
                <a:off x="2445" y="3929"/>
                <a:ext cx="299" cy="298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6428" name="Group 50"/>
              <p:cNvGrpSpPr/>
              <p:nvPr/>
            </p:nvGrpSpPr>
            <p:grpSpPr bwMode="auto">
              <a:xfrm>
                <a:off x="1928" y="3778"/>
                <a:ext cx="1296" cy="545"/>
                <a:chOff x="5148" y="2450"/>
                <a:chExt cx="1296" cy="545"/>
              </a:xfrm>
            </p:grpSpPr>
            <p:sp>
              <p:nvSpPr>
                <p:cNvPr id="1642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191" y="2450"/>
                  <a:ext cx="255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1643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48" y="2704"/>
                  <a:ext cx="3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16431" name="Line 53"/>
                <p:cNvSpPr>
                  <a:spLocks noChangeShapeType="1"/>
                </p:cNvSpPr>
                <p:nvPr/>
              </p:nvSpPr>
              <p:spPr bwMode="auto">
                <a:xfrm>
                  <a:off x="5191" y="275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3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6147" y="2450"/>
                  <a:ext cx="255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1643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6104" y="2704"/>
                  <a:ext cx="3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16434" name="Line 53"/>
                <p:cNvSpPr>
                  <a:spLocks noChangeShapeType="1"/>
                </p:cNvSpPr>
                <p:nvPr/>
              </p:nvSpPr>
              <p:spPr bwMode="auto">
                <a:xfrm>
                  <a:off x="6147" y="275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6389" name="组合 4"/>
          <p:cNvGrpSpPr/>
          <p:nvPr/>
        </p:nvGrpSpPr>
        <p:grpSpPr bwMode="auto">
          <a:xfrm>
            <a:off x="7088188" y="1723745"/>
            <a:ext cx="2795588" cy="1338263"/>
            <a:chOff x="5389164" y="1833158"/>
            <a:chExt cx="3773488" cy="1806282"/>
          </a:xfrm>
        </p:grpSpPr>
        <p:pic>
          <p:nvPicPr>
            <p:cNvPr id="16422" name="Picture 17" descr="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9164" y="1833158"/>
              <a:ext cx="3773488" cy="180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" name="饼形 107"/>
            <p:cNvSpPr/>
            <p:nvPr/>
          </p:nvSpPr>
          <p:spPr bwMode="auto">
            <a:xfrm rot="21439069">
              <a:off x="7519117" y="2006716"/>
              <a:ext cx="1517109" cy="1497734"/>
            </a:xfrm>
            <a:prstGeom prst="pie">
              <a:avLst>
                <a:gd name="adj1" fmla="val 138554"/>
                <a:gd name="adj2" fmla="val 18197476"/>
              </a:avLst>
            </a:prstGeom>
            <a:solidFill>
              <a:srgbClr val="7030A0">
                <a:alpha val="39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4" name="椭圆 108"/>
            <p:cNvSpPr>
              <a:spLocks noChangeArrowheads="1"/>
            </p:cNvSpPr>
            <p:nvPr/>
          </p:nvSpPr>
          <p:spPr bwMode="auto">
            <a:xfrm>
              <a:off x="5506616" y="2002179"/>
              <a:ext cx="1509758" cy="1507938"/>
            </a:xfrm>
            <a:prstGeom prst="ellipse">
              <a:avLst/>
            </a:prstGeom>
            <a:solidFill>
              <a:srgbClr val="7030A0">
                <a:alpha val="4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0" name="Group 75"/>
          <p:cNvGrpSpPr/>
          <p:nvPr/>
        </p:nvGrpSpPr>
        <p:grpSpPr bwMode="auto">
          <a:xfrm>
            <a:off x="7516813" y="3071534"/>
            <a:ext cx="2057400" cy="865188"/>
            <a:chOff x="3820" y="2365"/>
            <a:chExt cx="1296" cy="545"/>
          </a:xfrm>
        </p:grpSpPr>
        <p:grpSp>
          <p:nvGrpSpPr>
            <p:cNvPr id="16412" name="Group 58"/>
            <p:cNvGrpSpPr/>
            <p:nvPr/>
          </p:nvGrpSpPr>
          <p:grpSpPr bwMode="auto">
            <a:xfrm>
              <a:off x="3820" y="2365"/>
              <a:ext cx="1296" cy="545"/>
              <a:chOff x="1928" y="3778"/>
              <a:chExt cx="1296" cy="545"/>
            </a:xfrm>
          </p:grpSpPr>
          <p:sp>
            <p:nvSpPr>
              <p:cNvPr id="16414" name="椭圆 19"/>
              <p:cNvSpPr>
                <a:spLocks noChangeArrowheads="1"/>
              </p:cNvSpPr>
              <p:nvPr/>
            </p:nvSpPr>
            <p:spPr bwMode="auto">
              <a:xfrm>
                <a:off x="2445" y="3929"/>
                <a:ext cx="299" cy="298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16415" name="Group 50"/>
              <p:cNvGrpSpPr/>
              <p:nvPr/>
            </p:nvGrpSpPr>
            <p:grpSpPr bwMode="auto">
              <a:xfrm>
                <a:off x="1928" y="3778"/>
                <a:ext cx="1296" cy="545"/>
                <a:chOff x="5148" y="2450"/>
                <a:chExt cx="1296" cy="545"/>
              </a:xfrm>
            </p:grpSpPr>
            <p:sp>
              <p:nvSpPr>
                <p:cNvPr id="1641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191" y="2450"/>
                  <a:ext cx="255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641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48" y="2704"/>
                  <a:ext cx="3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6418" name="Line 53"/>
                <p:cNvSpPr>
                  <a:spLocks noChangeShapeType="1"/>
                </p:cNvSpPr>
                <p:nvPr/>
              </p:nvSpPr>
              <p:spPr bwMode="auto">
                <a:xfrm>
                  <a:off x="5191" y="275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6147" y="2450"/>
                  <a:ext cx="255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1642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6104" y="2704"/>
                  <a:ext cx="34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16421" name="Line 53"/>
                <p:cNvSpPr>
                  <a:spLocks noChangeShapeType="1"/>
                </p:cNvSpPr>
                <p:nvPr/>
              </p:nvSpPr>
              <p:spPr bwMode="auto">
                <a:xfrm>
                  <a:off x="6147" y="275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6413" name="矩形 109"/>
            <p:cNvSpPr>
              <a:spLocks noChangeArrowheads="1"/>
            </p:cNvSpPr>
            <p:nvPr/>
          </p:nvSpPr>
          <p:spPr bwMode="auto">
            <a:xfrm>
              <a:off x="4347" y="2523"/>
              <a:ext cx="3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＞</a:t>
              </a:r>
              <a:endParaRPr kumimoji="0" lang="zh-CN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1" name="Group 72"/>
          <p:cNvGrpSpPr/>
          <p:nvPr/>
        </p:nvGrpSpPr>
        <p:grpSpPr bwMode="auto">
          <a:xfrm>
            <a:off x="2495551" y="1892020"/>
            <a:ext cx="1801812" cy="1141413"/>
            <a:chOff x="295" y="1480"/>
            <a:chExt cx="1361" cy="862"/>
          </a:xfrm>
        </p:grpSpPr>
        <p:sp>
          <p:nvSpPr>
            <p:cNvPr id="16403" name="矩形 37"/>
            <p:cNvSpPr>
              <a:spLocks noChangeArrowheads="1"/>
            </p:cNvSpPr>
            <p:nvPr/>
          </p:nvSpPr>
          <p:spPr bwMode="auto">
            <a:xfrm>
              <a:off x="295" y="1480"/>
              <a:ext cx="272" cy="861"/>
            </a:xfrm>
            <a:prstGeom prst="rect">
              <a:avLst/>
            </a:prstGeom>
            <a:solidFill>
              <a:srgbClr val="D5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4" name="矩形 38"/>
            <p:cNvSpPr>
              <a:spLocks noChangeArrowheads="1"/>
            </p:cNvSpPr>
            <p:nvPr/>
          </p:nvSpPr>
          <p:spPr bwMode="auto">
            <a:xfrm>
              <a:off x="567" y="1480"/>
              <a:ext cx="272" cy="861"/>
            </a:xfrm>
            <a:prstGeom prst="rect">
              <a:avLst/>
            </a:prstGeom>
            <a:solidFill>
              <a:srgbClr val="D5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6405" name="组合 5"/>
            <p:cNvGrpSpPr/>
            <p:nvPr/>
          </p:nvGrpSpPr>
          <p:grpSpPr bwMode="auto">
            <a:xfrm>
              <a:off x="295" y="1480"/>
              <a:ext cx="1361" cy="862"/>
              <a:chOff x="1691680" y="3933056"/>
              <a:chExt cx="2160240" cy="1368152"/>
            </a:xfrm>
          </p:grpSpPr>
          <p:sp>
            <p:nvSpPr>
              <p:cNvPr id="16407" name="矩形 3"/>
              <p:cNvSpPr>
                <a:spLocks noChangeArrowheads="1"/>
              </p:cNvSpPr>
              <p:nvPr/>
            </p:nvSpPr>
            <p:spPr bwMode="auto">
              <a:xfrm>
                <a:off x="1691680" y="3933056"/>
                <a:ext cx="432048" cy="1368152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8" name="矩形 19"/>
              <p:cNvSpPr>
                <a:spLocks noChangeArrowheads="1"/>
              </p:cNvSpPr>
              <p:nvPr/>
            </p:nvSpPr>
            <p:spPr bwMode="auto">
              <a:xfrm>
                <a:off x="2123728" y="3933056"/>
                <a:ext cx="432048" cy="1368152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9" name="矩形 20"/>
              <p:cNvSpPr>
                <a:spLocks noChangeArrowheads="1"/>
              </p:cNvSpPr>
              <p:nvPr/>
            </p:nvSpPr>
            <p:spPr bwMode="auto">
              <a:xfrm>
                <a:off x="2555776" y="3933056"/>
                <a:ext cx="432048" cy="1368152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0" name="矩形 21"/>
              <p:cNvSpPr>
                <a:spLocks noChangeArrowheads="1"/>
              </p:cNvSpPr>
              <p:nvPr/>
            </p:nvSpPr>
            <p:spPr bwMode="auto">
              <a:xfrm>
                <a:off x="2987824" y="3933056"/>
                <a:ext cx="432048" cy="1368152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1" name="矩形 22"/>
              <p:cNvSpPr>
                <a:spLocks noChangeArrowheads="1"/>
              </p:cNvSpPr>
              <p:nvPr/>
            </p:nvSpPr>
            <p:spPr bwMode="auto">
              <a:xfrm>
                <a:off x="3419872" y="3933056"/>
                <a:ext cx="432048" cy="1368152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406" name="矩形 29"/>
            <p:cNvSpPr>
              <a:spLocks noChangeArrowheads="1"/>
            </p:cNvSpPr>
            <p:nvPr/>
          </p:nvSpPr>
          <p:spPr bwMode="auto">
            <a:xfrm>
              <a:off x="295" y="1480"/>
              <a:ext cx="1360" cy="862"/>
            </a:xfrm>
            <a:prstGeom prst="rect">
              <a:avLst/>
            </a:prstGeom>
            <a:noFill/>
            <a:ln w="1905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2" name="Group 73"/>
          <p:cNvGrpSpPr/>
          <p:nvPr/>
        </p:nvGrpSpPr>
        <p:grpSpPr bwMode="auto">
          <a:xfrm>
            <a:off x="4872039" y="1892020"/>
            <a:ext cx="1800225" cy="1141413"/>
            <a:chOff x="2291" y="1480"/>
            <a:chExt cx="1360" cy="862"/>
          </a:xfrm>
        </p:grpSpPr>
        <p:sp>
          <p:nvSpPr>
            <p:cNvPr id="16394" name="矩形 39"/>
            <p:cNvSpPr>
              <a:spLocks noChangeArrowheads="1"/>
            </p:cNvSpPr>
            <p:nvPr/>
          </p:nvSpPr>
          <p:spPr bwMode="auto">
            <a:xfrm>
              <a:off x="2291" y="1480"/>
              <a:ext cx="272" cy="861"/>
            </a:xfrm>
            <a:prstGeom prst="rect">
              <a:avLst/>
            </a:prstGeom>
            <a:solidFill>
              <a:srgbClr val="D5EAFF"/>
            </a:solidFill>
            <a:ln w="19050" cap="rnd" algn="ctr">
              <a:solidFill>
                <a:srgbClr val="000000"/>
              </a:solidFill>
              <a:prstDash val="sysDot"/>
              <a:round/>
            </a:ln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5" name="矩形 40"/>
            <p:cNvSpPr>
              <a:spLocks noChangeArrowheads="1"/>
            </p:cNvSpPr>
            <p:nvPr/>
          </p:nvSpPr>
          <p:spPr bwMode="auto">
            <a:xfrm>
              <a:off x="2565" y="1480"/>
              <a:ext cx="272" cy="861"/>
            </a:xfrm>
            <a:prstGeom prst="rect">
              <a:avLst/>
            </a:prstGeom>
            <a:solidFill>
              <a:srgbClr val="D5EAFF"/>
            </a:solidFill>
            <a:ln w="19050" cap="rnd" algn="ctr">
              <a:solidFill>
                <a:srgbClr val="000000"/>
              </a:solidFill>
              <a:prstDash val="sysDot"/>
              <a:round/>
            </a:ln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6" name="矩形 41"/>
            <p:cNvSpPr>
              <a:spLocks noChangeArrowheads="1"/>
            </p:cNvSpPr>
            <p:nvPr/>
          </p:nvSpPr>
          <p:spPr bwMode="auto">
            <a:xfrm>
              <a:off x="2835" y="1480"/>
              <a:ext cx="272" cy="861"/>
            </a:xfrm>
            <a:prstGeom prst="rect">
              <a:avLst/>
            </a:prstGeom>
            <a:solidFill>
              <a:srgbClr val="D5EAFF"/>
            </a:solidFill>
            <a:ln w="19050" cap="rnd" algn="ctr">
              <a:solidFill>
                <a:srgbClr val="000000"/>
              </a:solidFill>
              <a:prstDash val="sysDot"/>
              <a:round/>
            </a:ln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矩形 25"/>
            <p:cNvSpPr>
              <a:spLocks noChangeArrowheads="1"/>
            </p:cNvSpPr>
            <p:nvPr/>
          </p:nvSpPr>
          <p:spPr bwMode="auto">
            <a:xfrm>
              <a:off x="2291" y="1480"/>
              <a:ext cx="272" cy="86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8" name="矩形 26"/>
            <p:cNvSpPr>
              <a:spLocks noChangeArrowheads="1"/>
            </p:cNvSpPr>
            <p:nvPr/>
          </p:nvSpPr>
          <p:spPr bwMode="auto">
            <a:xfrm>
              <a:off x="2563" y="1480"/>
              <a:ext cx="272" cy="86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9" name="矩形 27"/>
            <p:cNvSpPr>
              <a:spLocks noChangeArrowheads="1"/>
            </p:cNvSpPr>
            <p:nvPr/>
          </p:nvSpPr>
          <p:spPr bwMode="auto">
            <a:xfrm>
              <a:off x="2835" y="1480"/>
              <a:ext cx="273" cy="86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0" name="矩形 28"/>
            <p:cNvSpPr>
              <a:spLocks noChangeArrowheads="1"/>
            </p:cNvSpPr>
            <p:nvPr/>
          </p:nvSpPr>
          <p:spPr bwMode="auto">
            <a:xfrm>
              <a:off x="3108" y="1480"/>
              <a:ext cx="272" cy="86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1" name="矩形 29"/>
            <p:cNvSpPr>
              <a:spLocks noChangeArrowheads="1"/>
            </p:cNvSpPr>
            <p:nvPr/>
          </p:nvSpPr>
          <p:spPr bwMode="auto">
            <a:xfrm>
              <a:off x="2291" y="1480"/>
              <a:ext cx="1360" cy="862"/>
            </a:xfrm>
            <a:prstGeom prst="rect">
              <a:avLst/>
            </a:prstGeom>
            <a:noFill/>
            <a:ln w="1905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2" name="矩形 28"/>
            <p:cNvSpPr>
              <a:spLocks noChangeArrowheads="1"/>
            </p:cNvSpPr>
            <p:nvPr/>
          </p:nvSpPr>
          <p:spPr bwMode="auto">
            <a:xfrm>
              <a:off x="3379" y="1480"/>
              <a:ext cx="272" cy="86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9"/>
          <p:cNvSpPr txBox="1">
            <a:spLocks noChangeArrowheads="1"/>
          </p:cNvSpPr>
          <p:nvPr/>
        </p:nvSpPr>
        <p:spPr bwMode="auto">
          <a:xfrm>
            <a:off x="1268413" y="1581112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155" name="Group 35"/>
          <p:cNvGrpSpPr/>
          <p:nvPr/>
        </p:nvGrpSpPr>
        <p:grpSpPr bwMode="auto">
          <a:xfrm>
            <a:off x="5491479" y="2714023"/>
            <a:ext cx="1430337" cy="1147762"/>
            <a:chOff x="2932" y="2107"/>
            <a:chExt cx="901" cy="723"/>
          </a:xfrm>
        </p:grpSpPr>
        <p:sp>
          <p:nvSpPr>
            <p:cNvPr id="17431" name="右箭头 7"/>
            <p:cNvSpPr>
              <a:spLocks noChangeArrowheads="1"/>
            </p:cNvSpPr>
            <p:nvPr/>
          </p:nvSpPr>
          <p:spPr bwMode="auto">
            <a:xfrm>
              <a:off x="2932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7432" name="Group 31"/>
            <p:cNvGrpSpPr/>
            <p:nvPr/>
          </p:nvGrpSpPr>
          <p:grpSpPr bwMode="auto">
            <a:xfrm>
              <a:off x="3546" y="2107"/>
              <a:ext cx="287" cy="723"/>
              <a:chOff x="507" y="3022"/>
              <a:chExt cx="287" cy="723"/>
            </a:xfrm>
          </p:grpSpPr>
          <p:sp>
            <p:nvSpPr>
              <p:cNvPr id="17433" name="Text Box 32"/>
              <p:cNvSpPr txBox="1">
                <a:spLocks noChangeArrowheads="1"/>
              </p:cNvSpPr>
              <p:nvPr/>
            </p:nvSpPr>
            <p:spPr bwMode="auto">
              <a:xfrm>
                <a:off x="507" y="3022"/>
                <a:ext cx="287" cy="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0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7434" name="Text Box 33"/>
              <p:cNvSpPr txBox="1">
                <a:spLocks noChangeArrowheads="1"/>
              </p:cNvSpPr>
              <p:nvPr/>
            </p:nvSpPr>
            <p:spPr bwMode="auto">
              <a:xfrm>
                <a:off x="535" y="3370"/>
                <a:ext cx="229" cy="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0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7435" name="Line 34"/>
              <p:cNvSpPr>
                <a:spLocks noChangeShapeType="1"/>
              </p:cNvSpPr>
              <p:nvPr/>
            </p:nvSpPr>
            <p:spPr bwMode="auto">
              <a:xfrm>
                <a:off x="510" y="340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2787965" y="4469383"/>
            <a:ext cx="780891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还有哪些作品的涂色部分可以用           表示？</a:t>
            </a:r>
          </a:p>
        </p:txBody>
      </p:sp>
      <p:grpSp>
        <p:nvGrpSpPr>
          <p:cNvPr id="5167" name="Group 47"/>
          <p:cNvGrpSpPr/>
          <p:nvPr/>
        </p:nvGrpSpPr>
        <p:grpSpPr bwMode="auto">
          <a:xfrm>
            <a:off x="6320632" y="1438949"/>
            <a:ext cx="4954588" cy="2044700"/>
            <a:chOff x="2105" y="1207"/>
            <a:chExt cx="3121" cy="1288"/>
          </a:xfrm>
        </p:grpSpPr>
        <p:sp>
          <p:nvSpPr>
            <p:cNvPr id="17429" name="AutoShape 27"/>
            <p:cNvSpPr>
              <a:spLocks noChangeArrowheads="1"/>
            </p:cNvSpPr>
            <p:nvPr/>
          </p:nvSpPr>
          <p:spPr bwMode="auto">
            <a:xfrm>
              <a:off x="2105" y="1207"/>
              <a:ext cx="2334" cy="528"/>
            </a:xfrm>
            <a:prstGeom prst="wedgeRoundRectCallout">
              <a:avLst>
                <a:gd name="adj1" fmla="val 55398"/>
                <a:gd name="adj2" fmla="val -22199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你能用一个分数来表示涂色</a:t>
              </a:r>
              <a:endPara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部分占整个图形的多少吗？</a:t>
              </a:r>
            </a:p>
          </p:txBody>
        </p:sp>
        <p:pic>
          <p:nvPicPr>
            <p:cNvPr id="17430" name="Picture 4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92" y="1361"/>
              <a:ext cx="1134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85" name="Text Box 17"/>
          <p:cNvSpPr txBox="1">
            <a:spLocks noChangeArrowheads="1"/>
          </p:cNvSpPr>
          <p:nvPr/>
        </p:nvSpPr>
        <p:spPr bwMode="auto">
          <a:xfrm>
            <a:off x="2787965" y="5189164"/>
            <a:ext cx="657383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为什么这些作品的涂色部分都可以用       表示？</a:t>
            </a:r>
          </a:p>
        </p:txBody>
      </p:sp>
      <p:grpSp>
        <p:nvGrpSpPr>
          <p:cNvPr id="15393" name="Group 33"/>
          <p:cNvGrpSpPr/>
          <p:nvPr/>
        </p:nvGrpSpPr>
        <p:grpSpPr bwMode="auto">
          <a:xfrm>
            <a:off x="6856729" y="4993256"/>
            <a:ext cx="338138" cy="712788"/>
            <a:chOff x="3744" y="3521"/>
            <a:chExt cx="213" cy="449"/>
          </a:xfrm>
        </p:grpSpPr>
        <p:sp>
          <p:nvSpPr>
            <p:cNvPr id="17426" name="Text Box 37"/>
            <p:cNvSpPr txBox="1">
              <a:spLocks noChangeArrowheads="1"/>
            </p:cNvSpPr>
            <p:nvPr/>
          </p:nvSpPr>
          <p:spPr bwMode="auto">
            <a:xfrm>
              <a:off x="3767" y="3521"/>
              <a:ext cx="13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7427" name="Text Box 38"/>
            <p:cNvSpPr txBox="1">
              <a:spLocks noChangeArrowheads="1"/>
            </p:cNvSpPr>
            <p:nvPr/>
          </p:nvSpPr>
          <p:spPr bwMode="auto">
            <a:xfrm>
              <a:off x="3744" y="3722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7428" name="Line 39"/>
            <p:cNvSpPr>
              <a:spLocks noChangeShapeType="1"/>
            </p:cNvSpPr>
            <p:nvPr/>
          </p:nvSpPr>
          <p:spPr bwMode="auto">
            <a:xfrm>
              <a:off x="3749" y="3748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91" name="Group 31"/>
          <p:cNvGrpSpPr/>
          <p:nvPr/>
        </p:nvGrpSpPr>
        <p:grpSpPr bwMode="auto">
          <a:xfrm>
            <a:off x="3610291" y="2637824"/>
            <a:ext cx="1439863" cy="1368425"/>
            <a:chOff x="1338" y="2069"/>
            <a:chExt cx="907" cy="862"/>
          </a:xfrm>
        </p:grpSpPr>
        <p:sp>
          <p:nvSpPr>
            <p:cNvPr id="17421" name="矩形 5"/>
            <p:cNvSpPr>
              <a:spLocks noChangeArrowheads="1"/>
            </p:cNvSpPr>
            <p:nvPr/>
          </p:nvSpPr>
          <p:spPr bwMode="auto">
            <a:xfrm>
              <a:off x="1338" y="2069"/>
              <a:ext cx="453" cy="441"/>
            </a:xfrm>
            <a:prstGeom prst="rect">
              <a:avLst/>
            </a:prstGeom>
            <a:solidFill>
              <a:srgbClr val="FF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2" name="矩形 14"/>
            <p:cNvSpPr>
              <a:spLocks noChangeArrowheads="1"/>
            </p:cNvSpPr>
            <p:nvPr/>
          </p:nvSpPr>
          <p:spPr bwMode="auto">
            <a:xfrm>
              <a:off x="1791" y="2069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3" name="矩形 15"/>
            <p:cNvSpPr>
              <a:spLocks noChangeArrowheads="1"/>
            </p:cNvSpPr>
            <p:nvPr/>
          </p:nvSpPr>
          <p:spPr bwMode="auto">
            <a:xfrm>
              <a:off x="1338" y="2511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4" name="矩形 16"/>
            <p:cNvSpPr>
              <a:spLocks noChangeArrowheads="1"/>
            </p:cNvSpPr>
            <p:nvPr/>
          </p:nvSpPr>
          <p:spPr bwMode="auto">
            <a:xfrm>
              <a:off x="1784" y="2511"/>
              <a:ext cx="46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矩形 15"/>
            <p:cNvSpPr>
              <a:spLocks noChangeArrowheads="1"/>
            </p:cNvSpPr>
            <p:nvPr/>
          </p:nvSpPr>
          <p:spPr bwMode="auto">
            <a:xfrm>
              <a:off x="1338" y="2069"/>
              <a:ext cx="907" cy="862"/>
            </a:xfrm>
            <a:prstGeom prst="rect">
              <a:avLst/>
            </a:prstGeom>
            <a:noFill/>
            <a:ln w="2286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94" name="Group 34"/>
          <p:cNvGrpSpPr/>
          <p:nvPr/>
        </p:nvGrpSpPr>
        <p:grpSpPr bwMode="auto">
          <a:xfrm>
            <a:off x="6585266" y="4224264"/>
            <a:ext cx="330200" cy="738188"/>
            <a:chOff x="3765" y="3531"/>
            <a:chExt cx="208" cy="465"/>
          </a:xfrm>
        </p:grpSpPr>
        <p:sp>
          <p:nvSpPr>
            <p:cNvPr id="17418" name="Text Box 37"/>
            <p:cNvSpPr txBox="1">
              <a:spLocks noChangeArrowheads="1"/>
            </p:cNvSpPr>
            <p:nvPr/>
          </p:nvSpPr>
          <p:spPr bwMode="auto">
            <a:xfrm>
              <a:off x="3800" y="3531"/>
              <a:ext cx="13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7419" name="Text Box 38"/>
            <p:cNvSpPr txBox="1">
              <a:spLocks noChangeArrowheads="1"/>
            </p:cNvSpPr>
            <p:nvPr/>
          </p:nvSpPr>
          <p:spPr bwMode="auto">
            <a:xfrm>
              <a:off x="3776" y="3748"/>
              <a:ext cx="18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7420" name="Line 39"/>
            <p:cNvSpPr>
              <a:spLocks noChangeShapeType="1"/>
            </p:cNvSpPr>
            <p:nvPr/>
          </p:nvSpPr>
          <p:spPr bwMode="auto">
            <a:xfrm>
              <a:off x="3765" y="3769"/>
              <a:ext cx="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build="allAtOnce"/>
      <p:bldP spid="153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5382715" y="278104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715" y="278104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92" name="Group 48"/>
          <p:cNvGrpSpPr/>
          <p:nvPr/>
        </p:nvGrpSpPr>
        <p:grpSpPr bwMode="auto">
          <a:xfrm>
            <a:off x="7179766" y="2847715"/>
            <a:ext cx="1368425" cy="1162050"/>
            <a:chOff x="3016" y="2107"/>
            <a:chExt cx="862" cy="732"/>
          </a:xfrm>
        </p:grpSpPr>
        <p:sp>
          <p:nvSpPr>
            <p:cNvPr id="18475" name="右箭头 7"/>
            <p:cNvSpPr>
              <a:spLocks noChangeArrowheads="1"/>
            </p:cNvSpPr>
            <p:nvPr/>
          </p:nvSpPr>
          <p:spPr bwMode="auto">
            <a:xfrm>
              <a:off x="3016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8476" name="Group 50"/>
            <p:cNvGrpSpPr/>
            <p:nvPr/>
          </p:nvGrpSpPr>
          <p:grpSpPr bwMode="auto">
            <a:xfrm>
              <a:off x="3537" y="2107"/>
              <a:ext cx="341" cy="732"/>
              <a:chOff x="498" y="3022"/>
              <a:chExt cx="341" cy="732"/>
            </a:xfrm>
          </p:grpSpPr>
          <p:sp>
            <p:nvSpPr>
              <p:cNvPr id="18477" name="Text Box 51"/>
              <p:cNvSpPr txBox="1">
                <a:spLocks noChangeArrowheads="1"/>
              </p:cNvSpPr>
              <p:nvPr/>
            </p:nvSpPr>
            <p:spPr bwMode="auto">
              <a:xfrm>
                <a:off x="498" y="3022"/>
                <a:ext cx="341" cy="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8478" name="Text Box 52"/>
              <p:cNvSpPr txBox="1">
                <a:spLocks noChangeArrowheads="1"/>
              </p:cNvSpPr>
              <p:nvPr/>
            </p:nvSpPr>
            <p:spPr bwMode="auto">
              <a:xfrm>
                <a:off x="533" y="3358"/>
                <a:ext cx="272" cy="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8479" name="Line 53"/>
              <p:cNvSpPr>
                <a:spLocks noChangeShapeType="1"/>
              </p:cNvSpPr>
              <p:nvPr/>
            </p:nvSpPr>
            <p:spPr bwMode="auto">
              <a:xfrm>
                <a:off x="533" y="3404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452" name="Group 68"/>
          <p:cNvGrpSpPr/>
          <p:nvPr/>
        </p:nvGrpSpPr>
        <p:grpSpPr bwMode="auto">
          <a:xfrm>
            <a:off x="4515940" y="3020752"/>
            <a:ext cx="2921000" cy="742950"/>
            <a:chOff x="1882" y="2523"/>
            <a:chExt cx="1840" cy="468"/>
          </a:xfrm>
        </p:grpSpPr>
        <p:sp>
          <p:nvSpPr>
            <p:cNvPr id="18468" name="右箭头 7"/>
            <p:cNvSpPr>
              <a:spLocks noChangeArrowheads="1"/>
            </p:cNvSpPr>
            <p:nvPr/>
          </p:nvSpPr>
          <p:spPr bwMode="auto">
            <a:xfrm>
              <a:off x="1882" y="2685"/>
              <a:ext cx="386" cy="227"/>
            </a:xfrm>
            <a:prstGeom prst="rightArrow">
              <a:avLst>
                <a:gd name="adj1" fmla="val 50000"/>
                <a:gd name="adj2" fmla="val 50037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8469" name="Group 67"/>
            <p:cNvGrpSpPr/>
            <p:nvPr/>
          </p:nvGrpSpPr>
          <p:grpSpPr bwMode="auto">
            <a:xfrm>
              <a:off x="2381" y="2523"/>
              <a:ext cx="1341" cy="468"/>
              <a:chOff x="2381" y="2502"/>
              <a:chExt cx="1341" cy="468"/>
            </a:xfrm>
          </p:grpSpPr>
          <p:sp>
            <p:nvSpPr>
              <p:cNvPr id="18470" name="TextBox 10"/>
              <p:cNvSpPr txBox="1">
                <a:spLocks noChangeArrowheads="1"/>
              </p:cNvSpPr>
              <p:nvPr/>
            </p:nvSpPr>
            <p:spPr bwMode="auto">
              <a:xfrm>
                <a:off x="2381" y="2614"/>
                <a:ext cx="134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份是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</a:t>
                </a:r>
              </a:p>
            </p:txBody>
          </p:sp>
          <p:grpSp>
            <p:nvGrpSpPr>
              <p:cNvPr id="18471" name="Group 58"/>
              <p:cNvGrpSpPr/>
              <p:nvPr/>
            </p:nvGrpSpPr>
            <p:grpSpPr bwMode="auto">
              <a:xfrm>
                <a:off x="3107" y="2502"/>
                <a:ext cx="272" cy="468"/>
                <a:chOff x="3107" y="2523"/>
                <a:chExt cx="272" cy="468"/>
              </a:xfrm>
            </p:grpSpPr>
            <p:sp>
              <p:nvSpPr>
                <p:cNvPr id="18472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140" y="2523"/>
                  <a:ext cx="204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8473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107" y="2743"/>
                  <a:ext cx="272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8474" name="Line 57"/>
                <p:cNvSpPr>
                  <a:spLocks noChangeShapeType="1"/>
                </p:cNvSpPr>
                <p:nvPr/>
              </p:nvSpPr>
              <p:spPr bwMode="auto">
                <a:xfrm>
                  <a:off x="3152" y="2777"/>
                  <a:ext cx="21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6214" name="Group 70"/>
          <p:cNvGrpSpPr/>
          <p:nvPr/>
        </p:nvGrpSpPr>
        <p:grpSpPr bwMode="auto">
          <a:xfrm>
            <a:off x="7238502" y="1416945"/>
            <a:ext cx="4108450" cy="1943100"/>
            <a:chOff x="2560" y="1480"/>
            <a:chExt cx="2588" cy="1224"/>
          </a:xfrm>
        </p:grpSpPr>
        <p:sp>
          <p:nvSpPr>
            <p:cNvPr id="18466" name="AutoShape 27"/>
            <p:cNvSpPr>
              <a:spLocks noChangeArrowheads="1"/>
            </p:cNvSpPr>
            <p:nvPr/>
          </p:nvSpPr>
          <p:spPr bwMode="auto">
            <a:xfrm>
              <a:off x="2560" y="1480"/>
              <a:ext cx="1769" cy="528"/>
            </a:xfrm>
            <a:prstGeom prst="wedgeRoundRectCallout">
              <a:avLst>
                <a:gd name="adj1" fmla="val 58366"/>
                <a:gd name="adj2" fmla="val -7139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我们来看这幅作品。</a:t>
              </a:r>
              <a:endPara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涂色的部分是几份？</a:t>
              </a:r>
            </a:p>
          </p:txBody>
        </p:sp>
        <p:pic>
          <p:nvPicPr>
            <p:cNvPr id="18467" name="Picture 6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14" y="1570"/>
              <a:ext cx="1134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8" name="TextBox 29"/>
          <p:cNvSpPr txBox="1">
            <a:spLocks noChangeArrowheads="1"/>
          </p:cNvSpPr>
          <p:nvPr/>
        </p:nvSpPr>
        <p:spPr bwMode="auto">
          <a:xfrm>
            <a:off x="1579565" y="1574799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8439" name="Group 57"/>
          <p:cNvGrpSpPr/>
          <p:nvPr/>
        </p:nvGrpSpPr>
        <p:grpSpPr bwMode="auto">
          <a:xfrm>
            <a:off x="2860178" y="2631816"/>
            <a:ext cx="1439862" cy="1368425"/>
            <a:chOff x="703" y="1525"/>
            <a:chExt cx="907" cy="862"/>
          </a:xfrm>
        </p:grpSpPr>
        <p:sp>
          <p:nvSpPr>
            <p:cNvPr id="18460" name="矩形 5"/>
            <p:cNvSpPr>
              <a:spLocks noChangeArrowheads="1"/>
            </p:cNvSpPr>
            <p:nvPr/>
          </p:nvSpPr>
          <p:spPr bwMode="auto">
            <a:xfrm>
              <a:off x="703" y="1525"/>
              <a:ext cx="453" cy="441"/>
            </a:xfrm>
            <a:prstGeom prst="rect">
              <a:avLst/>
            </a:prstGeom>
            <a:solidFill>
              <a:srgbClr val="FF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1" name="矩形 14"/>
            <p:cNvSpPr>
              <a:spLocks noChangeArrowheads="1"/>
            </p:cNvSpPr>
            <p:nvPr/>
          </p:nvSpPr>
          <p:spPr bwMode="auto">
            <a:xfrm>
              <a:off x="1156" y="1525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2" name="矩形 15"/>
            <p:cNvSpPr>
              <a:spLocks noChangeArrowheads="1"/>
            </p:cNvSpPr>
            <p:nvPr/>
          </p:nvSpPr>
          <p:spPr bwMode="auto">
            <a:xfrm>
              <a:off x="703" y="1967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3" name="矩形 16"/>
            <p:cNvSpPr>
              <a:spLocks noChangeArrowheads="1"/>
            </p:cNvSpPr>
            <p:nvPr/>
          </p:nvSpPr>
          <p:spPr bwMode="auto">
            <a:xfrm>
              <a:off x="1149" y="1967"/>
              <a:ext cx="46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4" name="矩形 5"/>
            <p:cNvSpPr>
              <a:spLocks noChangeArrowheads="1"/>
            </p:cNvSpPr>
            <p:nvPr/>
          </p:nvSpPr>
          <p:spPr bwMode="auto">
            <a:xfrm>
              <a:off x="1156" y="1525"/>
              <a:ext cx="453" cy="441"/>
            </a:xfrm>
            <a:prstGeom prst="rect">
              <a:avLst/>
            </a:prstGeom>
            <a:solidFill>
              <a:srgbClr val="FFB3B5"/>
            </a:solidFill>
            <a:ln w="19050" cap="rnd" algn="ctr">
              <a:solidFill>
                <a:srgbClr val="3399FF"/>
              </a:solidFill>
              <a:prstDash val="sysDot"/>
              <a:round/>
            </a:ln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5" name="矩形 15"/>
            <p:cNvSpPr>
              <a:spLocks noChangeArrowheads="1"/>
            </p:cNvSpPr>
            <p:nvPr/>
          </p:nvSpPr>
          <p:spPr bwMode="auto">
            <a:xfrm>
              <a:off x="703" y="1525"/>
              <a:ext cx="907" cy="862"/>
            </a:xfrm>
            <a:prstGeom prst="rect">
              <a:avLst/>
            </a:prstGeom>
            <a:noFill/>
            <a:ln w="2286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455" name="Group 71"/>
          <p:cNvGrpSpPr/>
          <p:nvPr/>
        </p:nvGrpSpPr>
        <p:grpSpPr bwMode="auto">
          <a:xfrm>
            <a:off x="3003053" y="2558791"/>
            <a:ext cx="360362" cy="752475"/>
            <a:chOff x="929" y="2205"/>
            <a:chExt cx="227" cy="474"/>
          </a:xfrm>
        </p:grpSpPr>
        <p:sp>
          <p:nvSpPr>
            <p:cNvPr id="18457" name="Text Box 55"/>
            <p:cNvSpPr txBox="1">
              <a:spLocks noChangeArrowheads="1"/>
            </p:cNvSpPr>
            <p:nvPr/>
          </p:nvSpPr>
          <p:spPr bwMode="auto">
            <a:xfrm>
              <a:off x="945" y="2205"/>
              <a:ext cx="17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58" name="Text Box 56"/>
            <p:cNvSpPr txBox="1">
              <a:spLocks noChangeArrowheads="1"/>
            </p:cNvSpPr>
            <p:nvPr/>
          </p:nvSpPr>
          <p:spPr bwMode="auto">
            <a:xfrm>
              <a:off x="929" y="2431"/>
              <a:ext cx="22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8459" name="Line 57"/>
            <p:cNvSpPr>
              <a:spLocks noChangeShapeType="1"/>
            </p:cNvSpPr>
            <p:nvPr/>
          </p:nvSpPr>
          <p:spPr bwMode="auto">
            <a:xfrm>
              <a:off x="943" y="2459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453" name="Group 69"/>
          <p:cNvGrpSpPr/>
          <p:nvPr/>
        </p:nvGrpSpPr>
        <p:grpSpPr bwMode="auto">
          <a:xfrm>
            <a:off x="2642691" y="4287577"/>
            <a:ext cx="5322889" cy="742950"/>
            <a:chOff x="702" y="3294"/>
            <a:chExt cx="3353" cy="468"/>
          </a:xfrm>
        </p:grpSpPr>
        <p:sp>
          <p:nvSpPr>
            <p:cNvPr id="18452" name="Rectangle 27"/>
            <p:cNvSpPr>
              <a:spLocks noChangeArrowheads="1"/>
            </p:cNvSpPr>
            <p:nvPr/>
          </p:nvSpPr>
          <p:spPr bwMode="auto">
            <a:xfrm>
              <a:off x="702" y="3401"/>
              <a:ext cx="3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81000" indent="-3810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838200" indent="-3810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295400" indent="-3810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752600" indent="-3810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209800" indent="-3810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667000" indent="-3810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3124200" indent="-3810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581400" indent="-3810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4038600" indent="-3810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marL="381000" marR="0" lvl="0" indent="-38100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 </a:t>
              </a: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结合这个正方形说一说       表示什么含义。</a:t>
              </a:r>
            </a:p>
          </p:txBody>
        </p:sp>
        <p:grpSp>
          <p:nvGrpSpPr>
            <p:cNvPr id="18453" name="Group 59"/>
            <p:cNvGrpSpPr/>
            <p:nvPr/>
          </p:nvGrpSpPr>
          <p:grpSpPr bwMode="auto">
            <a:xfrm>
              <a:off x="2562" y="3294"/>
              <a:ext cx="272" cy="468"/>
              <a:chOff x="3107" y="2523"/>
              <a:chExt cx="272" cy="468"/>
            </a:xfrm>
          </p:grpSpPr>
          <p:sp>
            <p:nvSpPr>
              <p:cNvPr id="18454" name="Text Box 55"/>
              <p:cNvSpPr txBox="1">
                <a:spLocks noChangeArrowheads="1"/>
              </p:cNvSpPr>
              <p:nvPr/>
            </p:nvSpPr>
            <p:spPr bwMode="auto">
              <a:xfrm>
                <a:off x="3140" y="2523"/>
                <a:ext cx="204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455" name="Text Box 56"/>
              <p:cNvSpPr txBox="1">
                <a:spLocks noChangeArrowheads="1"/>
              </p:cNvSpPr>
              <p:nvPr/>
            </p:nvSpPr>
            <p:spPr bwMode="auto">
              <a:xfrm>
                <a:off x="3107" y="2743"/>
                <a:ext cx="27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8456" name="Line 57"/>
              <p:cNvSpPr>
                <a:spLocks noChangeShapeType="1"/>
              </p:cNvSpPr>
              <p:nvPr/>
            </p:nvSpPr>
            <p:spPr bwMode="auto">
              <a:xfrm>
                <a:off x="3152" y="2777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454" name="Group 70"/>
          <p:cNvGrpSpPr/>
          <p:nvPr/>
        </p:nvGrpSpPr>
        <p:grpSpPr bwMode="auto">
          <a:xfrm>
            <a:off x="2673645" y="4919403"/>
            <a:ext cx="5532440" cy="742951"/>
            <a:chOff x="763" y="3755"/>
            <a:chExt cx="3485" cy="468"/>
          </a:xfrm>
        </p:grpSpPr>
        <p:sp>
          <p:nvSpPr>
            <p:cNvPr id="18447" name="Rectangle 32"/>
            <p:cNvSpPr>
              <a:spLocks noChangeArrowheads="1"/>
            </p:cNvSpPr>
            <p:nvPr/>
          </p:nvSpPr>
          <p:spPr bwMode="auto">
            <a:xfrm>
              <a:off x="763" y="3908"/>
              <a:ext cx="3485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2. 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为什么这些作品的涂色部分都可以用        表示？</a:t>
              </a:r>
            </a:p>
          </p:txBody>
        </p:sp>
        <p:grpSp>
          <p:nvGrpSpPr>
            <p:cNvPr id="18448" name="Group 63"/>
            <p:cNvGrpSpPr/>
            <p:nvPr/>
          </p:nvGrpSpPr>
          <p:grpSpPr bwMode="auto">
            <a:xfrm>
              <a:off x="3288" y="3755"/>
              <a:ext cx="272" cy="468"/>
              <a:chOff x="2835" y="2466"/>
              <a:chExt cx="272" cy="468"/>
            </a:xfrm>
          </p:grpSpPr>
          <p:sp>
            <p:nvSpPr>
              <p:cNvPr id="18449" name="Text Box 55"/>
              <p:cNvSpPr txBox="1">
                <a:spLocks noChangeArrowheads="1"/>
              </p:cNvSpPr>
              <p:nvPr/>
            </p:nvSpPr>
            <p:spPr bwMode="auto">
              <a:xfrm>
                <a:off x="2868" y="2466"/>
                <a:ext cx="204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8450" name="Text Box 56"/>
              <p:cNvSpPr txBox="1">
                <a:spLocks noChangeArrowheads="1"/>
              </p:cNvSpPr>
              <p:nvPr/>
            </p:nvSpPr>
            <p:spPr bwMode="auto">
              <a:xfrm>
                <a:off x="2835" y="2686"/>
                <a:ext cx="27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8451" name="Line 57"/>
              <p:cNvSpPr>
                <a:spLocks noChangeShapeType="1"/>
              </p:cNvSpPr>
              <p:nvPr/>
            </p:nvSpPr>
            <p:spPr bwMode="auto">
              <a:xfrm>
                <a:off x="2880" y="2720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460" name="Group 76"/>
          <p:cNvGrpSpPr/>
          <p:nvPr/>
        </p:nvGrpSpPr>
        <p:grpSpPr bwMode="auto">
          <a:xfrm>
            <a:off x="3766641" y="2558791"/>
            <a:ext cx="360363" cy="752475"/>
            <a:chOff x="929" y="2205"/>
            <a:chExt cx="227" cy="474"/>
          </a:xfrm>
        </p:grpSpPr>
        <p:sp>
          <p:nvSpPr>
            <p:cNvPr id="18444" name="Text Box 55"/>
            <p:cNvSpPr txBox="1">
              <a:spLocks noChangeArrowheads="1"/>
            </p:cNvSpPr>
            <p:nvPr/>
          </p:nvSpPr>
          <p:spPr bwMode="auto">
            <a:xfrm>
              <a:off x="945" y="2205"/>
              <a:ext cx="17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45" name="Text Box 56"/>
            <p:cNvSpPr txBox="1">
              <a:spLocks noChangeArrowheads="1"/>
            </p:cNvSpPr>
            <p:nvPr/>
          </p:nvSpPr>
          <p:spPr bwMode="auto">
            <a:xfrm>
              <a:off x="929" y="2431"/>
              <a:ext cx="22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8446" name="Line 57"/>
            <p:cNvSpPr>
              <a:spLocks noChangeShapeType="1"/>
            </p:cNvSpPr>
            <p:nvPr/>
          </p:nvSpPr>
          <p:spPr bwMode="auto">
            <a:xfrm>
              <a:off x="943" y="2459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10"/>
          <p:cNvGraphicFramePr>
            <a:graphicFrameLocks noChangeAspect="1"/>
          </p:cNvGraphicFramePr>
          <p:nvPr/>
        </p:nvGraphicFramePr>
        <p:xfrm>
          <a:off x="5390025" y="34051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0025" y="34051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Box 29"/>
          <p:cNvSpPr txBox="1">
            <a:spLocks noChangeArrowheads="1"/>
          </p:cNvSpPr>
          <p:nvPr/>
        </p:nvSpPr>
        <p:spPr bwMode="auto">
          <a:xfrm>
            <a:off x="1717676" y="1520824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2723026" y="5362575"/>
            <a:ext cx="35734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838200" indent="-3810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295400" indent="-3810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752600" indent="-3810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209800" indent="-3810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381000" marR="0" lvl="0" indent="-3810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交流：说一说你的收获。</a:t>
            </a:r>
          </a:p>
        </p:txBody>
      </p:sp>
      <p:grpSp>
        <p:nvGrpSpPr>
          <p:cNvPr id="46" name="Group 57"/>
          <p:cNvGrpSpPr/>
          <p:nvPr/>
        </p:nvGrpSpPr>
        <p:grpSpPr bwMode="auto">
          <a:xfrm>
            <a:off x="6368257" y="1677988"/>
            <a:ext cx="5040312" cy="1943100"/>
            <a:chOff x="1610" y="1345"/>
            <a:chExt cx="3175" cy="1224"/>
          </a:xfrm>
        </p:grpSpPr>
        <p:sp>
          <p:nvSpPr>
            <p:cNvPr id="19497" name="AutoShape 27"/>
            <p:cNvSpPr>
              <a:spLocks noChangeArrowheads="1"/>
            </p:cNvSpPr>
            <p:nvPr/>
          </p:nvSpPr>
          <p:spPr bwMode="auto">
            <a:xfrm>
              <a:off x="1610" y="1345"/>
              <a:ext cx="2324" cy="528"/>
            </a:xfrm>
            <a:prstGeom prst="wedgeRoundRectCallout">
              <a:avLst>
                <a:gd name="adj1" fmla="val 55745"/>
                <a:gd name="adj2" fmla="val -812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你能用一个分数来表示下面</a:t>
              </a: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这幅作品的涂色部分吗？</a:t>
              </a:r>
            </a:p>
          </p:txBody>
        </p:sp>
        <p:pic>
          <p:nvPicPr>
            <p:cNvPr id="19498" name="Picture 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51" y="1435"/>
              <a:ext cx="1134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2" name="Group 88"/>
          <p:cNvGrpSpPr/>
          <p:nvPr/>
        </p:nvGrpSpPr>
        <p:grpSpPr bwMode="auto">
          <a:xfrm>
            <a:off x="2867488" y="3257551"/>
            <a:ext cx="1439862" cy="1368425"/>
            <a:chOff x="839" y="2252"/>
            <a:chExt cx="907" cy="862"/>
          </a:xfrm>
        </p:grpSpPr>
        <p:grpSp>
          <p:nvGrpSpPr>
            <p:cNvPr id="19490" name="Group 87"/>
            <p:cNvGrpSpPr/>
            <p:nvPr/>
          </p:nvGrpSpPr>
          <p:grpSpPr bwMode="auto">
            <a:xfrm>
              <a:off x="839" y="2252"/>
              <a:ext cx="907" cy="862"/>
              <a:chOff x="839" y="2252"/>
              <a:chExt cx="907" cy="862"/>
            </a:xfrm>
          </p:grpSpPr>
          <p:sp>
            <p:nvSpPr>
              <p:cNvPr id="19493" name="矩形 5"/>
              <p:cNvSpPr>
                <a:spLocks noChangeArrowheads="1"/>
              </p:cNvSpPr>
              <p:nvPr/>
            </p:nvSpPr>
            <p:spPr bwMode="auto">
              <a:xfrm>
                <a:off x="839" y="2666"/>
                <a:ext cx="453" cy="441"/>
              </a:xfrm>
              <a:prstGeom prst="rect">
                <a:avLst/>
              </a:prstGeom>
              <a:solidFill>
                <a:srgbClr val="FFB3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3399FF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94" name="矩形 5"/>
              <p:cNvSpPr>
                <a:spLocks noChangeArrowheads="1"/>
              </p:cNvSpPr>
              <p:nvPr/>
            </p:nvSpPr>
            <p:spPr bwMode="auto">
              <a:xfrm>
                <a:off x="839" y="2252"/>
                <a:ext cx="453" cy="441"/>
              </a:xfrm>
              <a:prstGeom prst="rect">
                <a:avLst/>
              </a:prstGeom>
              <a:solidFill>
                <a:srgbClr val="FFB3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3399FF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95" name="矩形 5"/>
              <p:cNvSpPr>
                <a:spLocks noChangeArrowheads="1"/>
              </p:cNvSpPr>
              <p:nvPr/>
            </p:nvSpPr>
            <p:spPr bwMode="auto">
              <a:xfrm>
                <a:off x="1292" y="2252"/>
                <a:ext cx="453" cy="441"/>
              </a:xfrm>
              <a:prstGeom prst="rect">
                <a:avLst/>
              </a:prstGeom>
              <a:solidFill>
                <a:srgbClr val="FFB3B5"/>
              </a:solidFill>
              <a:ln w="19050" cap="rnd" algn="ctr">
                <a:solidFill>
                  <a:srgbClr val="3399FF"/>
                </a:solidFill>
                <a:prstDash val="sysDot"/>
                <a:round/>
              </a:ln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496" name="矩形 15"/>
              <p:cNvSpPr>
                <a:spLocks noChangeArrowheads="1"/>
              </p:cNvSpPr>
              <p:nvPr/>
            </p:nvSpPr>
            <p:spPr bwMode="auto">
              <a:xfrm>
                <a:off x="839" y="2252"/>
                <a:ext cx="907" cy="862"/>
              </a:xfrm>
              <a:prstGeom prst="rect">
                <a:avLst/>
              </a:prstGeom>
              <a:noFill/>
              <a:ln w="22860" algn="ctr">
                <a:solidFill>
                  <a:srgbClr val="33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491" name="矩形 14"/>
            <p:cNvSpPr>
              <a:spLocks noChangeArrowheads="1"/>
            </p:cNvSpPr>
            <p:nvPr/>
          </p:nvSpPr>
          <p:spPr bwMode="auto">
            <a:xfrm>
              <a:off x="1292" y="2252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92" name="矩形 15"/>
            <p:cNvSpPr>
              <a:spLocks noChangeArrowheads="1"/>
            </p:cNvSpPr>
            <p:nvPr/>
          </p:nvSpPr>
          <p:spPr bwMode="auto">
            <a:xfrm>
              <a:off x="839" y="2694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63" name="矩形 16"/>
          <p:cNvSpPr>
            <a:spLocks noChangeArrowheads="1"/>
          </p:cNvSpPr>
          <p:nvPr/>
        </p:nvSpPr>
        <p:spPr bwMode="auto">
          <a:xfrm>
            <a:off x="3575514" y="3959225"/>
            <a:ext cx="7318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99FF"/>
                </a:solidFill>
                <a:prstDash val="sysDot"/>
                <a:rou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511" name="Group 103"/>
          <p:cNvGrpSpPr/>
          <p:nvPr/>
        </p:nvGrpSpPr>
        <p:grpSpPr bwMode="auto">
          <a:xfrm>
            <a:off x="3026238" y="3856039"/>
            <a:ext cx="360362" cy="784225"/>
            <a:chOff x="939" y="2629"/>
            <a:chExt cx="227" cy="494"/>
          </a:xfrm>
        </p:grpSpPr>
        <p:sp>
          <p:nvSpPr>
            <p:cNvPr id="19487" name="Text Box 55"/>
            <p:cNvSpPr txBox="1">
              <a:spLocks noChangeArrowheads="1"/>
            </p:cNvSpPr>
            <p:nvPr/>
          </p:nvSpPr>
          <p:spPr bwMode="auto">
            <a:xfrm>
              <a:off x="949" y="2629"/>
              <a:ext cx="170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9488" name="Text Box 56"/>
            <p:cNvSpPr txBox="1">
              <a:spLocks noChangeArrowheads="1"/>
            </p:cNvSpPr>
            <p:nvPr/>
          </p:nvSpPr>
          <p:spPr bwMode="auto">
            <a:xfrm>
              <a:off x="939" y="2855"/>
              <a:ext cx="227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9489" name="Line 57"/>
            <p:cNvSpPr>
              <a:spLocks noChangeShapeType="1"/>
            </p:cNvSpPr>
            <p:nvPr/>
          </p:nvSpPr>
          <p:spPr bwMode="auto">
            <a:xfrm>
              <a:off x="953" y="2883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组合 58"/>
          <p:cNvGrpSpPr/>
          <p:nvPr/>
        </p:nvGrpSpPr>
        <p:grpSpPr bwMode="auto">
          <a:xfrm>
            <a:off x="3010363" y="3187701"/>
            <a:ext cx="360362" cy="783507"/>
            <a:chOff x="1608997" y="2700560"/>
            <a:chExt cx="287337" cy="783508"/>
          </a:xfrm>
        </p:grpSpPr>
        <p:sp>
          <p:nvSpPr>
            <p:cNvPr id="19484" name="Text Box 55"/>
            <p:cNvSpPr txBox="1">
              <a:spLocks noChangeArrowheads="1"/>
            </p:cNvSpPr>
            <p:nvPr/>
          </p:nvSpPr>
          <p:spPr bwMode="auto">
            <a:xfrm>
              <a:off x="1643922" y="2700560"/>
              <a:ext cx="215900" cy="424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9485" name="Text Box 56"/>
            <p:cNvSpPr txBox="1">
              <a:spLocks noChangeArrowheads="1"/>
            </p:cNvSpPr>
            <p:nvPr/>
          </p:nvSpPr>
          <p:spPr bwMode="auto">
            <a:xfrm>
              <a:off x="1608997" y="3059335"/>
              <a:ext cx="287337" cy="424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9486" name="Line 57"/>
            <p:cNvSpPr>
              <a:spLocks noChangeShapeType="1"/>
            </p:cNvSpPr>
            <p:nvPr/>
          </p:nvSpPr>
          <p:spPr bwMode="auto">
            <a:xfrm>
              <a:off x="1626459" y="3103785"/>
              <a:ext cx="252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" name="组合 58"/>
          <p:cNvGrpSpPr/>
          <p:nvPr/>
        </p:nvGrpSpPr>
        <p:grpSpPr bwMode="auto">
          <a:xfrm>
            <a:off x="3731088" y="3187701"/>
            <a:ext cx="360362" cy="783507"/>
            <a:chOff x="1608997" y="2700560"/>
            <a:chExt cx="287337" cy="783508"/>
          </a:xfrm>
        </p:grpSpPr>
        <p:sp>
          <p:nvSpPr>
            <p:cNvPr id="19481" name="Text Box 55"/>
            <p:cNvSpPr txBox="1">
              <a:spLocks noChangeArrowheads="1"/>
            </p:cNvSpPr>
            <p:nvPr/>
          </p:nvSpPr>
          <p:spPr bwMode="auto">
            <a:xfrm>
              <a:off x="1643922" y="2700560"/>
              <a:ext cx="215900" cy="424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9482" name="Text Box 56"/>
            <p:cNvSpPr txBox="1">
              <a:spLocks noChangeArrowheads="1"/>
            </p:cNvSpPr>
            <p:nvPr/>
          </p:nvSpPr>
          <p:spPr bwMode="auto">
            <a:xfrm>
              <a:off x="1608997" y="3059335"/>
              <a:ext cx="287337" cy="424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9483" name="Line 57"/>
            <p:cNvSpPr>
              <a:spLocks noChangeShapeType="1"/>
            </p:cNvSpPr>
            <p:nvPr/>
          </p:nvSpPr>
          <p:spPr bwMode="auto">
            <a:xfrm>
              <a:off x="1626459" y="3103785"/>
              <a:ext cx="252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92" name="Group 48"/>
          <p:cNvGrpSpPr/>
          <p:nvPr/>
        </p:nvGrpSpPr>
        <p:grpSpPr bwMode="auto">
          <a:xfrm>
            <a:off x="7187076" y="3471863"/>
            <a:ext cx="1368425" cy="1216025"/>
            <a:chOff x="3016" y="2107"/>
            <a:chExt cx="862" cy="766"/>
          </a:xfrm>
        </p:grpSpPr>
        <p:sp>
          <p:nvSpPr>
            <p:cNvPr id="19476" name="右箭头 7"/>
            <p:cNvSpPr>
              <a:spLocks noChangeArrowheads="1"/>
            </p:cNvSpPr>
            <p:nvPr/>
          </p:nvSpPr>
          <p:spPr bwMode="auto">
            <a:xfrm>
              <a:off x="3016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477" name="Group 50"/>
            <p:cNvGrpSpPr/>
            <p:nvPr/>
          </p:nvGrpSpPr>
          <p:grpSpPr bwMode="auto">
            <a:xfrm>
              <a:off x="3537" y="2107"/>
              <a:ext cx="341" cy="766"/>
              <a:chOff x="498" y="3022"/>
              <a:chExt cx="341" cy="766"/>
            </a:xfrm>
          </p:grpSpPr>
          <p:sp>
            <p:nvSpPr>
              <p:cNvPr id="19478" name="Text Box 51"/>
              <p:cNvSpPr txBox="1">
                <a:spLocks noChangeArrowheads="1"/>
              </p:cNvSpPr>
              <p:nvPr/>
            </p:nvSpPr>
            <p:spPr bwMode="auto">
              <a:xfrm>
                <a:off x="498" y="3022"/>
                <a:ext cx="341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9479" name="Text Box 52"/>
              <p:cNvSpPr txBox="1">
                <a:spLocks noChangeArrowheads="1"/>
              </p:cNvSpPr>
              <p:nvPr/>
            </p:nvSpPr>
            <p:spPr bwMode="auto">
              <a:xfrm>
                <a:off x="533" y="3358"/>
                <a:ext cx="272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9480" name="Line 53"/>
              <p:cNvSpPr>
                <a:spLocks noChangeShapeType="1"/>
              </p:cNvSpPr>
              <p:nvPr/>
            </p:nvSpPr>
            <p:spPr bwMode="auto">
              <a:xfrm>
                <a:off x="533" y="3404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7503" name="Group 95"/>
          <p:cNvGrpSpPr/>
          <p:nvPr/>
        </p:nvGrpSpPr>
        <p:grpSpPr bwMode="auto">
          <a:xfrm>
            <a:off x="4523250" y="3644900"/>
            <a:ext cx="2921000" cy="774700"/>
            <a:chOff x="1882" y="2523"/>
            <a:chExt cx="1840" cy="488"/>
          </a:xfrm>
        </p:grpSpPr>
        <p:sp>
          <p:nvSpPr>
            <p:cNvPr id="19469" name="右箭头 7"/>
            <p:cNvSpPr>
              <a:spLocks noChangeArrowheads="1"/>
            </p:cNvSpPr>
            <p:nvPr/>
          </p:nvSpPr>
          <p:spPr bwMode="auto">
            <a:xfrm>
              <a:off x="1882" y="2685"/>
              <a:ext cx="386" cy="227"/>
            </a:xfrm>
            <a:prstGeom prst="rightArrow">
              <a:avLst>
                <a:gd name="adj1" fmla="val 50000"/>
                <a:gd name="adj2" fmla="val 50037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9470" name="Group 97"/>
            <p:cNvGrpSpPr/>
            <p:nvPr/>
          </p:nvGrpSpPr>
          <p:grpSpPr bwMode="auto">
            <a:xfrm>
              <a:off x="2381" y="2523"/>
              <a:ext cx="1341" cy="488"/>
              <a:chOff x="2381" y="2502"/>
              <a:chExt cx="1341" cy="488"/>
            </a:xfrm>
          </p:grpSpPr>
          <p:sp>
            <p:nvSpPr>
              <p:cNvPr id="19471" name="TextBox 10"/>
              <p:cNvSpPr txBox="1">
                <a:spLocks noChangeArrowheads="1"/>
              </p:cNvSpPr>
              <p:nvPr/>
            </p:nvSpPr>
            <p:spPr bwMode="auto">
              <a:xfrm>
                <a:off x="2381" y="2614"/>
                <a:ext cx="1341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  <a:r>
                  <a:rPr kumimoji="0" lang="zh-CN" altLang="en-US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份是</a:t>
                </a:r>
                <a:r>
                  <a:rPr kumimoji="0" lang="en-US" altLang="zh-CN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  <a:r>
                  <a:rPr kumimoji="0" lang="zh-CN" altLang="en-US" sz="18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</a:t>
                </a:r>
              </a:p>
            </p:txBody>
          </p:sp>
          <p:grpSp>
            <p:nvGrpSpPr>
              <p:cNvPr id="19472" name="Group 99"/>
              <p:cNvGrpSpPr/>
              <p:nvPr/>
            </p:nvGrpSpPr>
            <p:grpSpPr bwMode="auto">
              <a:xfrm>
                <a:off x="3107" y="2502"/>
                <a:ext cx="272" cy="488"/>
                <a:chOff x="3107" y="2523"/>
                <a:chExt cx="272" cy="488"/>
              </a:xfrm>
            </p:grpSpPr>
            <p:sp>
              <p:nvSpPr>
                <p:cNvPr id="1947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140" y="2523"/>
                  <a:ext cx="204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947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107" y="2743"/>
                  <a:ext cx="272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9475" name="Line 57"/>
                <p:cNvSpPr>
                  <a:spLocks noChangeShapeType="1"/>
                </p:cNvSpPr>
                <p:nvPr/>
              </p:nvSpPr>
              <p:spPr bwMode="auto">
                <a:xfrm>
                  <a:off x="3152" y="2777"/>
                  <a:ext cx="21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9" name="Picture 1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001" y="2225675"/>
            <a:ext cx="8048625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12"/>
          <p:cNvSpPr>
            <a:spLocks noChangeArrowheads="1"/>
          </p:cNvSpPr>
          <p:nvPr/>
        </p:nvSpPr>
        <p:spPr bwMode="auto">
          <a:xfrm>
            <a:off x="1998563" y="2515163"/>
            <a:ext cx="184731" cy="40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484" name="TextBox 33"/>
          <p:cNvSpPr txBox="1">
            <a:spLocks noChangeArrowheads="1"/>
          </p:cNvSpPr>
          <p:nvPr/>
        </p:nvSpPr>
        <p:spPr bwMode="auto">
          <a:xfrm>
            <a:off x="1198564" y="1457325"/>
            <a:ext cx="571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圆角矩形 18"/>
          <p:cNvSpPr>
            <a:spLocks noChangeArrowheads="1"/>
          </p:cNvSpPr>
          <p:nvPr/>
        </p:nvSpPr>
        <p:spPr bwMode="auto">
          <a:xfrm>
            <a:off x="3690838" y="1684337"/>
            <a:ext cx="855663" cy="4318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圆角矩形 38"/>
          <p:cNvSpPr>
            <a:spLocks noChangeArrowheads="1"/>
          </p:cNvSpPr>
          <p:nvPr/>
        </p:nvSpPr>
        <p:spPr bwMode="auto">
          <a:xfrm>
            <a:off x="7501631" y="1678770"/>
            <a:ext cx="700088" cy="4318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3257450" y="1616075"/>
            <a:ext cx="6553200" cy="50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分米长的一条彩带平均分成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份。</a:t>
            </a:r>
          </a:p>
        </p:txBody>
      </p:sp>
      <p:grpSp>
        <p:nvGrpSpPr>
          <p:cNvPr id="8236" name="Group 44"/>
          <p:cNvGrpSpPr/>
          <p:nvPr/>
        </p:nvGrpSpPr>
        <p:grpSpPr bwMode="auto">
          <a:xfrm>
            <a:off x="3419376" y="4149722"/>
            <a:ext cx="676275" cy="831850"/>
            <a:chOff x="-2250" y="1658"/>
            <a:chExt cx="426" cy="524"/>
          </a:xfrm>
        </p:grpSpPr>
        <p:sp>
          <p:nvSpPr>
            <p:cNvPr id="20542" name="Text Box 45"/>
            <p:cNvSpPr txBox="1">
              <a:spLocks noChangeArrowheads="1"/>
            </p:cNvSpPr>
            <p:nvPr/>
          </p:nvSpPr>
          <p:spPr bwMode="auto">
            <a:xfrm>
              <a:off x="-2250" y="1658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</a:t>
              </a:r>
            </a:p>
          </p:txBody>
        </p:sp>
        <p:sp>
          <p:nvSpPr>
            <p:cNvPr id="20543" name="Text Box 46"/>
            <p:cNvSpPr txBox="1">
              <a:spLocks noChangeArrowheads="1"/>
            </p:cNvSpPr>
            <p:nvPr/>
          </p:nvSpPr>
          <p:spPr bwMode="auto">
            <a:xfrm>
              <a:off x="-2232" y="1934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39" name="Group 47"/>
          <p:cNvGrpSpPr/>
          <p:nvPr/>
        </p:nvGrpSpPr>
        <p:grpSpPr bwMode="auto">
          <a:xfrm>
            <a:off x="7527825" y="4140200"/>
            <a:ext cx="685800" cy="860425"/>
            <a:chOff x="654" y="2456"/>
            <a:chExt cx="432" cy="542"/>
          </a:xfrm>
        </p:grpSpPr>
        <p:sp>
          <p:nvSpPr>
            <p:cNvPr id="20540" name="Text Box 48"/>
            <p:cNvSpPr txBox="1">
              <a:spLocks noChangeArrowheads="1"/>
            </p:cNvSpPr>
            <p:nvPr/>
          </p:nvSpPr>
          <p:spPr bwMode="auto">
            <a:xfrm>
              <a:off x="654" y="2456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7</a:t>
              </a:r>
            </a:p>
          </p:txBody>
        </p:sp>
        <p:sp>
          <p:nvSpPr>
            <p:cNvPr id="20541" name="Text Box 49"/>
            <p:cNvSpPr txBox="1">
              <a:spLocks noChangeArrowheads="1"/>
            </p:cNvSpPr>
            <p:nvPr/>
          </p:nvSpPr>
          <p:spPr bwMode="auto">
            <a:xfrm>
              <a:off x="678" y="2750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42" name="Group 50"/>
          <p:cNvGrpSpPr/>
          <p:nvPr/>
        </p:nvGrpSpPr>
        <p:grpSpPr bwMode="auto">
          <a:xfrm>
            <a:off x="8305700" y="2444750"/>
            <a:ext cx="685800" cy="860425"/>
            <a:chOff x="654" y="2456"/>
            <a:chExt cx="432" cy="542"/>
          </a:xfrm>
        </p:grpSpPr>
        <p:sp>
          <p:nvSpPr>
            <p:cNvPr id="20538" name="Text Box 51"/>
            <p:cNvSpPr txBox="1">
              <a:spLocks noChangeArrowheads="1"/>
            </p:cNvSpPr>
            <p:nvPr/>
          </p:nvSpPr>
          <p:spPr bwMode="auto">
            <a:xfrm>
              <a:off x="654" y="2456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3</a:t>
              </a:r>
            </a:p>
          </p:txBody>
        </p:sp>
        <p:sp>
          <p:nvSpPr>
            <p:cNvPr id="20539" name="Text Box 52"/>
            <p:cNvSpPr txBox="1">
              <a:spLocks noChangeArrowheads="1"/>
            </p:cNvSpPr>
            <p:nvPr/>
          </p:nvSpPr>
          <p:spPr bwMode="auto">
            <a:xfrm>
              <a:off x="678" y="2750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95" name="Group 103"/>
          <p:cNvGrpSpPr/>
          <p:nvPr/>
        </p:nvGrpSpPr>
        <p:grpSpPr bwMode="auto">
          <a:xfrm>
            <a:off x="5335488" y="2333624"/>
            <a:ext cx="676275" cy="706438"/>
            <a:chOff x="4934" y="1307"/>
            <a:chExt cx="426" cy="445"/>
          </a:xfrm>
        </p:grpSpPr>
        <p:sp>
          <p:nvSpPr>
            <p:cNvPr id="20536" name="Text Box 100"/>
            <p:cNvSpPr txBox="1">
              <a:spLocks noChangeArrowheads="1"/>
            </p:cNvSpPr>
            <p:nvPr/>
          </p:nvSpPr>
          <p:spPr bwMode="auto">
            <a:xfrm>
              <a:off x="4934" y="1307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</a:t>
              </a:r>
            </a:p>
          </p:txBody>
        </p:sp>
        <p:sp>
          <p:nvSpPr>
            <p:cNvPr id="20537" name="Text Box 101"/>
            <p:cNvSpPr txBox="1">
              <a:spLocks noChangeArrowheads="1"/>
            </p:cNvSpPr>
            <p:nvPr/>
          </p:nvSpPr>
          <p:spPr bwMode="auto">
            <a:xfrm>
              <a:off x="4952" y="1504"/>
              <a:ext cx="40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97" name="Group 105"/>
          <p:cNvGrpSpPr/>
          <p:nvPr/>
        </p:nvGrpSpPr>
        <p:grpSpPr bwMode="auto">
          <a:xfrm>
            <a:off x="928687" y="4606925"/>
            <a:ext cx="4340225" cy="1800225"/>
            <a:chOff x="554" y="3385"/>
            <a:chExt cx="2734" cy="1134"/>
          </a:xfrm>
        </p:grpSpPr>
        <p:sp>
          <p:nvSpPr>
            <p:cNvPr id="20534" name="AutoShape 27"/>
            <p:cNvSpPr>
              <a:spLocks noChangeArrowheads="1"/>
            </p:cNvSpPr>
            <p:nvPr/>
          </p:nvSpPr>
          <p:spPr bwMode="auto">
            <a:xfrm>
              <a:off x="1487" y="3667"/>
              <a:ext cx="1801" cy="528"/>
            </a:xfrm>
            <a:prstGeom prst="wedgeRoundRectCallout">
              <a:avLst>
                <a:gd name="adj1" fmla="val -58843"/>
                <a:gd name="adj2" fmla="val -543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你还能从这条彩带上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找到其他的分数吗？</a:t>
              </a:r>
            </a:p>
          </p:txBody>
        </p:sp>
        <p:pic>
          <p:nvPicPr>
            <p:cNvPr id="20535" name="Picture 10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4" y="3385"/>
              <a:ext cx="795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组合 1"/>
          <p:cNvGrpSpPr/>
          <p:nvPr/>
        </p:nvGrpSpPr>
        <p:grpSpPr bwMode="auto">
          <a:xfrm>
            <a:off x="7615137" y="3344863"/>
            <a:ext cx="2038350" cy="784225"/>
            <a:chOff x="5616651" y="3814934"/>
            <a:chExt cx="2038350" cy="784225"/>
          </a:xfrm>
        </p:grpSpPr>
        <p:grpSp>
          <p:nvGrpSpPr>
            <p:cNvPr id="20522" name="Group 57"/>
            <p:cNvGrpSpPr/>
            <p:nvPr/>
          </p:nvGrpSpPr>
          <p:grpSpPr bwMode="auto">
            <a:xfrm>
              <a:off x="5616651" y="3814934"/>
              <a:ext cx="647700" cy="784225"/>
              <a:chOff x="4105" y="210"/>
              <a:chExt cx="408" cy="494"/>
            </a:xfrm>
          </p:grpSpPr>
          <p:sp>
            <p:nvSpPr>
              <p:cNvPr id="20531" name="Text Box 54"/>
              <p:cNvSpPr txBox="1">
                <a:spLocks noChangeArrowheads="1"/>
              </p:cNvSpPr>
              <p:nvPr/>
            </p:nvSpPr>
            <p:spPr bwMode="auto">
              <a:xfrm>
                <a:off x="4105" y="210"/>
                <a:ext cx="40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32" name="Text Box 55"/>
              <p:cNvSpPr txBox="1">
                <a:spLocks noChangeArrowheads="1"/>
              </p:cNvSpPr>
              <p:nvPr/>
            </p:nvSpPr>
            <p:spPr bwMode="auto">
              <a:xfrm>
                <a:off x="4105" y="456"/>
                <a:ext cx="40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20533" name="Line 56"/>
              <p:cNvSpPr>
                <a:spLocks noChangeShapeType="1"/>
              </p:cNvSpPr>
              <p:nvPr/>
            </p:nvSpPr>
            <p:spPr bwMode="auto">
              <a:xfrm>
                <a:off x="4218" y="464"/>
                <a:ext cx="18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23" name="Group 57"/>
            <p:cNvGrpSpPr/>
            <p:nvPr/>
          </p:nvGrpSpPr>
          <p:grpSpPr bwMode="auto">
            <a:xfrm>
              <a:off x="6311976" y="3814934"/>
              <a:ext cx="647700" cy="784225"/>
              <a:chOff x="4105" y="210"/>
              <a:chExt cx="408" cy="494"/>
            </a:xfrm>
          </p:grpSpPr>
          <p:sp>
            <p:nvSpPr>
              <p:cNvPr id="20528" name="Text Box 54"/>
              <p:cNvSpPr txBox="1">
                <a:spLocks noChangeArrowheads="1"/>
              </p:cNvSpPr>
              <p:nvPr/>
            </p:nvSpPr>
            <p:spPr bwMode="auto">
              <a:xfrm>
                <a:off x="4105" y="210"/>
                <a:ext cx="40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29" name="Text Box 55"/>
              <p:cNvSpPr txBox="1">
                <a:spLocks noChangeArrowheads="1"/>
              </p:cNvSpPr>
              <p:nvPr/>
            </p:nvSpPr>
            <p:spPr bwMode="auto">
              <a:xfrm>
                <a:off x="4105" y="456"/>
                <a:ext cx="40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20530" name="Line 56"/>
              <p:cNvSpPr>
                <a:spLocks noChangeShapeType="1"/>
              </p:cNvSpPr>
              <p:nvPr/>
            </p:nvSpPr>
            <p:spPr bwMode="auto">
              <a:xfrm>
                <a:off x="4218" y="464"/>
                <a:ext cx="18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24" name="Group 57"/>
            <p:cNvGrpSpPr/>
            <p:nvPr/>
          </p:nvGrpSpPr>
          <p:grpSpPr bwMode="auto">
            <a:xfrm>
              <a:off x="7007301" y="3814934"/>
              <a:ext cx="647700" cy="784225"/>
              <a:chOff x="4105" y="210"/>
              <a:chExt cx="408" cy="494"/>
            </a:xfrm>
          </p:grpSpPr>
          <p:sp>
            <p:nvSpPr>
              <p:cNvPr id="20525" name="Text Box 54"/>
              <p:cNvSpPr txBox="1">
                <a:spLocks noChangeArrowheads="1"/>
              </p:cNvSpPr>
              <p:nvPr/>
            </p:nvSpPr>
            <p:spPr bwMode="auto">
              <a:xfrm>
                <a:off x="4105" y="210"/>
                <a:ext cx="40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26" name="Text Box 55"/>
              <p:cNvSpPr txBox="1">
                <a:spLocks noChangeArrowheads="1"/>
              </p:cNvSpPr>
              <p:nvPr/>
            </p:nvSpPr>
            <p:spPr bwMode="auto">
              <a:xfrm>
                <a:off x="4105" y="456"/>
                <a:ext cx="40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20527" name="Line 56"/>
              <p:cNvSpPr>
                <a:spLocks noChangeShapeType="1"/>
              </p:cNvSpPr>
              <p:nvPr/>
            </p:nvSpPr>
            <p:spPr bwMode="auto">
              <a:xfrm>
                <a:off x="4218" y="464"/>
                <a:ext cx="18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 bwMode="auto">
          <a:xfrm>
            <a:off x="5540275" y="3343275"/>
            <a:ext cx="647700" cy="784735"/>
            <a:chOff x="6799339" y="5298455"/>
            <a:chExt cx="647700" cy="784735"/>
          </a:xfrm>
        </p:grpSpPr>
        <p:sp>
          <p:nvSpPr>
            <p:cNvPr id="20519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20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21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组合 88"/>
          <p:cNvGrpSpPr/>
          <p:nvPr/>
        </p:nvGrpSpPr>
        <p:grpSpPr bwMode="auto">
          <a:xfrm>
            <a:off x="6235600" y="3343275"/>
            <a:ext cx="647700" cy="784735"/>
            <a:chOff x="6799339" y="5298455"/>
            <a:chExt cx="647700" cy="784735"/>
          </a:xfrm>
        </p:grpSpPr>
        <p:sp>
          <p:nvSpPr>
            <p:cNvPr id="20516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17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18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组合 92"/>
          <p:cNvGrpSpPr/>
          <p:nvPr/>
        </p:nvGrpSpPr>
        <p:grpSpPr bwMode="auto">
          <a:xfrm>
            <a:off x="6921400" y="3343275"/>
            <a:ext cx="647700" cy="784735"/>
            <a:chOff x="6799339" y="5298455"/>
            <a:chExt cx="647700" cy="784735"/>
          </a:xfrm>
        </p:grpSpPr>
        <p:sp>
          <p:nvSpPr>
            <p:cNvPr id="20513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14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15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 bwMode="auto">
          <a:xfrm>
            <a:off x="7616725" y="3343275"/>
            <a:ext cx="647700" cy="784735"/>
            <a:chOff x="6799339" y="5298455"/>
            <a:chExt cx="647700" cy="784735"/>
          </a:xfrm>
        </p:grpSpPr>
        <p:sp>
          <p:nvSpPr>
            <p:cNvPr id="20510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11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12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 bwMode="auto">
          <a:xfrm>
            <a:off x="8312050" y="3343275"/>
            <a:ext cx="647700" cy="784735"/>
            <a:chOff x="6799339" y="5298455"/>
            <a:chExt cx="647700" cy="784735"/>
          </a:xfrm>
        </p:grpSpPr>
        <p:sp>
          <p:nvSpPr>
            <p:cNvPr id="20507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08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09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 bwMode="auto">
          <a:xfrm>
            <a:off x="9007375" y="3343275"/>
            <a:ext cx="647700" cy="784735"/>
            <a:chOff x="6799339" y="5298455"/>
            <a:chExt cx="647700" cy="784735"/>
          </a:xfrm>
        </p:grpSpPr>
        <p:sp>
          <p:nvSpPr>
            <p:cNvPr id="20504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05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06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 bwMode="auto">
          <a:xfrm>
            <a:off x="9702700" y="3343275"/>
            <a:ext cx="647700" cy="784735"/>
            <a:chOff x="6799339" y="5298455"/>
            <a:chExt cx="647700" cy="784735"/>
          </a:xfrm>
        </p:grpSpPr>
        <p:sp>
          <p:nvSpPr>
            <p:cNvPr id="20501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02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394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20503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39" grpId="0" animBg="1" autoUpdateAnimBg="0"/>
      <p:bldP spid="82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422525"/>
            <a:ext cx="59690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2"/>
          <p:cNvSpPr>
            <a:spLocks noChangeArrowheads="1"/>
          </p:cNvSpPr>
          <p:nvPr/>
        </p:nvSpPr>
        <p:spPr bwMode="auto">
          <a:xfrm>
            <a:off x="1524001" y="3032689"/>
            <a:ext cx="184731" cy="40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8" name="Text Box 15"/>
          <p:cNvSpPr txBox="1">
            <a:spLocks noChangeArrowheads="1"/>
          </p:cNvSpPr>
          <p:nvPr/>
        </p:nvSpPr>
        <p:spPr bwMode="auto">
          <a:xfrm>
            <a:off x="660400" y="1397215"/>
            <a:ext cx="7634287" cy="50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看图写出分数。</a:t>
            </a:r>
          </a:p>
        </p:txBody>
      </p:sp>
      <p:grpSp>
        <p:nvGrpSpPr>
          <p:cNvPr id="10257" name="Group 17"/>
          <p:cNvGrpSpPr/>
          <p:nvPr/>
        </p:nvGrpSpPr>
        <p:grpSpPr bwMode="auto">
          <a:xfrm>
            <a:off x="3390900" y="3876676"/>
            <a:ext cx="666750" cy="1000125"/>
            <a:chOff x="657" y="2456"/>
            <a:chExt cx="420" cy="630"/>
          </a:xfrm>
        </p:grpSpPr>
        <p:sp>
          <p:nvSpPr>
            <p:cNvPr id="21516" name="Text Box 18"/>
            <p:cNvSpPr txBox="1">
              <a:spLocks noChangeArrowheads="1"/>
            </p:cNvSpPr>
            <p:nvPr/>
          </p:nvSpPr>
          <p:spPr bwMode="auto">
            <a:xfrm>
              <a:off x="657" y="2456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1517" name="Text Box 19"/>
            <p:cNvSpPr txBox="1">
              <a:spLocks noChangeArrowheads="1"/>
            </p:cNvSpPr>
            <p:nvPr/>
          </p:nvSpPr>
          <p:spPr bwMode="auto">
            <a:xfrm>
              <a:off x="669" y="2774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0260" name="Group 20"/>
          <p:cNvGrpSpPr/>
          <p:nvPr/>
        </p:nvGrpSpPr>
        <p:grpSpPr bwMode="auto">
          <a:xfrm>
            <a:off x="4111626" y="2441575"/>
            <a:ext cx="657225" cy="990600"/>
            <a:chOff x="651" y="2438"/>
            <a:chExt cx="414" cy="624"/>
          </a:xfrm>
        </p:grpSpPr>
        <p:sp>
          <p:nvSpPr>
            <p:cNvPr id="21514" name="Text Box 21"/>
            <p:cNvSpPr txBox="1">
              <a:spLocks noChangeArrowheads="1"/>
            </p:cNvSpPr>
            <p:nvPr/>
          </p:nvSpPr>
          <p:spPr bwMode="auto">
            <a:xfrm>
              <a:off x="651" y="2438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1515" name="Text Box 22"/>
            <p:cNvSpPr txBox="1">
              <a:spLocks noChangeArrowheads="1"/>
            </p:cNvSpPr>
            <p:nvPr/>
          </p:nvSpPr>
          <p:spPr bwMode="auto">
            <a:xfrm>
              <a:off x="657" y="2750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6" name="Group 17"/>
          <p:cNvGrpSpPr/>
          <p:nvPr/>
        </p:nvGrpSpPr>
        <p:grpSpPr bwMode="auto">
          <a:xfrm>
            <a:off x="6953250" y="3876676"/>
            <a:ext cx="666750" cy="1000125"/>
            <a:chOff x="657" y="2456"/>
            <a:chExt cx="420" cy="630"/>
          </a:xfrm>
        </p:grpSpPr>
        <p:sp>
          <p:nvSpPr>
            <p:cNvPr id="21512" name="Text Box 18"/>
            <p:cNvSpPr txBox="1">
              <a:spLocks noChangeArrowheads="1"/>
            </p:cNvSpPr>
            <p:nvPr/>
          </p:nvSpPr>
          <p:spPr bwMode="auto">
            <a:xfrm>
              <a:off x="657" y="2456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13" name="Text Box 19"/>
            <p:cNvSpPr txBox="1">
              <a:spLocks noChangeArrowheads="1"/>
            </p:cNvSpPr>
            <p:nvPr/>
          </p:nvSpPr>
          <p:spPr bwMode="auto">
            <a:xfrm>
              <a:off x="669" y="2774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内容占位符 2"/>
          <p:cNvSpPr>
            <a:spLocks noGrp="1"/>
          </p:cNvSpPr>
          <p:nvPr>
            <p:ph idx="4294967295"/>
          </p:nvPr>
        </p:nvSpPr>
        <p:spPr>
          <a:xfrm>
            <a:off x="660400" y="1200271"/>
            <a:ext cx="10858500" cy="48244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1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、使学生认识几分之几，会读、写几分之几。知道分数各部分的名称，能比较分母相同的分数的大小。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、通过小组合作学习活动，培养学生合作意识、数学思考与语言表达能力。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、在动手操作、观察比较中，培养学生勇于探索和自主学习的精神，使之获得运用知识解决问题的成功体验。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0400" y="1358569"/>
            <a:ext cx="10553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说出几个几分之一的分数。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选择其中一个分数，先跟你的同桌说说它所表示的意义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给黑板上的分数排排队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1516849" y="3917648"/>
            <a:ext cx="7329487" cy="1800225"/>
            <a:chOff x="1462989" y="5156932"/>
            <a:chExt cx="7329488" cy="1800225"/>
          </a:xfrm>
        </p:grpSpPr>
        <p:grpSp>
          <p:nvGrpSpPr>
            <p:cNvPr id="8196" name="Group 39"/>
            <p:cNvGrpSpPr/>
            <p:nvPr/>
          </p:nvGrpSpPr>
          <p:grpSpPr bwMode="auto">
            <a:xfrm>
              <a:off x="1462989" y="5156932"/>
              <a:ext cx="7329488" cy="1800225"/>
              <a:chOff x="932" y="3558"/>
              <a:chExt cx="4617" cy="1134"/>
            </a:xfrm>
          </p:grpSpPr>
          <p:sp>
            <p:nvSpPr>
              <p:cNvPr id="8198" name="AutoShape 27"/>
              <p:cNvSpPr>
                <a:spLocks noChangeArrowheads="1"/>
              </p:cNvSpPr>
              <p:nvPr/>
            </p:nvSpPr>
            <p:spPr bwMode="auto">
              <a:xfrm>
                <a:off x="932" y="3558"/>
                <a:ext cx="3176" cy="468"/>
              </a:xfrm>
              <a:prstGeom prst="wedgeRoundRectCallout">
                <a:avLst>
                  <a:gd name="adj1" fmla="val 56423"/>
                  <a:gd name="adj2" fmla="val -6377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rgbClr val="3399FF"/>
                </a:solidFill>
                <a:miter lim="800000"/>
              </a:ln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8199" name="Picture 5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415" y="3558"/>
                <a:ext cx="1134" cy="1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197" name="矩形 4"/>
            <p:cNvSpPr>
              <a:spLocks noChangeArrowheads="1"/>
            </p:cNvSpPr>
            <p:nvPr/>
          </p:nvSpPr>
          <p:spPr bwMode="auto">
            <a:xfrm>
              <a:off x="1772412" y="5297574"/>
              <a:ext cx="44935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大家还想再认识其他的分数吗？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5519217" y="1311343"/>
            <a:ext cx="4816683" cy="2063830"/>
            <a:chOff x="4562477" y="2032678"/>
            <a:chExt cx="4259264" cy="2063074"/>
          </a:xfrm>
        </p:grpSpPr>
        <p:grpSp>
          <p:nvGrpSpPr>
            <p:cNvPr id="9226" name="Group 47"/>
            <p:cNvGrpSpPr/>
            <p:nvPr/>
          </p:nvGrpSpPr>
          <p:grpSpPr bwMode="auto">
            <a:xfrm>
              <a:off x="4562477" y="2090739"/>
              <a:ext cx="4259264" cy="2005013"/>
              <a:chOff x="2961" y="1275"/>
              <a:chExt cx="2683" cy="1263"/>
            </a:xfrm>
          </p:grpSpPr>
          <p:sp>
            <p:nvSpPr>
              <p:cNvPr id="15382" name="AutoShape 27"/>
              <p:cNvSpPr>
                <a:spLocks noChangeArrowheads="1"/>
              </p:cNvSpPr>
              <p:nvPr/>
            </p:nvSpPr>
            <p:spPr bwMode="auto">
              <a:xfrm>
                <a:off x="2961" y="1275"/>
                <a:ext cx="1841" cy="322"/>
              </a:xfrm>
              <a:prstGeom prst="wedgeRoundRectCallout">
                <a:avLst>
                  <a:gd name="adj1" fmla="val 55244"/>
                  <a:gd name="adj2" fmla="val 27535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rgbClr val="3399FF"/>
                </a:solidFill>
                <a:miter lim="800000"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1C1C1C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折出这张纸的</a:t>
                </a: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kumimoji="0" lang="zh-CN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C1C1C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。</a:t>
                </a:r>
              </a:p>
            </p:txBody>
          </p:sp>
          <p:pic>
            <p:nvPicPr>
              <p:cNvPr id="9232" name="Picture 4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641" y="1404"/>
                <a:ext cx="1003" cy="1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227" name="Group 34"/>
            <p:cNvGrpSpPr/>
            <p:nvPr/>
          </p:nvGrpSpPr>
          <p:grpSpPr bwMode="auto">
            <a:xfrm>
              <a:off x="6579250" y="2032678"/>
              <a:ext cx="330200" cy="650875"/>
              <a:chOff x="6171" y="3529"/>
              <a:chExt cx="208" cy="410"/>
            </a:xfrm>
          </p:grpSpPr>
          <p:sp>
            <p:nvSpPr>
              <p:cNvPr id="9228" name="Text Box 37"/>
              <p:cNvSpPr txBox="1">
                <a:spLocks noChangeArrowheads="1"/>
              </p:cNvSpPr>
              <p:nvPr/>
            </p:nvSpPr>
            <p:spPr bwMode="auto">
              <a:xfrm>
                <a:off x="6207" y="3529"/>
                <a:ext cx="136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9229" name="Text Box 38"/>
              <p:cNvSpPr txBox="1">
                <a:spLocks noChangeArrowheads="1"/>
              </p:cNvSpPr>
              <p:nvPr/>
            </p:nvSpPr>
            <p:spPr bwMode="auto">
              <a:xfrm>
                <a:off x="6188" y="3726"/>
                <a:ext cx="181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9230" name="Line 39"/>
              <p:cNvSpPr>
                <a:spLocks noChangeShapeType="1"/>
              </p:cNvSpPr>
              <p:nvPr/>
            </p:nvSpPr>
            <p:spPr bwMode="auto">
              <a:xfrm>
                <a:off x="6171" y="3741"/>
                <a:ext cx="2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665401" y="4257354"/>
            <a:ext cx="10858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你把这张纸平均分成了几份？给其中的几份涂上颜色，你想涂几份就涂几份。把你涂色的部分用分数表示出来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涂完后在小组内互相说一说你的想法。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  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1" name="Group 31"/>
          <p:cNvGrpSpPr/>
          <p:nvPr/>
        </p:nvGrpSpPr>
        <p:grpSpPr bwMode="auto">
          <a:xfrm>
            <a:off x="4872038" y="2644406"/>
            <a:ext cx="2447925" cy="1368425"/>
            <a:chOff x="1338" y="2069"/>
            <a:chExt cx="907" cy="862"/>
          </a:xfrm>
        </p:grpSpPr>
        <p:sp>
          <p:nvSpPr>
            <p:cNvPr id="9222" name="矩形 14"/>
            <p:cNvSpPr>
              <a:spLocks noChangeArrowheads="1"/>
            </p:cNvSpPr>
            <p:nvPr/>
          </p:nvSpPr>
          <p:spPr bwMode="auto">
            <a:xfrm>
              <a:off x="1791" y="2069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3" name="矩形 15"/>
            <p:cNvSpPr>
              <a:spLocks noChangeArrowheads="1"/>
            </p:cNvSpPr>
            <p:nvPr/>
          </p:nvSpPr>
          <p:spPr bwMode="auto">
            <a:xfrm>
              <a:off x="1338" y="2511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4" name="矩形 16"/>
            <p:cNvSpPr>
              <a:spLocks noChangeArrowheads="1"/>
            </p:cNvSpPr>
            <p:nvPr/>
          </p:nvSpPr>
          <p:spPr bwMode="auto">
            <a:xfrm>
              <a:off x="1784" y="2511"/>
              <a:ext cx="46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5" name="矩形 15"/>
            <p:cNvSpPr>
              <a:spLocks noChangeArrowheads="1"/>
            </p:cNvSpPr>
            <p:nvPr/>
          </p:nvSpPr>
          <p:spPr bwMode="auto">
            <a:xfrm>
              <a:off x="1338" y="2069"/>
              <a:ext cx="907" cy="862"/>
            </a:xfrm>
            <a:prstGeom prst="rect">
              <a:avLst/>
            </a:prstGeom>
            <a:noFill/>
            <a:ln w="2286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（一）初步感知四分之几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/>
          <p:nvPr/>
        </p:nvGrpSpPr>
        <p:grpSpPr bwMode="auto">
          <a:xfrm>
            <a:off x="5006025" y="1458689"/>
            <a:ext cx="1578750" cy="946520"/>
            <a:chOff x="2932" y="2038"/>
            <a:chExt cx="906" cy="932"/>
          </a:xfrm>
        </p:grpSpPr>
        <p:sp>
          <p:nvSpPr>
            <p:cNvPr id="10357" name="右箭头 7"/>
            <p:cNvSpPr>
              <a:spLocks noChangeArrowheads="1"/>
            </p:cNvSpPr>
            <p:nvPr/>
          </p:nvSpPr>
          <p:spPr bwMode="auto">
            <a:xfrm>
              <a:off x="2932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358" name="Group 31"/>
            <p:cNvGrpSpPr/>
            <p:nvPr/>
          </p:nvGrpSpPr>
          <p:grpSpPr bwMode="auto">
            <a:xfrm>
              <a:off x="3549" y="2038"/>
              <a:ext cx="289" cy="932"/>
              <a:chOff x="510" y="2953"/>
              <a:chExt cx="289" cy="932"/>
            </a:xfrm>
          </p:grpSpPr>
          <p:sp>
            <p:nvSpPr>
              <p:cNvPr id="10359" name="Text Box 32"/>
              <p:cNvSpPr txBox="1">
                <a:spLocks noChangeArrowheads="1"/>
              </p:cNvSpPr>
              <p:nvPr/>
            </p:nvSpPr>
            <p:spPr bwMode="auto">
              <a:xfrm>
                <a:off x="512" y="2953"/>
                <a:ext cx="287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360" name="Text Box 33"/>
              <p:cNvSpPr txBox="1">
                <a:spLocks noChangeArrowheads="1"/>
              </p:cNvSpPr>
              <p:nvPr/>
            </p:nvSpPr>
            <p:spPr bwMode="auto">
              <a:xfrm>
                <a:off x="535" y="3370"/>
                <a:ext cx="229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361" name="Line 34"/>
              <p:cNvSpPr>
                <a:spLocks noChangeShapeType="1"/>
              </p:cNvSpPr>
              <p:nvPr/>
            </p:nvSpPr>
            <p:spPr bwMode="auto">
              <a:xfrm>
                <a:off x="510" y="3437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31"/>
          <p:cNvGrpSpPr/>
          <p:nvPr/>
        </p:nvGrpSpPr>
        <p:grpSpPr bwMode="auto">
          <a:xfrm>
            <a:off x="3021648" y="1595438"/>
            <a:ext cx="1479550" cy="696912"/>
            <a:chOff x="1338" y="2069"/>
            <a:chExt cx="907" cy="862"/>
          </a:xfrm>
        </p:grpSpPr>
        <p:sp>
          <p:nvSpPr>
            <p:cNvPr id="10352" name="矩形 5"/>
            <p:cNvSpPr>
              <a:spLocks noChangeArrowheads="1"/>
            </p:cNvSpPr>
            <p:nvPr/>
          </p:nvSpPr>
          <p:spPr bwMode="auto">
            <a:xfrm>
              <a:off x="1338" y="2069"/>
              <a:ext cx="453" cy="441"/>
            </a:xfrm>
            <a:prstGeom prst="rect">
              <a:avLst/>
            </a:prstGeom>
            <a:solidFill>
              <a:srgbClr val="FF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53" name="矩形 14"/>
            <p:cNvSpPr>
              <a:spLocks noChangeArrowheads="1"/>
            </p:cNvSpPr>
            <p:nvPr/>
          </p:nvSpPr>
          <p:spPr bwMode="auto">
            <a:xfrm>
              <a:off x="1791" y="2069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54" name="矩形 15"/>
            <p:cNvSpPr>
              <a:spLocks noChangeArrowheads="1"/>
            </p:cNvSpPr>
            <p:nvPr/>
          </p:nvSpPr>
          <p:spPr bwMode="auto">
            <a:xfrm>
              <a:off x="1338" y="2511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55" name="矩形 16"/>
            <p:cNvSpPr>
              <a:spLocks noChangeArrowheads="1"/>
            </p:cNvSpPr>
            <p:nvPr/>
          </p:nvSpPr>
          <p:spPr bwMode="auto">
            <a:xfrm>
              <a:off x="1784" y="2511"/>
              <a:ext cx="46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56" name="矩形 15"/>
            <p:cNvSpPr>
              <a:spLocks noChangeArrowheads="1"/>
            </p:cNvSpPr>
            <p:nvPr/>
          </p:nvSpPr>
          <p:spPr bwMode="auto">
            <a:xfrm>
              <a:off x="1338" y="2069"/>
              <a:ext cx="907" cy="862"/>
            </a:xfrm>
            <a:prstGeom prst="rect">
              <a:avLst/>
            </a:prstGeom>
            <a:noFill/>
            <a:ln w="2286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6091874" y="3152776"/>
          <a:ext cx="8572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874" y="3152776"/>
                        <a:ext cx="8572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48"/>
          <p:cNvGrpSpPr/>
          <p:nvPr/>
        </p:nvGrpSpPr>
        <p:grpSpPr bwMode="auto">
          <a:xfrm>
            <a:off x="7360285" y="2560755"/>
            <a:ext cx="1030288" cy="979959"/>
            <a:chOff x="3016" y="1993"/>
            <a:chExt cx="862" cy="965"/>
          </a:xfrm>
        </p:grpSpPr>
        <p:sp>
          <p:nvSpPr>
            <p:cNvPr id="10347" name="右箭头 7"/>
            <p:cNvSpPr>
              <a:spLocks noChangeArrowheads="1"/>
            </p:cNvSpPr>
            <p:nvPr/>
          </p:nvSpPr>
          <p:spPr bwMode="auto">
            <a:xfrm>
              <a:off x="3016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348" name="Group 50"/>
            <p:cNvGrpSpPr/>
            <p:nvPr/>
          </p:nvGrpSpPr>
          <p:grpSpPr bwMode="auto">
            <a:xfrm>
              <a:off x="3537" y="1993"/>
              <a:ext cx="341" cy="965"/>
              <a:chOff x="498" y="2908"/>
              <a:chExt cx="341" cy="965"/>
            </a:xfrm>
          </p:grpSpPr>
          <p:sp>
            <p:nvSpPr>
              <p:cNvPr id="10349" name="Text Box 51"/>
              <p:cNvSpPr txBox="1">
                <a:spLocks noChangeArrowheads="1"/>
              </p:cNvSpPr>
              <p:nvPr/>
            </p:nvSpPr>
            <p:spPr bwMode="auto">
              <a:xfrm>
                <a:off x="498" y="2908"/>
                <a:ext cx="341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0350" name="Text Box 52"/>
              <p:cNvSpPr txBox="1">
                <a:spLocks noChangeArrowheads="1"/>
              </p:cNvSpPr>
              <p:nvPr/>
            </p:nvSpPr>
            <p:spPr bwMode="auto">
              <a:xfrm>
                <a:off x="533" y="3358"/>
                <a:ext cx="272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351" name="Line 53"/>
              <p:cNvSpPr>
                <a:spLocks noChangeShapeType="1"/>
              </p:cNvSpPr>
              <p:nvPr/>
            </p:nvSpPr>
            <p:spPr bwMode="auto">
              <a:xfrm>
                <a:off x="533" y="3415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Group 68"/>
          <p:cNvGrpSpPr/>
          <p:nvPr/>
        </p:nvGrpSpPr>
        <p:grpSpPr bwMode="auto">
          <a:xfrm>
            <a:off x="5025074" y="2755898"/>
            <a:ext cx="2200275" cy="639857"/>
            <a:chOff x="1882" y="2523"/>
            <a:chExt cx="1840" cy="629"/>
          </a:xfrm>
        </p:grpSpPr>
        <p:sp>
          <p:nvSpPr>
            <p:cNvPr id="10340" name="右箭头 7"/>
            <p:cNvSpPr>
              <a:spLocks noChangeArrowheads="1"/>
            </p:cNvSpPr>
            <p:nvPr/>
          </p:nvSpPr>
          <p:spPr bwMode="auto">
            <a:xfrm>
              <a:off x="1882" y="2685"/>
              <a:ext cx="386" cy="227"/>
            </a:xfrm>
            <a:prstGeom prst="rightArrow">
              <a:avLst>
                <a:gd name="adj1" fmla="val 50000"/>
                <a:gd name="adj2" fmla="val 50037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341" name="Group 67"/>
            <p:cNvGrpSpPr/>
            <p:nvPr/>
          </p:nvGrpSpPr>
          <p:grpSpPr bwMode="auto">
            <a:xfrm>
              <a:off x="2381" y="2523"/>
              <a:ext cx="1341" cy="629"/>
              <a:chOff x="2381" y="2502"/>
              <a:chExt cx="1341" cy="629"/>
            </a:xfrm>
          </p:grpSpPr>
          <p:sp>
            <p:nvSpPr>
              <p:cNvPr id="10342" name="TextBox 10"/>
              <p:cNvSpPr txBox="1">
                <a:spLocks noChangeArrowheads="1"/>
              </p:cNvSpPr>
              <p:nvPr/>
            </p:nvSpPr>
            <p:spPr bwMode="auto">
              <a:xfrm>
                <a:off x="2381" y="2614"/>
                <a:ext cx="1341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份是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</a:t>
                </a:r>
              </a:p>
            </p:txBody>
          </p:sp>
          <p:grpSp>
            <p:nvGrpSpPr>
              <p:cNvPr id="10343" name="Group 58"/>
              <p:cNvGrpSpPr/>
              <p:nvPr/>
            </p:nvGrpSpPr>
            <p:grpSpPr bwMode="auto">
              <a:xfrm>
                <a:off x="3343" y="2502"/>
                <a:ext cx="272" cy="629"/>
                <a:chOff x="3343" y="2523"/>
                <a:chExt cx="272" cy="629"/>
              </a:xfrm>
            </p:grpSpPr>
            <p:sp>
              <p:nvSpPr>
                <p:cNvPr id="1034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74" y="2523"/>
                  <a:ext cx="204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034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43" y="2789"/>
                  <a:ext cx="272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0346" name="Line 57"/>
                <p:cNvSpPr>
                  <a:spLocks noChangeShapeType="1"/>
                </p:cNvSpPr>
                <p:nvPr/>
              </p:nvSpPr>
              <p:spPr bwMode="auto">
                <a:xfrm>
                  <a:off x="3405" y="2864"/>
                  <a:ext cx="21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31" name="Group 57"/>
          <p:cNvGrpSpPr/>
          <p:nvPr/>
        </p:nvGrpSpPr>
        <p:grpSpPr bwMode="auto">
          <a:xfrm>
            <a:off x="3012123" y="2641601"/>
            <a:ext cx="1497012" cy="708025"/>
            <a:chOff x="703" y="1525"/>
            <a:chExt cx="907" cy="862"/>
          </a:xfrm>
        </p:grpSpPr>
        <p:sp>
          <p:nvSpPr>
            <p:cNvPr id="10334" name="矩形 5"/>
            <p:cNvSpPr>
              <a:spLocks noChangeArrowheads="1"/>
            </p:cNvSpPr>
            <p:nvPr/>
          </p:nvSpPr>
          <p:spPr bwMode="auto">
            <a:xfrm>
              <a:off x="703" y="1525"/>
              <a:ext cx="453" cy="441"/>
            </a:xfrm>
            <a:prstGeom prst="rect">
              <a:avLst/>
            </a:prstGeom>
            <a:solidFill>
              <a:srgbClr val="FF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35" name="矩形 14"/>
            <p:cNvSpPr>
              <a:spLocks noChangeArrowheads="1"/>
            </p:cNvSpPr>
            <p:nvPr/>
          </p:nvSpPr>
          <p:spPr bwMode="auto">
            <a:xfrm>
              <a:off x="1156" y="1525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36" name="矩形 15"/>
            <p:cNvSpPr>
              <a:spLocks noChangeArrowheads="1"/>
            </p:cNvSpPr>
            <p:nvPr/>
          </p:nvSpPr>
          <p:spPr bwMode="auto">
            <a:xfrm>
              <a:off x="703" y="1967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37" name="矩形 16"/>
            <p:cNvSpPr>
              <a:spLocks noChangeArrowheads="1"/>
            </p:cNvSpPr>
            <p:nvPr/>
          </p:nvSpPr>
          <p:spPr bwMode="auto">
            <a:xfrm>
              <a:off x="1149" y="1967"/>
              <a:ext cx="46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38" name="矩形 5"/>
            <p:cNvSpPr>
              <a:spLocks noChangeArrowheads="1"/>
            </p:cNvSpPr>
            <p:nvPr/>
          </p:nvSpPr>
          <p:spPr bwMode="auto">
            <a:xfrm>
              <a:off x="1156" y="1525"/>
              <a:ext cx="453" cy="441"/>
            </a:xfrm>
            <a:prstGeom prst="rect">
              <a:avLst/>
            </a:prstGeom>
            <a:solidFill>
              <a:srgbClr val="FFB3B5"/>
            </a:solidFill>
            <a:ln w="19050" cap="rnd" algn="ctr">
              <a:solidFill>
                <a:srgbClr val="3399FF"/>
              </a:solidFill>
              <a:prstDash val="sysDot"/>
              <a:round/>
            </a:ln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39" name="矩形 15"/>
            <p:cNvSpPr>
              <a:spLocks noChangeArrowheads="1"/>
            </p:cNvSpPr>
            <p:nvPr/>
          </p:nvSpPr>
          <p:spPr bwMode="auto">
            <a:xfrm>
              <a:off x="703" y="1525"/>
              <a:ext cx="907" cy="862"/>
            </a:xfrm>
            <a:prstGeom prst="rect">
              <a:avLst/>
            </a:prstGeom>
            <a:noFill/>
            <a:ln w="22860" algn="ctr">
              <a:solidFill>
                <a:srgbClr val="33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3262948" y="2528888"/>
            <a:ext cx="203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3243898" y="2757488"/>
            <a:ext cx="2714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>
            <a:off x="3243898" y="2822246"/>
            <a:ext cx="238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2" name="Group 76"/>
          <p:cNvGrpSpPr/>
          <p:nvPr/>
        </p:nvGrpSpPr>
        <p:grpSpPr bwMode="auto">
          <a:xfrm>
            <a:off x="3980024" y="2549957"/>
            <a:ext cx="271463" cy="568013"/>
            <a:chOff x="929" y="2205"/>
            <a:chExt cx="227" cy="559"/>
          </a:xfrm>
        </p:grpSpPr>
        <p:sp>
          <p:nvSpPr>
            <p:cNvPr id="10331" name="Text Box 55"/>
            <p:cNvSpPr txBox="1">
              <a:spLocks noChangeArrowheads="1"/>
            </p:cNvSpPr>
            <p:nvPr/>
          </p:nvSpPr>
          <p:spPr bwMode="auto">
            <a:xfrm>
              <a:off x="945" y="2205"/>
              <a:ext cx="17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332" name="Text Box 56"/>
            <p:cNvSpPr txBox="1">
              <a:spLocks noChangeArrowheads="1"/>
            </p:cNvSpPr>
            <p:nvPr/>
          </p:nvSpPr>
          <p:spPr bwMode="auto">
            <a:xfrm>
              <a:off x="929" y="2431"/>
              <a:ext cx="22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333" name="Line 57"/>
            <p:cNvSpPr>
              <a:spLocks noChangeShapeType="1"/>
            </p:cNvSpPr>
            <p:nvPr/>
          </p:nvSpPr>
          <p:spPr bwMode="auto">
            <a:xfrm>
              <a:off x="951" y="2488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aphicFrame>
        <p:nvGraphicFramePr>
          <p:cNvPr id="10253" name="Object 10"/>
          <p:cNvGraphicFramePr>
            <a:graphicFrameLocks noChangeAspect="1"/>
          </p:cNvGraphicFramePr>
          <p:nvPr/>
        </p:nvGraphicFramePr>
        <p:xfrm>
          <a:off x="6091874" y="4430713"/>
          <a:ext cx="85725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公式" r:id="rId6" imgW="114300" imgH="215900" progId="Equation.3">
                  <p:embed/>
                </p:oleObj>
              </mc:Choice>
              <mc:Fallback>
                <p:oleObj name="公式" r:id="rId6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874" y="4430713"/>
                        <a:ext cx="85725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88"/>
          <p:cNvGrpSpPr/>
          <p:nvPr/>
        </p:nvGrpSpPr>
        <p:grpSpPr bwMode="auto">
          <a:xfrm>
            <a:off x="2978786" y="3830639"/>
            <a:ext cx="1497013" cy="669925"/>
            <a:chOff x="839" y="2252"/>
            <a:chExt cx="907" cy="862"/>
          </a:xfrm>
        </p:grpSpPr>
        <p:grpSp>
          <p:nvGrpSpPr>
            <p:cNvPr id="10324" name="Group 87"/>
            <p:cNvGrpSpPr/>
            <p:nvPr/>
          </p:nvGrpSpPr>
          <p:grpSpPr bwMode="auto">
            <a:xfrm>
              <a:off x="839" y="2252"/>
              <a:ext cx="907" cy="862"/>
              <a:chOff x="839" y="2252"/>
              <a:chExt cx="907" cy="862"/>
            </a:xfrm>
          </p:grpSpPr>
          <p:sp>
            <p:nvSpPr>
              <p:cNvPr id="10327" name="矩形 5"/>
              <p:cNvSpPr>
                <a:spLocks noChangeArrowheads="1"/>
              </p:cNvSpPr>
              <p:nvPr/>
            </p:nvSpPr>
            <p:spPr bwMode="auto">
              <a:xfrm>
                <a:off x="839" y="2666"/>
                <a:ext cx="453" cy="441"/>
              </a:xfrm>
              <a:prstGeom prst="rect">
                <a:avLst/>
              </a:prstGeom>
              <a:solidFill>
                <a:srgbClr val="FFB3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3399FF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8" name="矩形 5"/>
              <p:cNvSpPr>
                <a:spLocks noChangeArrowheads="1"/>
              </p:cNvSpPr>
              <p:nvPr/>
            </p:nvSpPr>
            <p:spPr bwMode="auto">
              <a:xfrm>
                <a:off x="839" y="2252"/>
                <a:ext cx="453" cy="441"/>
              </a:xfrm>
              <a:prstGeom prst="rect">
                <a:avLst/>
              </a:prstGeom>
              <a:solidFill>
                <a:srgbClr val="FFB3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3399FF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9" name="矩形 5"/>
              <p:cNvSpPr>
                <a:spLocks noChangeArrowheads="1"/>
              </p:cNvSpPr>
              <p:nvPr/>
            </p:nvSpPr>
            <p:spPr bwMode="auto">
              <a:xfrm>
                <a:off x="1292" y="2252"/>
                <a:ext cx="453" cy="441"/>
              </a:xfrm>
              <a:prstGeom prst="rect">
                <a:avLst/>
              </a:prstGeom>
              <a:solidFill>
                <a:srgbClr val="FFB3B5"/>
              </a:solidFill>
              <a:ln w="19050" cap="rnd" algn="ctr">
                <a:solidFill>
                  <a:srgbClr val="3399FF"/>
                </a:solidFill>
                <a:prstDash val="sysDot"/>
                <a:round/>
              </a:ln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0" name="矩形 15"/>
              <p:cNvSpPr>
                <a:spLocks noChangeArrowheads="1"/>
              </p:cNvSpPr>
              <p:nvPr/>
            </p:nvSpPr>
            <p:spPr bwMode="auto">
              <a:xfrm>
                <a:off x="839" y="2252"/>
                <a:ext cx="907" cy="862"/>
              </a:xfrm>
              <a:prstGeom prst="rect">
                <a:avLst/>
              </a:prstGeom>
              <a:noFill/>
              <a:ln w="22860" algn="ctr">
                <a:solidFill>
                  <a:srgbClr val="3399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325" name="矩形 14"/>
            <p:cNvSpPr>
              <a:spLocks noChangeArrowheads="1"/>
            </p:cNvSpPr>
            <p:nvPr/>
          </p:nvSpPr>
          <p:spPr bwMode="auto">
            <a:xfrm>
              <a:off x="1292" y="2252"/>
              <a:ext cx="454" cy="441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26" name="矩形 15"/>
            <p:cNvSpPr>
              <a:spLocks noChangeArrowheads="1"/>
            </p:cNvSpPr>
            <p:nvPr/>
          </p:nvSpPr>
          <p:spPr bwMode="auto">
            <a:xfrm>
              <a:off x="839" y="2694"/>
              <a:ext cx="453" cy="420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255" name="矩形 16"/>
          <p:cNvSpPr>
            <a:spLocks noChangeArrowheads="1"/>
          </p:cNvSpPr>
          <p:nvPr/>
        </p:nvSpPr>
        <p:spPr bwMode="auto">
          <a:xfrm>
            <a:off x="3786823" y="4211639"/>
            <a:ext cx="552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99FF"/>
                </a:solidFill>
                <a:prstDash val="sysDot"/>
                <a:rou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6" name="Group 103"/>
          <p:cNvGrpSpPr/>
          <p:nvPr/>
        </p:nvGrpSpPr>
        <p:grpSpPr bwMode="auto">
          <a:xfrm>
            <a:off x="3205798" y="4108448"/>
            <a:ext cx="298157" cy="551220"/>
            <a:chOff x="913" y="2629"/>
            <a:chExt cx="248" cy="645"/>
          </a:xfrm>
        </p:grpSpPr>
        <p:sp>
          <p:nvSpPr>
            <p:cNvPr id="10321" name="Text Box 55"/>
            <p:cNvSpPr txBox="1">
              <a:spLocks noChangeArrowheads="1"/>
            </p:cNvSpPr>
            <p:nvPr/>
          </p:nvSpPr>
          <p:spPr bwMode="auto">
            <a:xfrm>
              <a:off x="949" y="2629"/>
              <a:ext cx="17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322" name="Text Box 56"/>
            <p:cNvSpPr txBox="1">
              <a:spLocks noChangeArrowheads="1"/>
            </p:cNvSpPr>
            <p:nvPr/>
          </p:nvSpPr>
          <p:spPr bwMode="auto">
            <a:xfrm>
              <a:off x="913" y="2878"/>
              <a:ext cx="22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323" name="Line 57"/>
            <p:cNvSpPr>
              <a:spLocks noChangeShapeType="1"/>
            </p:cNvSpPr>
            <p:nvPr/>
          </p:nvSpPr>
          <p:spPr bwMode="auto">
            <a:xfrm>
              <a:off x="962" y="2958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 bwMode="auto">
          <a:xfrm>
            <a:off x="3227159" y="3729867"/>
            <a:ext cx="271462" cy="522835"/>
            <a:chOff x="1608997" y="2771430"/>
            <a:chExt cx="287337" cy="816831"/>
          </a:xfrm>
        </p:grpSpPr>
        <p:sp>
          <p:nvSpPr>
            <p:cNvPr id="10318" name="Text Box 55"/>
            <p:cNvSpPr txBox="1">
              <a:spLocks noChangeArrowheads="1"/>
            </p:cNvSpPr>
            <p:nvPr/>
          </p:nvSpPr>
          <p:spPr bwMode="auto">
            <a:xfrm>
              <a:off x="1648718" y="2771430"/>
              <a:ext cx="215900" cy="528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319" name="Text Box 56"/>
            <p:cNvSpPr txBox="1">
              <a:spLocks noChangeArrowheads="1"/>
            </p:cNvSpPr>
            <p:nvPr/>
          </p:nvSpPr>
          <p:spPr bwMode="auto">
            <a:xfrm>
              <a:off x="1608997" y="3059334"/>
              <a:ext cx="287337" cy="528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320" name="Line 57"/>
            <p:cNvSpPr>
              <a:spLocks noChangeShapeType="1"/>
            </p:cNvSpPr>
            <p:nvPr/>
          </p:nvSpPr>
          <p:spPr bwMode="auto">
            <a:xfrm>
              <a:off x="1626459" y="3188881"/>
              <a:ext cx="252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组合 58"/>
          <p:cNvGrpSpPr/>
          <p:nvPr/>
        </p:nvGrpSpPr>
        <p:grpSpPr bwMode="auto">
          <a:xfrm>
            <a:off x="3920173" y="3737493"/>
            <a:ext cx="271462" cy="532755"/>
            <a:chOff x="1608997" y="2755933"/>
            <a:chExt cx="287337" cy="832328"/>
          </a:xfrm>
        </p:grpSpPr>
        <p:sp>
          <p:nvSpPr>
            <p:cNvPr id="10315" name="Text Box 55"/>
            <p:cNvSpPr txBox="1">
              <a:spLocks noChangeArrowheads="1"/>
            </p:cNvSpPr>
            <p:nvPr/>
          </p:nvSpPr>
          <p:spPr bwMode="auto">
            <a:xfrm>
              <a:off x="1646355" y="2755933"/>
              <a:ext cx="215900" cy="528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316" name="Text Box 56"/>
            <p:cNvSpPr txBox="1">
              <a:spLocks noChangeArrowheads="1"/>
            </p:cNvSpPr>
            <p:nvPr/>
          </p:nvSpPr>
          <p:spPr bwMode="auto">
            <a:xfrm>
              <a:off x="1608997" y="3059335"/>
              <a:ext cx="287337" cy="528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317" name="Line 57"/>
            <p:cNvSpPr>
              <a:spLocks noChangeShapeType="1"/>
            </p:cNvSpPr>
            <p:nvPr/>
          </p:nvSpPr>
          <p:spPr bwMode="auto">
            <a:xfrm>
              <a:off x="1625664" y="3184727"/>
              <a:ext cx="252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48"/>
          <p:cNvGrpSpPr/>
          <p:nvPr/>
        </p:nvGrpSpPr>
        <p:grpSpPr bwMode="auto">
          <a:xfrm>
            <a:off x="7319011" y="3721207"/>
            <a:ext cx="1031875" cy="954572"/>
            <a:chOff x="3016" y="2018"/>
            <a:chExt cx="862" cy="940"/>
          </a:xfrm>
        </p:grpSpPr>
        <p:sp>
          <p:nvSpPr>
            <p:cNvPr id="10310" name="右箭头 7"/>
            <p:cNvSpPr>
              <a:spLocks noChangeArrowheads="1"/>
            </p:cNvSpPr>
            <p:nvPr/>
          </p:nvSpPr>
          <p:spPr bwMode="auto">
            <a:xfrm>
              <a:off x="3016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311" name="Group 50"/>
            <p:cNvGrpSpPr/>
            <p:nvPr/>
          </p:nvGrpSpPr>
          <p:grpSpPr bwMode="auto">
            <a:xfrm>
              <a:off x="3537" y="2018"/>
              <a:ext cx="341" cy="940"/>
              <a:chOff x="498" y="2933"/>
              <a:chExt cx="341" cy="940"/>
            </a:xfrm>
          </p:grpSpPr>
          <p:sp>
            <p:nvSpPr>
              <p:cNvPr id="10312" name="Text Box 51"/>
              <p:cNvSpPr txBox="1">
                <a:spLocks noChangeArrowheads="1"/>
              </p:cNvSpPr>
              <p:nvPr/>
            </p:nvSpPr>
            <p:spPr bwMode="auto">
              <a:xfrm>
                <a:off x="498" y="2933"/>
                <a:ext cx="341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0313" name="Text Box 52"/>
              <p:cNvSpPr txBox="1">
                <a:spLocks noChangeArrowheads="1"/>
              </p:cNvSpPr>
              <p:nvPr/>
            </p:nvSpPr>
            <p:spPr bwMode="auto">
              <a:xfrm>
                <a:off x="533" y="3358"/>
                <a:ext cx="272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314" name="Line 53"/>
              <p:cNvSpPr>
                <a:spLocks noChangeShapeType="1"/>
              </p:cNvSpPr>
              <p:nvPr/>
            </p:nvSpPr>
            <p:spPr bwMode="auto">
              <a:xfrm>
                <a:off x="515" y="337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4" name="Group 95"/>
          <p:cNvGrpSpPr/>
          <p:nvPr/>
        </p:nvGrpSpPr>
        <p:grpSpPr bwMode="auto">
          <a:xfrm>
            <a:off x="4915536" y="3857623"/>
            <a:ext cx="2200275" cy="593125"/>
            <a:chOff x="1882" y="2523"/>
            <a:chExt cx="1840" cy="584"/>
          </a:xfrm>
        </p:grpSpPr>
        <p:sp>
          <p:nvSpPr>
            <p:cNvPr id="10303" name="右箭头 7"/>
            <p:cNvSpPr>
              <a:spLocks noChangeArrowheads="1"/>
            </p:cNvSpPr>
            <p:nvPr/>
          </p:nvSpPr>
          <p:spPr bwMode="auto">
            <a:xfrm>
              <a:off x="1882" y="2685"/>
              <a:ext cx="386" cy="227"/>
            </a:xfrm>
            <a:prstGeom prst="rightArrow">
              <a:avLst>
                <a:gd name="adj1" fmla="val 50000"/>
                <a:gd name="adj2" fmla="val 50037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304" name="Group 97"/>
            <p:cNvGrpSpPr/>
            <p:nvPr/>
          </p:nvGrpSpPr>
          <p:grpSpPr bwMode="auto">
            <a:xfrm>
              <a:off x="2381" y="2523"/>
              <a:ext cx="1341" cy="584"/>
              <a:chOff x="2381" y="2502"/>
              <a:chExt cx="1341" cy="584"/>
            </a:xfrm>
          </p:grpSpPr>
          <p:sp>
            <p:nvSpPr>
              <p:cNvPr id="10305" name="TextBox 10"/>
              <p:cNvSpPr txBox="1">
                <a:spLocks noChangeArrowheads="1"/>
              </p:cNvSpPr>
              <p:nvPr/>
            </p:nvSpPr>
            <p:spPr bwMode="auto">
              <a:xfrm>
                <a:off x="2381" y="2614"/>
                <a:ext cx="1341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份是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</a:t>
                </a:r>
              </a:p>
            </p:txBody>
          </p:sp>
          <p:grpSp>
            <p:nvGrpSpPr>
              <p:cNvPr id="10306" name="Group 99"/>
              <p:cNvGrpSpPr/>
              <p:nvPr/>
            </p:nvGrpSpPr>
            <p:grpSpPr bwMode="auto">
              <a:xfrm>
                <a:off x="3314" y="2502"/>
                <a:ext cx="272" cy="584"/>
                <a:chOff x="3314" y="2523"/>
                <a:chExt cx="272" cy="584"/>
              </a:xfrm>
            </p:grpSpPr>
            <p:sp>
              <p:nvSpPr>
                <p:cNvPr id="1030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45" y="2523"/>
                  <a:ext cx="204" cy="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030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14" y="2743"/>
                  <a:ext cx="272" cy="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0309" name="Line 57"/>
                <p:cNvSpPr>
                  <a:spLocks noChangeShapeType="1"/>
                </p:cNvSpPr>
                <p:nvPr/>
              </p:nvSpPr>
              <p:spPr bwMode="auto">
                <a:xfrm>
                  <a:off x="3376" y="2832"/>
                  <a:ext cx="21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aphicFrame>
        <p:nvGraphicFramePr>
          <p:cNvPr id="10261" name="Object 10"/>
          <p:cNvGraphicFramePr>
            <a:graphicFrameLocks noChangeAspect="1"/>
          </p:cNvGraphicFramePr>
          <p:nvPr/>
        </p:nvGraphicFramePr>
        <p:xfrm>
          <a:off x="6112511" y="5443538"/>
          <a:ext cx="85725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公式" r:id="rId7" imgW="114300" imgH="215900" progId="Equation.3">
                  <p:embed/>
                </p:oleObj>
              </mc:Choice>
              <mc:Fallback>
                <p:oleObj name="公式" r:id="rId7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2511" y="5443538"/>
                        <a:ext cx="85725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9" name="组合 118"/>
          <p:cNvGrpSpPr/>
          <p:nvPr/>
        </p:nvGrpSpPr>
        <p:grpSpPr bwMode="auto">
          <a:xfrm>
            <a:off x="2999423" y="4843464"/>
            <a:ext cx="1497012" cy="681037"/>
            <a:chOff x="1337950" y="5528999"/>
            <a:chExt cx="1497003" cy="681554"/>
          </a:xfrm>
        </p:grpSpPr>
        <p:sp>
          <p:nvSpPr>
            <p:cNvPr id="10294" name="矩形 5"/>
            <p:cNvSpPr>
              <a:spLocks noChangeArrowheads="1"/>
            </p:cNvSpPr>
            <p:nvPr/>
          </p:nvSpPr>
          <p:spPr bwMode="auto">
            <a:xfrm>
              <a:off x="2090061" y="5854464"/>
              <a:ext cx="738805" cy="356089"/>
            </a:xfrm>
            <a:prstGeom prst="rect">
              <a:avLst/>
            </a:prstGeom>
            <a:solidFill>
              <a:srgbClr val="FF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3399FF"/>
                  </a:solidFill>
                  <a:prstDash val="sysDot"/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95" name="Group 88"/>
            <p:cNvGrpSpPr/>
            <p:nvPr/>
          </p:nvGrpSpPr>
          <p:grpSpPr bwMode="auto">
            <a:xfrm>
              <a:off x="1337950" y="5528999"/>
              <a:ext cx="1497003" cy="669792"/>
              <a:chOff x="839" y="2252"/>
              <a:chExt cx="907" cy="862"/>
            </a:xfrm>
          </p:grpSpPr>
          <p:grpSp>
            <p:nvGrpSpPr>
              <p:cNvPr id="10296" name="Group 87"/>
              <p:cNvGrpSpPr/>
              <p:nvPr/>
            </p:nvGrpSpPr>
            <p:grpSpPr bwMode="auto">
              <a:xfrm>
                <a:off x="839" y="2252"/>
                <a:ext cx="907" cy="862"/>
                <a:chOff x="839" y="2252"/>
                <a:chExt cx="907" cy="862"/>
              </a:xfrm>
            </p:grpSpPr>
            <p:sp>
              <p:nvSpPr>
                <p:cNvPr id="10299" name="矩形 5"/>
                <p:cNvSpPr>
                  <a:spLocks noChangeArrowheads="1"/>
                </p:cNvSpPr>
                <p:nvPr/>
              </p:nvSpPr>
              <p:spPr bwMode="auto">
                <a:xfrm>
                  <a:off x="839" y="2666"/>
                  <a:ext cx="453" cy="441"/>
                </a:xfrm>
                <a:prstGeom prst="rect">
                  <a:avLst/>
                </a:prstGeom>
                <a:solidFill>
                  <a:srgbClr val="FFB3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3399FF"/>
                      </a:solidFill>
                      <a:prstDash val="sysDot"/>
                      <a:rou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0" name="矩形 5"/>
                <p:cNvSpPr>
                  <a:spLocks noChangeArrowheads="1"/>
                </p:cNvSpPr>
                <p:nvPr/>
              </p:nvSpPr>
              <p:spPr bwMode="auto">
                <a:xfrm>
                  <a:off x="839" y="2252"/>
                  <a:ext cx="453" cy="441"/>
                </a:xfrm>
                <a:prstGeom prst="rect">
                  <a:avLst/>
                </a:prstGeom>
                <a:solidFill>
                  <a:srgbClr val="FFB3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3399FF"/>
                      </a:solidFill>
                      <a:prstDash val="sysDot"/>
                      <a:rou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1" name="矩形 5"/>
                <p:cNvSpPr>
                  <a:spLocks noChangeArrowheads="1"/>
                </p:cNvSpPr>
                <p:nvPr/>
              </p:nvSpPr>
              <p:spPr bwMode="auto">
                <a:xfrm>
                  <a:off x="1292" y="2252"/>
                  <a:ext cx="453" cy="441"/>
                </a:xfrm>
                <a:prstGeom prst="rect">
                  <a:avLst/>
                </a:prstGeom>
                <a:solidFill>
                  <a:srgbClr val="FFB3B5"/>
                </a:solidFill>
                <a:ln w="19050" cap="rnd" algn="ctr">
                  <a:solidFill>
                    <a:srgbClr val="3399FF"/>
                  </a:solidFill>
                  <a:prstDash val="sysDot"/>
                  <a:round/>
                </a:ln>
              </p:spPr>
              <p:txBody>
                <a:bodyPr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2" name="矩形 15"/>
                <p:cNvSpPr>
                  <a:spLocks noChangeArrowheads="1"/>
                </p:cNvSpPr>
                <p:nvPr/>
              </p:nvSpPr>
              <p:spPr bwMode="auto">
                <a:xfrm>
                  <a:off x="839" y="2252"/>
                  <a:ext cx="907" cy="862"/>
                </a:xfrm>
                <a:prstGeom prst="rect">
                  <a:avLst/>
                </a:prstGeom>
                <a:noFill/>
                <a:ln w="22860" algn="ctr">
                  <a:solidFill>
                    <a:srgbClr val="3399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297" name="矩形 14"/>
              <p:cNvSpPr>
                <a:spLocks noChangeArrowheads="1"/>
              </p:cNvSpPr>
              <p:nvPr/>
            </p:nvSpPr>
            <p:spPr bwMode="auto">
              <a:xfrm>
                <a:off x="1292" y="2252"/>
                <a:ext cx="454" cy="441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98" name="矩形 15"/>
              <p:cNvSpPr>
                <a:spLocks noChangeArrowheads="1"/>
              </p:cNvSpPr>
              <p:nvPr/>
            </p:nvSpPr>
            <p:spPr bwMode="auto">
              <a:xfrm>
                <a:off x="839" y="2694"/>
                <a:ext cx="453" cy="420"/>
              </a:xfrm>
              <a:prstGeom prst="rect">
                <a:avLst/>
              </a:prstGeom>
              <a:noFill/>
              <a:ln w="19050" cap="rnd" algn="ctr">
                <a:solidFill>
                  <a:srgbClr val="3399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0263" name="矩形 16"/>
          <p:cNvSpPr>
            <a:spLocks noChangeArrowheads="1"/>
          </p:cNvSpPr>
          <p:nvPr/>
        </p:nvSpPr>
        <p:spPr bwMode="auto">
          <a:xfrm>
            <a:off x="3807460" y="5224464"/>
            <a:ext cx="552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99FF"/>
                </a:solidFill>
                <a:prstDash val="sysDot"/>
                <a:rou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2" name="Group 103"/>
          <p:cNvGrpSpPr/>
          <p:nvPr/>
        </p:nvGrpSpPr>
        <p:grpSpPr bwMode="auto">
          <a:xfrm>
            <a:off x="3242064" y="5121274"/>
            <a:ext cx="272911" cy="553784"/>
            <a:chOff x="926" y="2629"/>
            <a:chExt cx="227" cy="648"/>
          </a:xfrm>
        </p:grpSpPr>
        <p:sp>
          <p:nvSpPr>
            <p:cNvPr id="10291" name="Text Box 55"/>
            <p:cNvSpPr txBox="1">
              <a:spLocks noChangeArrowheads="1"/>
            </p:cNvSpPr>
            <p:nvPr/>
          </p:nvSpPr>
          <p:spPr bwMode="auto">
            <a:xfrm>
              <a:off x="949" y="2629"/>
              <a:ext cx="17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292" name="Text Box 56"/>
            <p:cNvSpPr txBox="1">
              <a:spLocks noChangeArrowheads="1"/>
            </p:cNvSpPr>
            <p:nvPr/>
          </p:nvSpPr>
          <p:spPr bwMode="auto">
            <a:xfrm>
              <a:off x="926" y="2881"/>
              <a:ext cx="22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93" name="Line 57"/>
            <p:cNvSpPr>
              <a:spLocks noChangeShapeType="1"/>
            </p:cNvSpPr>
            <p:nvPr/>
          </p:nvSpPr>
          <p:spPr bwMode="auto">
            <a:xfrm>
              <a:off x="941" y="2940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组合 95"/>
          <p:cNvGrpSpPr/>
          <p:nvPr/>
        </p:nvGrpSpPr>
        <p:grpSpPr bwMode="auto">
          <a:xfrm>
            <a:off x="3258186" y="4691065"/>
            <a:ext cx="271463" cy="568197"/>
            <a:chOff x="1608997" y="2700560"/>
            <a:chExt cx="287337" cy="887701"/>
          </a:xfrm>
        </p:grpSpPr>
        <p:sp>
          <p:nvSpPr>
            <p:cNvPr id="10288" name="Text Box 55"/>
            <p:cNvSpPr txBox="1">
              <a:spLocks noChangeArrowheads="1"/>
            </p:cNvSpPr>
            <p:nvPr/>
          </p:nvSpPr>
          <p:spPr bwMode="auto">
            <a:xfrm>
              <a:off x="1643922" y="2700560"/>
              <a:ext cx="215900" cy="528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289" name="Text Box 56"/>
            <p:cNvSpPr txBox="1">
              <a:spLocks noChangeArrowheads="1"/>
            </p:cNvSpPr>
            <p:nvPr/>
          </p:nvSpPr>
          <p:spPr bwMode="auto">
            <a:xfrm>
              <a:off x="1608997" y="3059334"/>
              <a:ext cx="287337" cy="528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90" name="Line 57"/>
            <p:cNvSpPr>
              <a:spLocks noChangeShapeType="1"/>
            </p:cNvSpPr>
            <p:nvPr/>
          </p:nvSpPr>
          <p:spPr bwMode="auto">
            <a:xfrm>
              <a:off x="1626291" y="3158525"/>
              <a:ext cx="252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组合 58"/>
          <p:cNvGrpSpPr/>
          <p:nvPr/>
        </p:nvGrpSpPr>
        <p:grpSpPr bwMode="auto">
          <a:xfrm>
            <a:off x="3940811" y="4714875"/>
            <a:ext cx="271463" cy="568198"/>
            <a:chOff x="1608997" y="2700560"/>
            <a:chExt cx="287337" cy="887701"/>
          </a:xfrm>
        </p:grpSpPr>
        <p:sp>
          <p:nvSpPr>
            <p:cNvPr id="10285" name="Text Box 55"/>
            <p:cNvSpPr txBox="1">
              <a:spLocks noChangeArrowheads="1"/>
            </p:cNvSpPr>
            <p:nvPr/>
          </p:nvSpPr>
          <p:spPr bwMode="auto">
            <a:xfrm>
              <a:off x="1643922" y="2700560"/>
              <a:ext cx="215900" cy="528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286" name="Text Box 56"/>
            <p:cNvSpPr txBox="1">
              <a:spLocks noChangeArrowheads="1"/>
            </p:cNvSpPr>
            <p:nvPr/>
          </p:nvSpPr>
          <p:spPr bwMode="auto">
            <a:xfrm>
              <a:off x="1608997" y="3059335"/>
              <a:ext cx="287337" cy="528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87" name="Line 57"/>
            <p:cNvSpPr>
              <a:spLocks noChangeShapeType="1"/>
            </p:cNvSpPr>
            <p:nvPr/>
          </p:nvSpPr>
          <p:spPr bwMode="auto">
            <a:xfrm>
              <a:off x="1625664" y="3184727"/>
              <a:ext cx="252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4" name="Group 48"/>
          <p:cNvGrpSpPr/>
          <p:nvPr/>
        </p:nvGrpSpPr>
        <p:grpSpPr bwMode="auto">
          <a:xfrm>
            <a:off x="7333544" y="4701166"/>
            <a:ext cx="1031875" cy="941370"/>
            <a:chOff x="3016" y="2031"/>
            <a:chExt cx="862" cy="927"/>
          </a:xfrm>
        </p:grpSpPr>
        <p:sp>
          <p:nvSpPr>
            <p:cNvPr id="10280" name="右箭头 7"/>
            <p:cNvSpPr>
              <a:spLocks noChangeArrowheads="1"/>
            </p:cNvSpPr>
            <p:nvPr/>
          </p:nvSpPr>
          <p:spPr bwMode="auto">
            <a:xfrm>
              <a:off x="3016" y="2387"/>
              <a:ext cx="386" cy="227"/>
            </a:xfrm>
            <a:prstGeom prst="rightArrow">
              <a:avLst>
                <a:gd name="adj1" fmla="val 50000"/>
                <a:gd name="adj2" fmla="val 50124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81" name="Group 50"/>
            <p:cNvGrpSpPr/>
            <p:nvPr/>
          </p:nvGrpSpPr>
          <p:grpSpPr bwMode="auto">
            <a:xfrm>
              <a:off x="3537" y="2031"/>
              <a:ext cx="341" cy="927"/>
              <a:chOff x="498" y="2946"/>
              <a:chExt cx="341" cy="927"/>
            </a:xfrm>
          </p:grpSpPr>
          <p:sp>
            <p:nvSpPr>
              <p:cNvPr id="10282" name="Text Box 51"/>
              <p:cNvSpPr txBox="1">
                <a:spLocks noChangeArrowheads="1"/>
              </p:cNvSpPr>
              <p:nvPr/>
            </p:nvSpPr>
            <p:spPr bwMode="auto">
              <a:xfrm>
                <a:off x="498" y="2946"/>
                <a:ext cx="341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83" name="Text Box 52"/>
              <p:cNvSpPr txBox="1">
                <a:spLocks noChangeArrowheads="1"/>
              </p:cNvSpPr>
              <p:nvPr/>
            </p:nvSpPr>
            <p:spPr bwMode="auto">
              <a:xfrm>
                <a:off x="533" y="3358"/>
                <a:ext cx="272" cy="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84" name="Line 53"/>
              <p:cNvSpPr>
                <a:spLocks noChangeShapeType="1"/>
              </p:cNvSpPr>
              <p:nvPr/>
            </p:nvSpPr>
            <p:spPr bwMode="auto">
              <a:xfrm>
                <a:off x="520" y="3403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10" name="Group 95"/>
          <p:cNvGrpSpPr/>
          <p:nvPr/>
        </p:nvGrpSpPr>
        <p:grpSpPr bwMode="auto">
          <a:xfrm>
            <a:off x="4936174" y="4870448"/>
            <a:ext cx="2200275" cy="593125"/>
            <a:chOff x="1882" y="2523"/>
            <a:chExt cx="1840" cy="584"/>
          </a:xfrm>
        </p:grpSpPr>
        <p:sp>
          <p:nvSpPr>
            <p:cNvPr id="10273" name="右箭头 7"/>
            <p:cNvSpPr>
              <a:spLocks noChangeArrowheads="1"/>
            </p:cNvSpPr>
            <p:nvPr/>
          </p:nvSpPr>
          <p:spPr bwMode="auto">
            <a:xfrm>
              <a:off x="1882" y="2685"/>
              <a:ext cx="386" cy="227"/>
            </a:xfrm>
            <a:prstGeom prst="rightArrow">
              <a:avLst>
                <a:gd name="adj1" fmla="val 50000"/>
                <a:gd name="adj2" fmla="val 50037"/>
              </a:avLst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74" name="Group 97"/>
            <p:cNvGrpSpPr/>
            <p:nvPr/>
          </p:nvGrpSpPr>
          <p:grpSpPr bwMode="auto">
            <a:xfrm>
              <a:off x="2381" y="2523"/>
              <a:ext cx="1341" cy="584"/>
              <a:chOff x="2381" y="2502"/>
              <a:chExt cx="1341" cy="584"/>
            </a:xfrm>
          </p:grpSpPr>
          <p:sp>
            <p:nvSpPr>
              <p:cNvPr id="10275" name="TextBox 10"/>
              <p:cNvSpPr txBox="1">
                <a:spLocks noChangeArrowheads="1"/>
              </p:cNvSpPr>
              <p:nvPr/>
            </p:nvSpPr>
            <p:spPr bwMode="auto">
              <a:xfrm>
                <a:off x="2381" y="2614"/>
                <a:ext cx="1341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份是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</a:t>
                </a:r>
              </a:p>
            </p:txBody>
          </p:sp>
          <p:grpSp>
            <p:nvGrpSpPr>
              <p:cNvPr id="10276" name="Group 99"/>
              <p:cNvGrpSpPr/>
              <p:nvPr/>
            </p:nvGrpSpPr>
            <p:grpSpPr bwMode="auto">
              <a:xfrm>
                <a:off x="3314" y="2502"/>
                <a:ext cx="272" cy="584"/>
                <a:chOff x="3314" y="2523"/>
                <a:chExt cx="272" cy="584"/>
              </a:xfrm>
            </p:grpSpPr>
            <p:sp>
              <p:nvSpPr>
                <p:cNvPr id="1027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45" y="2523"/>
                  <a:ext cx="204" cy="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027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14" y="2743"/>
                  <a:ext cx="272" cy="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0279" name="Line 57"/>
                <p:cNvSpPr>
                  <a:spLocks noChangeShapeType="1"/>
                </p:cNvSpPr>
                <p:nvPr/>
              </p:nvSpPr>
              <p:spPr bwMode="auto">
                <a:xfrm>
                  <a:off x="3376" y="2832"/>
                  <a:ext cx="21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20" name="Group 103"/>
          <p:cNvGrpSpPr/>
          <p:nvPr/>
        </p:nvGrpSpPr>
        <p:grpSpPr bwMode="auto">
          <a:xfrm>
            <a:off x="3942876" y="5146676"/>
            <a:ext cx="272911" cy="564928"/>
            <a:chOff x="920" y="2629"/>
            <a:chExt cx="227" cy="659"/>
          </a:xfrm>
        </p:grpSpPr>
        <p:sp>
          <p:nvSpPr>
            <p:cNvPr id="10270" name="Text Box 55"/>
            <p:cNvSpPr txBox="1">
              <a:spLocks noChangeArrowheads="1"/>
            </p:cNvSpPr>
            <p:nvPr/>
          </p:nvSpPr>
          <p:spPr bwMode="auto">
            <a:xfrm>
              <a:off x="949" y="2629"/>
              <a:ext cx="170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0271" name="Text Box 56"/>
            <p:cNvSpPr txBox="1">
              <a:spLocks noChangeArrowheads="1"/>
            </p:cNvSpPr>
            <p:nvPr/>
          </p:nvSpPr>
          <p:spPr bwMode="auto">
            <a:xfrm>
              <a:off x="920" y="2893"/>
              <a:ext cx="227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72" name="Line 57"/>
            <p:cNvSpPr>
              <a:spLocks noChangeShapeType="1"/>
            </p:cNvSpPr>
            <p:nvPr/>
          </p:nvSpPr>
          <p:spPr bwMode="auto">
            <a:xfrm>
              <a:off x="945" y="2953"/>
              <a:ext cx="1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（一）初步感知四分之几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7"/>
          <p:cNvGrpSpPr/>
          <p:nvPr/>
        </p:nvGrpSpPr>
        <p:grpSpPr bwMode="auto">
          <a:xfrm>
            <a:off x="2120107" y="1845461"/>
            <a:ext cx="7835114" cy="3151187"/>
            <a:chOff x="1283" y="-63"/>
            <a:chExt cx="4365" cy="1985"/>
          </a:xfrm>
        </p:grpSpPr>
        <p:sp>
          <p:nvSpPr>
            <p:cNvPr id="11" name="AutoShape 27"/>
            <p:cNvSpPr>
              <a:spLocks noChangeArrowheads="1"/>
            </p:cNvSpPr>
            <p:nvPr/>
          </p:nvSpPr>
          <p:spPr bwMode="auto">
            <a:xfrm>
              <a:off x="1283" y="-63"/>
              <a:ext cx="3646" cy="837"/>
            </a:xfrm>
            <a:prstGeom prst="wedgeRoundRectCallout">
              <a:avLst>
                <a:gd name="adj1" fmla="val 54375"/>
                <a:gd name="adj2" fmla="val 9407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ea typeface="思源黑体 CN Medium" panose="020B06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    </a:t>
              </a:r>
              <a:r>
                <a:rPr kumimoji="0" lang="zh-CN" altLang="zh-CN" sz="2400" b="0" i="0" u="none" strike="noStrike" kern="1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ea typeface="思源黑体 CN Medium" panose="020B06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拿出自己准备的</a:t>
              </a:r>
              <a:r>
                <a:rPr kumimoji="0" lang="en-US" altLang="zh-CN" sz="2400" b="0" i="0" u="none" strike="noStrike" kern="1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ea typeface="思源黑体 CN Medium" panose="020B06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1</a:t>
              </a:r>
              <a:r>
                <a:rPr kumimoji="0" lang="zh-CN" altLang="zh-CN" sz="2400" b="0" i="0" u="none" strike="noStrike" kern="10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ea typeface="思源黑体 CN Medium" panose="020B06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分米长的纸条，把它平均分成你喜欢的份数，涂出想涂的份数，并用分数表示出来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</a:p>
          </p:txBody>
        </p:sp>
        <p:pic>
          <p:nvPicPr>
            <p:cNvPr id="11269" name="Picture 4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45" y="788"/>
              <a:ext cx="1003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（二）深入探究几分之几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9" name="Picture 1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165" y="2122488"/>
            <a:ext cx="8048625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1674727" y="238219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圆角矩形 18"/>
          <p:cNvSpPr>
            <a:spLocks noChangeArrowheads="1"/>
          </p:cNvSpPr>
          <p:nvPr/>
        </p:nvSpPr>
        <p:spPr bwMode="auto">
          <a:xfrm>
            <a:off x="975493" y="1330622"/>
            <a:ext cx="855663" cy="4318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圆角矩形 38"/>
          <p:cNvSpPr>
            <a:spLocks noChangeArrowheads="1"/>
          </p:cNvSpPr>
          <p:nvPr/>
        </p:nvSpPr>
        <p:spPr bwMode="auto">
          <a:xfrm>
            <a:off x="4840639" y="1349337"/>
            <a:ext cx="700088" cy="4318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88703" y="1330622"/>
            <a:ext cx="655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分米长的一条彩带平均分成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份。</a:t>
            </a:r>
          </a:p>
        </p:txBody>
      </p:sp>
      <p:grpSp>
        <p:nvGrpSpPr>
          <p:cNvPr id="8236" name="Group 44"/>
          <p:cNvGrpSpPr/>
          <p:nvPr/>
        </p:nvGrpSpPr>
        <p:grpSpPr bwMode="auto">
          <a:xfrm>
            <a:off x="3095540" y="4046537"/>
            <a:ext cx="676275" cy="900113"/>
            <a:chOff x="-2250" y="1658"/>
            <a:chExt cx="426" cy="567"/>
          </a:xfrm>
        </p:grpSpPr>
        <p:sp>
          <p:nvSpPr>
            <p:cNvPr id="12350" name="Text Box 45"/>
            <p:cNvSpPr txBox="1">
              <a:spLocks noChangeArrowheads="1"/>
            </p:cNvSpPr>
            <p:nvPr/>
          </p:nvSpPr>
          <p:spPr bwMode="auto">
            <a:xfrm>
              <a:off x="-2250" y="1658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</a:t>
              </a:r>
            </a:p>
          </p:txBody>
        </p:sp>
        <p:sp>
          <p:nvSpPr>
            <p:cNvPr id="12351" name="Text Box 46"/>
            <p:cNvSpPr txBox="1">
              <a:spLocks noChangeArrowheads="1"/>
            </p:cNvSpPr>
            <p:nvPr/>
          </p:nvSpPr>
          <p:spPr bwMode="auto">
            <a:xfrm>
              <a:off x="-2232" y="1934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39" name="Group 47"/>
          <p:cNvGrpSpPr/>
          <p:nvPr/>
        </p:nvGrpSpPr>
        <p:grpSpPr bwMode="auto">
          <a:xfrm>
            <a:off x="7203989" y="4037015"/>
            <a:ext cx="685800" cy="928688"/>
            <a:chOff x="654" y="2456"/>
            <a:chExt cx="432" cy="585"/>
          </a:xfrm>
        </p:grpSpPr>
        <p:sp>
          <p:nvSpPr>
            <p:cNvPr id="12348" name="Text Box 48"/>
            <p:cNvSpPr txBox="1">
              <a:spLocks noChangeArrowheads="1"/>
            </p:cNvSpPr>
            <p:nvPr/>
          </p:nvSpPr>
          <p:spPr bwMode="auto">
            <a:xfrm>
              <a:off x="654" y="2456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7</a:t>
              </a:r>
            </a:p>
          </p:txBody>
        </p:sp>
        <p:sp>
          <p:nvSpPr>
            <p:cNvPr id="12349" name="Text Box 49"/>
            <p:cNvSpPr txBox="1">
              <a:spLocks noChangeArrowheads="1"/>
            </p:cNvSpPr>
            <p:nvPr/>
          </p:nvSpPr>
          <p:spPr bwMode="auto">
            <a:xfrm>
              <a:off x="678" y="2750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42" name="Group 50"/>
          <p:cNvGrpSpPr/>
          <p:nvPr/>
        </p:nvGrpSpPr>
        <p:grpSpPr bwMode="auto">
          <a:xfrm>
            <a:off x="7981864" y="2341565"/>
            <a:ext cx="685800" cy="928688"/>
            <a:chOff x="654" y="2456"/>
            <a:chExt cx="432" cy="585"/>
          </a:xfrm>
        </p:grpSpPr>
        <p:sp>
          <p:nvSpPr>
            <p:cNvPr id="12346" name="Text Box 51"/>
            <p:cNvSpPr txBox="1">
              <a:spLocks noChangeArrowheads="1"/>
            </p:cNvSpPr>
            <p:nvPr/>
          </p:nvSpPr>
          <p:spPr bwMode="auto">
            <a:xfrm>
              <a:off x="654" y="2456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3</a:t>
              </a:r>
            </a:p>
          </p:txBody>
        </p:sp>
        <p:sp>
          <p:nvSpPr>
            <p:cNvPr id="12347" name="Text Box 52"/>
            <p:cNvSpPr txBox="1">
              <a:spLocks noChangeArrowheads="1"/>
            </p:cNvSpPr>
            <p:nvPr/>
          </p:nvSpPr>
          <p:spPr bwMode="auto">
            <a:xfrm>
              <a:off x="678" y="2750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95" name="Group 103"/>
          <p:cNvGrpSpPr/>
          <p:nvPr/>
        </p:nvGrpSpPr>
        <p:grpSpPr bwMode="auto">
          <a:xfrm>
            <a:off x="5011652" y="2230437"/>
            <a:ext cx="676275" cy="774700"/>
            <a:chOff x="4934" y="1307"/>
            <a:chExt cx="426" cy="488"/>
          </a:xfrm>
        </p:grpSpPr>
        <p:sp>
          <p:nvSpPr>
            <p:cNvPr id="12344" name="Text Box 100"/>
            <p:cNvSpPr txBox="1">
              <a:spLocks noChangeArrowheads="1"/>
            </p:cNvSpPr>
            <p:nvPr/>
          </p:nvSpPr>
          <p:spPr bwMode="auto">
            <a:xfrm>
              <a:off x="4934" y="1307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</a:t>
              </a:r>
            </a:p>
          </p:txBody>
        </p:sp>
        <p:sp>
          <p:nvSpPr>
            <p:cNvPr id="12345" name="Text Box 101"/>
            <p:cNvSpPr txBox="1">
              <a:spLocks noChangeArrowheads="1"/>
            </p:cNvSpPr>
            <p:nvPr/>
          </p:nvSpPr>
          <p:spPr bwMode="auto">
            <a:xfrm>
              <a:off x="4952" y="1504"/>
              <a:ext cx="4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8297" name="Group 105"/>
          <p:cNvGrpSpPr/>
          <p:nvPr/>
        </p:nvGrpSpPr>
        <p:grpSpPr bwMode="auto">
          <a:xfrm>
            <a:off x="1321860" y="4482803"/>
            <a:ext cx="4656141" cy="1800225"/>
            <a:chOff x="586" y="3385"/>
            <a:chExt cx="2702" cy="1134"/>
          </a:xfrm>
        </p:grpSpPr>
        <p:sp>
          <p:nvSpPr>
            <p:cNvPr id="12342" name="AutoShape 27"/>
            <p:cNvSpPr>
              <a:spLocks noChangeArrowheads="1"/>
            </p:cNvSpPr>
            <p:nvPr/>
          </p:nvSpPr>
          <p:spPr bwMode="auto">
            <a:xfrm>
              <a:off x="1487" y="3667"/>
              <a:ext cx="1801" cy="579"/>
            </a:xfrm>
            <a:prstGeom prst="wedgeRoundRectCallout">
              <a:avLst>
                <a:gd name="adj1" fmla="val -58843"/>
                <a:gd name="adj2" fmla="val -543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你还能从这条彩带上</a:t>
              </a:r>
              <a:endPara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找到其他的分数吗？</a:t>
              </a:r>
            </a:p>
          </p:txBody>
        </p:sp>
        <p:pic>
          <p:nvPicPr>
            <p:cNvPr id="12343" name="Picture 10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6" y="3385"/>
              <a:ext cx="733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组合 1"/>
          <p:cNvGrpSpPr/>
          <p:nvPr/>
        </p:nvGrpSpPr>
        <p:grpSpPr bwMode="auto">
          <a:xfrm>
            <a:off x="7291301" y="3241676"/>
            <a:ext cx="2038350" cy="852488"/>
            <a:chOff x="5616651" y="3814934"/>
            <a:chExt cx="2038350" cy="852488"/>
          </a:xfrm>
        </p:grpSpPr>
        <p:grpSp>
          <p:nvGrpSpPr>
            <p:cNvPr id="12330" name="Group 57"/>
            <p:cNvGrpSpPr/>
            <p:nvPr/>
          </p:nvGrpSpPr>
          <p:grpSpPr bwMode="auto">
            <a:xfrm>
              <a:off x="5616651" y="3814934"/>
              <a:ext cx="647700" cy="852488"/>
              <a:chOff x="4105" y="210"/>
              <a:chExt cx="408" cy="537"/>
            </a:xfrm>
          </p:grpSpPr>
          <p:sp>
            <p:nvSpPr>
              <p:cNvPr id="12339" name="Text Box 54"/>
              <p:cNvSpPr txBox="1">
                <a:spLocks noChangeArrowheads="1"/>
              </p:cNvSpPr>
              <p:nvPr/>
            </p:nvSpPr>
            <p:spPr bwMode="auto">
              <a:xfrm>
                <a:off x="4105" y="210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340" name="Text Box 55"/>
              <p:cNvSpPr txBox="1">
                <a:spLocks noChangeArrowheads="1"/>
              </p:cNvSpPr>
              <p:nvPr/>
            </p:nvSpPr>
            <p:spPr bwMode="auto">
              <a:xfrm>
                <a:off x="4105" y="456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2341" name="Line 56"/>
              <p:cNvSpPr>
                <a:spLocks noChangeShapeType="1"/>
              </p:cNvSpPr>
              <p:nvPr/>
            </p:nvSpPr>
            <p:spPr bwMode="auto">
              <a:xfrm>
                <a:off x="4218" y="464"/>
                <a:ext cx="18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331" name="Group 57"/>
            <p:cNvGrpSpPr/>
            <p:nvPr/>
          </p:nvGrpSpPr>
          <p:grpSpPr bwMode="auto">
            <a:xfrm>
              <a:off x="6311976" y="3814934"/>
              <a:ext cx="647700" cy="852488"/>
              <a:chOff x="4105" y="210"/>
              <a:chExt cx="408" cy="537"/>
            </a:xfrm>
          </p:grpSpPr>
          <p:sp>
            <p:nvSpPr>
              <p:cNvPr id="12336" name="Text Box 54"/>
              <p:cNvSpPr txBox="1">
                <a:spLocks noChangeArrowheads="1"/>
              </p:cNvSpPr>
              <p:nvPr/>
            </p:nvSpPr>
            <p:spPr bwMode="auto">
              <a:xfrm>
                <a:off x="4105" y="210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337" name="Text Box 55"/>
              <p:cNvSpPr txBox="1">
                <a:spLocks noChangeArrowheads="1"/>
              </p:cNvSpPr>
              <p:nvPr/>
            </p:nvSpPr>
            <p:spPr bwMode="auto">
              <a:xfrm>
                <a:off x="4105" y="456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2338" name="Line 56"/>
              <p:cNvSpPr>
                <a:spLocks noChangeShapeType="1"/>
              </p:cNvSpPr>
              <p:nvPr/>
            </p:nvSpPr>
            <p:spPr bwMode="auto">
              <a:xfrm>
                <a:off x="4218" y="464"/>
                <a:ext cx="18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332" name="Group 57"/>
            <p:cNvGrpSpPr/>
            <p:nvPr/>
          </p:nvGrpSpPr>
          <p:grpSpPr bwMode="auto">
            <a:xfrm>
              <a:off x="7007301" y="3814934"/>
              <a:ext cx="647700" cy="852488"/>
              <a:chOff x="4105" y="210"/>
              <a:chExt cx="408" cy="537"/>
            </a:xfrm>
          </p:grpSpPr>
          <p:sp>
            <p:nvSpPr>
              <p:cNvPr id="12333" name="Text Box 54"/>
              <p:cNvSpPr txBox="1">
                <a:spLocks noChangeArrowheads="1"/>
              </p:cNvSpPr>
              <p:nvPr/>
            </p:nvSpPr>
            <p:spPr bwMode="auto">
              <a:xfrm>
                <a:off x="4105" y="210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334" name="Text Box 55"/>
              <p:cNvSpPr txBox="1">
                <a:spLocks noChangeArrowheads="1"/>
              </p:cNvSpPr>
              <p:nvPr/>
            </p:nvSpPr>
            <p:spPr bwMode="auto">
              <a:xfrm>
                <a:off x="4105" y="456"/>
                <a:ext cx="40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2335" name="Line 56"/>
              <p:cNvSpPr>
                <a:spLocks noChangeShapeType="1"/>
              </p:cNvSpPr>
              <p:nvPr/>
            </p:nvSpPr>
            <p:spPr bwMode="auto">
              <a:xfrm>
                <a:off x="4218" y="464"/>
                <a:ext cx="18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 bwMode="auto">
          <a:xfrm>
            <a:off x="5216439" y="3240088"/>
            <a:ext cx="647700" cy="852190"/>
            <a:chOff x="6799339" y="5298455"/>
            <a:chExt cx="647700" cy="852190"/>
          </a:xfrm>
        </p:grpSpPr>
        <p:sp>
          <p:nvSpPr>
            <p:cNvPr id="12327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28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29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组合 88"/>
          <p:cNvGrpSpPr/>
          <p:nvPr/>
        </p:nvGrpSpPr>
        <p:grpSpPr bwMode="auto">
          <a:xfrm>
            <a:off x="5911764" y="3240088"/>
            <a:ext cx="647700" cy="852190"/>
            <a:chOff x="6799339" y="5298455"/>
            <a:chExt cx="647700" cy="852190"/>
          </a:xfrm>
        </p:grpSpPr>
        <p:sp>
          <p:nvSpPr>
            <p:cNvPr id="12324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25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26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组合 92"/>
          <p:cNvGrpSpPr/>
          <p:nvPr/>
        </p:nvGrpSpPr>
        <p:grpSpPr bwMode="auto">
          <a:xfrm>
            <a:off x="6597564" y="3240088"/>
            <a:ext cx="647700" cy="852190"/>
            <a:chOff x="6799339" y="5298455"/>
            <a:chExt cx="647700" cy="852190"/>
          </a:xfrm>
        </p:grpSpPr>
        <p:sp>
          <p:nvSpPr>
            <p:cNvPr id="12321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22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23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 bwMode="auto">
          <a:xfrm>
            <a:off x="7292889" y="3240088"/>
            <a:ext cx="647700" cy="852190"/>
            <a:chOff x="6799339" y="5298455"/>
            <a:chExt cx="647700" cy="852190"/>
          </a:xfrm>
        </p:grpSpPr>
        <p:sp>
          <p:nvSpPr>
            <p:cNvPr id="12318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19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20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 bwMode="auto">
          <a:xfrm>
            <a:off x="7988214" y="3240088"/>
            <a:ext cx="647700" cy="852190"/>
            <a:chOff x="6799339" y="5298455"/>
            <a:chExt cx="647700" cy="852190"/>
          </a:xfrm>
        </p:grpSpPr>
        <p:sp>
          <p:nvSpPr>
            <p:cNvPr id="12315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16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17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 bwMode="auto">
          <a:xfrm>
            <a:off x="8683539" y="3240088"/>
            <a:ext cx="647700" cy="852190"/>
            <a:chOff x="6799339" y="5298455"/>
            <a:chExt cx="647700" cy="852190"/>
          </a:xfrm>
        </p:grpSpPr>
        <p:sp>
          <p:nvSpPr>
            <p:cNvPr id="12312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13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14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 bwMode="auto">
          <a:xfrm>
            <a:off x="9378864" y="3240088"/>
            <a:ext cx="647700" cy="852190"/>
            <a:chOff x="6799339" y="5298455"/>
            <a:chExt cx="647700" cy="852190"/>
          </a:xfrm>
        </p:grpSpPr>
        <p:sp>
          <p:nvSpPr>
            <p:cNvPr id="12309" name="Text Box 54"/>
            <p:cNvSpPr txBox="1">
              <a:spLocks noChangeArrowheads="1"/>
            </p:cNvSpPr>
            <p:nvPr/>
          </p:nvSpPr>
          <p:spPr bwMode="auto">
            <a:xfrm>
              <a:off x="6799339" y="5298455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2310" name="Text Box 55"/>
            <p:cNvSpPr txBox="1">
              <a:spLocks noChangeArrowheads="1"/>
            </p:cNvSpPr>
            <p:nvPr/>
          </p:nvSpPr>
          <p:spPr bwMode="auto">
            <a:xfrm>
              <a:off x="6799339" y="5688980"/>
              <a:ext cx="6477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2311" name="Line 56"/>
            <p:cNvSpPr>
              <a:spLocks noChangeShapeType="1"/>
            </p:cNvSpPr>
            <p:nvPr/>
          </p:nvSpPr>
          <p:spPr bwMode="auto">
            <a:xfrm>
              <a:off x="6978727" y="5701680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（二）深入探究几分之几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39" grpId="0" animBg="1" autoUpdateAnimBg="0"/>
      <p:bldP spid="82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 bwMode="auto">
          <a:xfrm>
            <a:off x="344384" y="1556274"/>
            <a:ext cx="7848600" cy="1554163"/>
            <a:chOff x="467544" y="2002788"/>
            <a:chExt cx="7848872" cy="1555199"/>
          </a:xfrm>
        </p:grpSpPr>
        <p:sp>
          <p:nvSpPr>
            <p:cNvPr id="13317" name="矩形 4"/>
            <p:cNvSpPr>
              <a:spLocks noChangeArrowheads="1"/>
            </p:cNvSpPr>
            <p:nvPr/>
          </p:nvSpPr>
          <p:spPr bwMode="auto">
            <a:xfrm>
              <a:off x="467544" y="2272843"/>
              <a:ext cx="7848872" cy="1285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914400" indent="-4572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914400" marR="0" lvl="1" indent="-457200" algn="just" defTabSz="914400" eaLnBrk="1" fontAlgn="auto" latinLnBrk="0" hangingPunct="1">
                <a:lnSpc>
                  <a:spcPts val="3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像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、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、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、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这样的数，也都是分数。</a:t>
              </a:r>
              <a:endPara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914400" marR="0" lvl="1" indent="-457200" algn="just" defTabSz="914400" eaLnBrk="1" fontAlgn="auto" latinLnBrk="0" hangingPunct="1">
                <a:lnSpc>
                  <a:spcPts val="3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Wingdings 3" panose="05040102010807070707" pitchFamily="18" charset="2"/>
                <a:buNone/>
                <a:defRPr/>
              </a:pPr>
              <a:endPara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914400" marR="0" lvl="1" indent="-457200" algn="just" defTabSz="914400" eaLnBrk="1" fontAlgn="auto" latinLnBrk="0" hangingPunct="1">
                <a:lnSpc>
                  <a:spcPts val="3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Wingdings 3" panose="05040102010807070707" pitchFamily="18" charset="2"/>
                <a:buNone/>
                <a:defRPr/>
              </a:pPr>
              <a:endPara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3318" name="组合 11"/>
            <p:cNvGrpSpPr/>
            <p:nvPr/>
          </p:nvGrpSpPr>
          <p:grpSpPr bwMode="auto">
            <a:xfrm>
              <a:off x="1912599" y="2002788"/>
              <a:ext cx="500189" cy="815340"/>
              <a:chOff x="2915816" y="3351348"/>
              <a:chExt cx="500189" cy="815340"/>
            </a:xfrm>
          </p:grpSpPr>
          <p:sp>
            <p:nvSpPr>
              <p:cNvPr id="13331" name="Text Box 32"/>
              <p:cNvSpPr txBox="1">
                <a:spLocks noChangeArrowheads="1"/>
              </p:cNvSpPr>
              <p:nvPr/>
            </p:nvSpPr>
            <p:spPr bwMode="auto">
              <a:xfrm>
                <a:off x="2915816" y="3351348"/>
                <a:ext cx="500189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32" name="Text Box 33"/>
              <p:cNvSpPr txBox="1">
                <a:spLocks noChangeArrowheads="1"/>
              </p:cNvSpPr>
              <p:nvPr/>
            </p:nvSpPr>
            <p:spPr bwMode="auto">
              <a:xfrm>
                <a:off x="2964615" y="3704715"/>
                <a:ext cx="399106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3333" name="Line 34"/>
              <p:cNvSpPr>
                <a:spLocks noChangeShapeType="1"/>
              </p:cNvSpPr>
              <p:nvPr/>
            </p:nvSpPr>
            <p:spPr bwMode="auto">
              <a:xfrm>
                <a:off x="2915816" y="3799926"/>
                <a:ext cx="48798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19" name="组合 12"/>
            <p:cNvGrpSpPr/>
            <p:nvPr/>
          </p:nvGrpSpPr>
          <p:grpSpPr bwMode="auto">
            <a:xfrm>
              <a:off x="2654870" y="2052721"/>
              <a:ext cx="500189" cy="815340"/>
              <a:chOff x="2915816" y="3351348"/>
              <a:chExt cx="500189" cy="815340"/>
            </a:xfrm>
          </p:grpSpPr>
          <p:sp>
            <p:nvSpPr>
              <p:cNvPr id="13328" name="Text Box 32"/>
              <p:cNvSpPr txBox="1">
                <a:spLocks noChangeArrowheads="1"/>
              </p:cNvSpPr>
              <p:nvPr/>
            </p:nvSpPr>
            <p:spPr bwMode="auto">
              <a:xfrm>
                <a:off x="2915816" y="3351348"/>
                <a:ext cx="500189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3329" name="Text Box 33"/>
              <p:cNvSpPr txBox="1">
                <a:spLocks noChangeArrowheads="1"/>
              </p:cNvSpPr>
              <p:nvPr/>
            </p:nvSpPr>
            <p:spPr bwMode="auto">
              <a:xfrm>
                <a:off x="2964615" y="3704715"/>
                <a:ext cx="399106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3330" name="Line 34"/>
              <p:cNvSpPr>
                <a:spLocks noChangeShapeType="1"/>
              </p:cNvSpPr>
              <p:nvPr/>
            </p:nvSpPr>
            <p:spPr bwMode="auto">
              <a:xfrm>
                <a:off x="2915816" y="3799926"/>
                <a:ext cx="48798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20" name="组合 16"/>
            <p:cNvGrpSpPr/>
            <p:nvPr/>
          </p:nvGrpSpPr>
          <p:grpSpPr bwMode="auto">
            <a:xfrm>
              <a:off x="3269552" y="2032743"/>
              <a:ext cx="633635" cy="838528"/>
              <a:chOff x="2854152" y="3351348"/>
              <a:chExt cx="611316" cy="838528"/>
            </a:xfrm>
          </p:grpSpPr>
          <p:sp>
            <p:nvSpPr>
              <p:cNvPr id="13325" name="Text Box 32"/>
              <p:cNvSpPr txBox="1">
                <a:spLocks noChangeArrowheads="1"/>
              </p:cNvSpPr>
              <p:nvPr/>
            </p:nvSpPr>
            <p:spPr bwMode="auto">
              <a:xfrm>
                <a:off x="2915816" y="3351348"/>
                <a:ext cx="500189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26" name="Text Box 33"/>
              <p:cNvSpPr txBox="1">
                <a:spLocks noChangeArrowheads="1"/>
              </p:cNvSpPr>
              <p:nvPr/>
            </p:nvSpPr>
            <p:spPr bwMode="auto">
              <a:xfrm>
                <a:off x="2854152" y="3727903"/>
                <a:ext cx="611316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3327" name="Line 34"/>
              <p:cNvSpPr>
                <a:spLocks noChangeShapeType="1"/>
              </p:cNvSpPr>
              <p:nvPr/>
            </p:nvSpPr>
            <p:spPr bwMode="auto">
              <a:xfrm>
                <a:off x="2915816" y="3799926"/>
                <a:ext cx="48798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21" name="组合 20"/>
            <p:cNvGrpSpPr/>
            <p:nvPr/>
          </p:nvGrpSpPr>
          <p:grpSpPr bwMode="auto">
            <a:xfrm>
              <a:off x="4056844" y="2052721"/>
              <a:ext cx="623775" cy="855617"/>
              <a:chOff x="2872637" y="3351348"/>
              <a:chExt cx="623775" cy="855617"/>
            </a:xfrm>
          </p:grpSpPr>
          <p:sp>
            <p:nvSpPr>
              <p:cNvPr id="13322" name="Text Box 32"/>
              <p:cNvSpPr txBox="1">
                <a:spLocks noChangeArrowheads="1"/>
              </p:cNvSpPr>
              <p:nvPr/>
            </p:nvSpPr>
            <p:spPr bwMode="auto">
              <a:xfrm>
                <a:off x="2915816" y="3351348"/>
                <a:ext cx="500189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3323" name="Text Box 33"/>
              <p:cNvSpPr txBox="1">
                <a:spLocks noChangeArrowheads="1"/>
              </p:cNvSpPr>
              <p:nvPr/>
            </p:nvSpPr>
            <p:spPr bwMode="auto">
              <a:xfrm>
                <a:off x="2872637" y="3744992"/>
                <a:ext cx="623775" cy="461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3324" name="Line 34"/>
              <p:cNvSpPr>
                <a:spLocks noChangeShapeType="1"/>
              </p:cNvSpPr>
              <p:nvPr/>
            </p:nvSpPr>
            <p:spPr bwMode="auto">
              <a:xfrm>
                <a:off x="2915816" y="3799926"/>
                <a:ext cx="48798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732702" y="2978103"/>
            <a:ext cx="6094412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1" indent="-457200" algn="just" defTabSz="914400" eaLnBrk="1" fontAlgn="auto" latinLnBrk="0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你能仿照这些分数，自己说几个吗？</a:t>
            </a: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（二）深入探究几分之几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6224850" y="4937605"/>
            <a:ext cx="51809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  <a:endParaRPr kumimoji="0" lang="zh-CN" altLang="en-US" sz="2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3721735" y="3230941"/>
            <a:ext cx="431800" cy="1366838"/>
          </a:xfrm>
          <a:prstGeom prst="rect">
            <a:avLst/>
          </a:prstGeom>
          <a:solidFill>
            <a:srgbClr val="D5EA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4153535" y="3230941"/>
            <a:ext cx="431800" cy="1366838"/>
          </a:xfrm>
          <a:prstGeom prst="rect">
            <a:avLst/>
          </a:prstGeom>
          <a:solidFill>
            <a:srgbClr val="D5EA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6890385" y="3230941"/>
            <a:ext cx="431800" cy="1366838"/>
          </a:xfrm>
          <a:prstGeom prst="rect">
            <a:avLst/>
          </a:prstGeom>
          <a:solidFill>
            <a:srgbClr val="D5EAFF"/>
          </a:solidFill>
          <a:ln w="19050" cap="rnd" algn="ctr">
            <a:solidFill>
              <a:srgbClr val="000000"/>
            </a:solidFill>
            <a:prstDash val="sysDot"/>
            <a:rou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7325360" y="3230941"/>
            <a:ext cx="431800" cy="1366838"/>
          </a:xfrm>
          <a:prstGeom prst="rect">
            <a:avLst/>
          </a:prstGeom>
          <a:solidFill>
            <a:srgbClr val="D5EAFF"/>
          </a:solidFill>
          <a:ln w="19050" cap="rnd" algn="ctr">
            <a:solidFill>
              <a:srgbClr val="000000"/>
            </a:solidFill>
            <a:prstDash val="sysDot"/>
            <a:rou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7753985" y="3230941"/>
            <a:ext cx="431800" cy="1366838"/>
          </a:xfrm>
          <a:prstGeom prst="rect">
            <a:avLst/>
          </a:prstGeom>
          <a:solidFill>
            <a:srgbClr val="D5EAFF"/>
          </a:solidFill>
          <a:ln w="19050" cap="rnd" algn="ctr">
            <a:solidFill>
              <a:srgbClr val="000000"/>
            </a:solidFill>
            <a:prstDash val="sysDot"/>
            <a:rou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44" name="组合 5"/>
          <p:cNvGrpSpPr/>
          <p:nvPr/>
        </p:nvGrpSpPr>
        <p:grpSpPr bwMode="auto">
          <a:xfrm>
            <a:off x="3721735" y="3230942"/>
            <a:ext cx="2160588" cy="1368425"/>
            <a:chOff x="1691680" y="3933056"/>
            <a:chExt cx="2160240" cy="1368152"/>
          </a:xfrm>
        </p:grpSpPr>
        <p:sp>
          <p:nvSpPr>
            <p:cNvPr id="14373" name="矩形 3"/>
            <p:cNvSpPr>
              <a:spLocks noChangeArrowheads="1"/>
            </p:cNvSpPr>
            <p:nvPr/>
          </p:nvSpPr>
          <p:spPr bwMode="auto">
            <a:xfrm>
              <a:off x="1691680" y="3933056"/>
              <a:ext cx="432048" cy="136815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4" name="矩形 19"/>
            <p:cNvSpPr>
              <a:spLocks noChangeArrowheads="1"/>
            </p:cNvSpPr>
            <p:nvPr/>
          </p:nvSpPr>
          <p:spPr bwMode="auto">
            <a:xfrm>
              <a:off x="2123728" y="3933056"/>
              <a:ext cx="432048" cy="136815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5" name="矩形 20"/>
            <p:cNvSpPr>
              <a:spLocks noChangeArrowheads="1"/>
            </p:cNvSpPr>
            <p:nvPr/>
          </p:nvSpPr>
          <p:spPr bwMode="auto">
            <a:xfrm>
              <a:off x="2555776" y="3933056"/>
              <a:ext cx="432048" cy="136815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6" name="矩形 21"/>
            <p:cNvSpPr>
              <a:spLocks noChangeArrowheads="1"/>
            </p:cNvSpPr>
            <p:nvPr/>
          </p:nvSpPr>
          <p:spPr bwMode="auto">
            <a:xfrm>
              <a:off x="2987824" y="3933056"/>
              <a:ext cx="432048" cy="136815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7" name="矩形 22"/>
            <p:cNvSpPr>
              <a:spLocks noChangeArrowheads="1"/>
            </p:cNvSpPr>
            <p:nvPr/>
          </p:nvSpPr>
          <p:spPr bwMode="auto">
            <a:xfrm>
              <a:off x="3419872" y="3933056"/>
              <a:ext cx="432048" cy="1368152"/>
            </a:xfrm>
            <a:prstGeom prst="rect">
              <a:avLst/>
            </a:prstGeom>
            <a:noFill/>
            <a:ln w="19050" cap="rnd" algn="ctr">
              <a:solidFill>
                <a:srgbClr val="3399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345" name="矩形 25"/>
          <p:cNvSpPr>
            <a:spLocks noChangeArrowheads="1"/>
          </p:cNvSpPr>
          <p:nvPr/>
        </p:nvSpPr>
        <p:spPr bwMode="auto">
          <a:xfrm>
            <a:off x="6890385" y="3230942"/>
            <a:ext cx="431800" cy="1368425"/>
          </a:xfrm>
          <a:prstGeom prst="rect">
            <a:avLst/>
          </a:prstGeom>
          <a:noFill/>
          <a:ln w="19050" cap="rnd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6" name="矩形 26"/>
          <p:cNvSpPr>
            <a:spLocks noChangeArrowheads="1"/>
          </p:cNvSpPr>
          <p:nvPr/>
        </p:nvSpPr>
        <p:spPr bwMode="auto">
          <a:xfrm>
            <a:off x="7322185" y="3230942"/>
            <a:ext cx="431800" cy="1368425"/>
          </a:xfrm>
          <a:prstGeom prst="rect">
            <a:avLst/>
          </a:prstGeom>
          <a:noFill/>
          <a:ln w="19050" cap="rnd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7" name="矩形 27"/>
          <p:cNvSpPr>
            <a:spLocks noChangeArrowheads="1"/>
          </p:cNvSpPr>
          <p:nvPr/>
        </p:nvSpPr>
        <p:spPr bwMode="auto">
          <a:xfrm>
            <a:off x="7753985" y="3230942"/>
            <a:ext cx="433388" cy="1368425"/>
          </a:xfrm>
          <a:prstGeom prst="rect">
            <a:avLst/>
          </a:prstGeom>
          <a:noFill/>
          <a:ln w="19050" cap="rnd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8" name="矩形 28"/>
          <p:cNvSpPr>
            <a:spLocks noChangeArrowheads="1"/>
          </p:cNvSpPr>
          <p:nvPr/>
        </p:nvSpPr>
        <p:spPr bwMode="auto">
          <a:xfrm>
            <a:off x="8187373" y="3230942"/>
            <a:ext cx="431800" cy="1368425"/>
          </a:xfrm>
          <a:prstGeom prst="rect">
            <a:avLst/>
          </a:prstGeom>
          <a:noFill/>
          <a:ln w="19050" cap="rnd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9" name="矩形 29"/>
          <p:cNvSpPr>
            <a:spLocks noChangeArrowheads="1"/>
          </p:cNvSpPr>
          <p:nvPr/>
        </p:nvSpPr>
        <p:spPr bwMode="auto">
          <a:xfrm>
            <a:off x="3721735" y="3230942"/>
            <a:ext cx="2159000" cy="1368425"/>
          </a:xfrm>
          <a:prstGeom prst="rect">
            <a:avLst/>
          </a:prstGeom>
          <a:noFill/>
          <a:ln w="19050" algn="ctr">
            <a:solidFill>
              <a:srgbClr val="3399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50" name="Group 58"/>
          <p:cNvGrpSpPr/>
          <p:nvPr/>
        </p:nvGrpSpPr>
        <p:grpSpPr bwMode="auto">
          <a:xfrm>
            <a:off x="5450205" y="4717260"/>
            <a:ext cx="2057400" cy="865188"/>
            <a:chOff x="1928" y="3778"/>
            <a:chExt cx="1296" cy="545"/>
          </a:xfrm>
        </p:grpSpPr>
        <p:sp>
          <p:nvSpPr>
            <p:cNvPr id="14365" name="椭圆 19"/>
            <p:cNvSpPr>
              <a:spLocks noChangeArrowheads="1"/>
            </p:cNvSpPr>
            <p:nvPr/>
          </p:nvSpPr>
          <p:spPr bwMode="auto">
            <a:xfrm>
              <a:off x="2445" y="3929"/>
              <a:ext cx="299" cy="29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4366" name="Group 50"/>
            <p:cNvGrpSpPr/>
            <p:nvPr/>
          </p:nvGrpSpPr>
          <p:grpSpPr bwMode="auto">
            <a:xfrm>
              <a:off x="1928" y="3778"/>
              <a:ext cx="1296" cy="545"/>
              <a:chOff x="5148" y="2450"/>
              <a:chExt cx="1296" cy="545"/>
            </a:xfrm>
          </p:grpSpPr>
          <p:sp>
            <p:nvSpPr>
              <p:cNvPr id="14367" name="Text Box 51"/>
              <p:cNvSpPr txBox="1">
                <a:spLocks noChangeArrowheads="1"/>
              </p:cNvSpPr>
              <p:nvPr/>
            </p:nvSpPr>
            <p:spPr bwMode="auto">
              <a:xfrm>
                <a:off x="5191" y="2450"/>
                <a:ext cx="2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4368" name="Text Box 52"/>
              <p:cNvSpPr txBox="1">
                <a:spLocks noChangeArrowheads="1"/>
              </p:cNvSpPr>
              <p:nvPr/>
            </p:nvSpPr>
            <p:spPr bwMode="auto">
              <a:xfrm>
                <a:off x="5148" y="2704"/>
                <a:ext cx="34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4369" name="Line 53"/>
              <p:cNvSpPr>
                <a:spLocks noChangeShapeType="1"/>
              </p:cNvSpPr>
              <p:nvPr/>
            </p:nvSpPr>
            <p:spPr bwMode="auto">
              <a:xfrm>
                <a:off x="5191" y="2750"/>
                <a:ext cx="2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70" name="Text Box 51"/>
              <p:cNvSpPr txBox="1">
                <a:spLocks noChangeArrowheads="1"/>
              </p:cNvSpPr>
              <p:nvPr/>
            </p:nvSpPr>
            <p:spPr bwMode="auto">
              <a:xfrm>
                <a:off x="6147" y="2450"/>
                <a:ext cx="2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4371" name="Text Box 52"/>
              <p:cNvSpPr txBox="1">
                <a:spLocks noChangeArrowheads="1"/>
              </p:cNvSpPr>
              <p:nvPr/>
            </p:nvSpPr>
            <p:spPr bwMode="auto">
              <a:xfrm>
                <a:off x="6104" y="2704"/>
                <a:ext cx="34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4372" name="Line 53"/>
              <p:cNvSpPr>
                <a:spLocks noChangeShapeType="1"/>
              </p:cNvSpPr>
              <p:nvPr/>
            </p:nvSpPr>
            <p:spPr bwMode="auto">
              <a:xfrm>
                <a:off x="6147" y="2750"/>
                <a:ext cx="2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4351" name="矩形 29"/>
          <p:cNvSpPr>
            <a:spLocks noChangeArrowheads="1"/>
          </p:cNvSpPr>
          <p:nvPr/>
        </p:nvSpPr>
        <p:spPr bwMode="auto">
          <a:xfrm>
            <a:off x="6890385" y="3230942"/>
            <a:ext cx="2159000" cy="1368425"/>
          </a:xfrm>
          <a:prstGeom prst="rect">
            <a:avLst/>
          </a:prstGeom>
          <a:noFill/>
          <a:ln w="19050" algn="ctr">
            <a:solidFill>
              <a:srgbClr val="3399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52" name="矩形 28"/>
          <p:cNvSpPr>
            <a:spLocks noChangeArrowheads="1"/>
          </p:cNvSpPr>
          <p:nvPr/>
        </p:nvSpPr>
        <p:spPr bwMode="auto">
          <a:xfrm>
            <a:off x="8617585" y="3230942"/>
            <a:ext cx="431800" cy="1368425"/>
          </a:xfrm>
          <a:prstGeom prst="rect">
            <a:avLst/>
          </a:prstGeom>
          <a:noFill/>
          <a:ln w="19050" cap="rnd" algn="ctr">
            <a:solidFill>
              <a:srgbClr val="3399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458" name="Group 50"/>
          <p:cNvGrpSpPr/>
          <p:nvPr/>
        </p:nvGrpSpPr>
        <p:grpSpPr bwMode="auto">
          <a:xfrm>
            <a:off x="1972309" y="1651754"/>
            <a:ext cx="7077075" cy="1835150"/>
            <a:chOff x="781" y="1276"/>
            <a:chExt cx="4458" cy="1156"/>
          </a:xfrm>
        </p:grpSpPr>
        <p:sp>
          <p:nvSpPr>
            <p:cNvPr id="14355" name="AutoShape 27"/>
            <p:cNvSpPr>
              <a:spLocks noChangeArrowheads="1"/>
            </p:cNvSpPr>
            <p:nvPr/>
          </p:nvSpPr>
          <p:spPr bwMode="auto">
            <a:xfrm>
              <a:off x="1791" y="1344"/>
              <a:ext cx="3448" cy="579"/>
            </a:xfrm>
            <a:prstGeom prst="wedgeRoundRectCallout">
              <a:avLst>
                <a:gd name="adj1" fmla="val -55926"/>
                <a:gd name="adj2" fmla="val -1553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</a:t>
              </a: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和   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1C1C1C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这两个分数哪个大？你是怎样想的？</a:t>
              </a:r>
            </a:p>
          </p:txBody>
        </p:sp>
        <p:pic>
          <p:nvPicPr>
            <p:cNvPr id="14356" name="Picture 6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1" y="1298"/>
              <a:ext cx="795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57" name="Group 45"/>
            <p:cNvGrpSpPr/>
            <p:nvPr/>
          </p:nvGrpSpPr>
          <p:grpSpPr bwMode="auto">
            <a:xfrm>
              <a:off x="2466" y="1281"/>
              <a:ext cx="261" cy="476"/>
              <a:chOff x="4371" y="1480"/>
              <a:chExt cx="261" cy="476"/>
            </a:xfrm>
          </p:grpSpPr>
          <p:sp>
            <p:nvSpPr>
              <p:cNvPr id="14362" name="Text Box 42"/>
              <p:cNvSpPr txBox="1">
                <a:spLocks noChangeArrowheads="1"/>
              </p:cNvSpPr>
              <p:nvPr/>
            </p:nvSpPr>
            <p:spPr bwMode="auto">
              <a:xfrm>
                <a:off x="4408" y="1480"/>
                <a:ext cx="19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4363" name="Text Box 43"/>
              <p:cNvSpPr txBox="1">
                <a:spLocks noChangeArrowheads="1"/>
              </p:cNvSpPr>
              <p:nvPr/>
            </p:nvSpPr>
            <p:spPr bwMode="auto">
              <a:xfrm>
                <a:off x="4371" y="1665"/>
                <a:ext cx="26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4364" name="Line 44"/>
              <p:cNvSpPr>
                <a:spLocks noChangeShapeType="1"/>
              </p:cNvSpPr>
              <p:nvPr/>
            </p:nvSpPr>
            <p:spPr bwMode="auto">
              <a:xfrm>
                <a:off x="4403" y="1724"/>
                <a:ext cx="1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358" name="Group 46"/>
            <p:cNvGrpSpPr/>
            <p:nvPr/>
          </p:nvGrpSpPr>
          <p:grpSpPr bwMode="auto">
            <a:xfrm>
              <a:off x="1978" y="1276"/>
              <a:ext cx="261" cy="476"/>
              <a:chOff x="4297" y="1475"/>
              <a:chExt cx="261" cy="476"/>
            </a:xfrm>
          </p:grpSpPr>
          <p:sp>
            <p:nvSpPr>
              <p:cNvPr id="14359" name="Text Box 42"/>
              <p:cNvSpPr txBox="1">
                <a:spLocks noChangeArrowheads="1"/>
              </p:cNvSpPr>
              <p:nvPr/>
            </p:nvSpPr>
            <p:spPr bwMode="auto">
              <a:xfrm>
                <a:off x="4342" y="1475"/>
                <a:ext cx="19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4360" name="Text Box 43"/>
              <p:cNvSpPr txBox="1">
                <a:spLocks noChangeArrowheads="1"/>
              </p:cNvSpPr>
              <p:nvPr/>
            </p:nvSpPr>
            <p:spPr bwMode="auto">
              <a:xfrm>
                <a:off x="4297" y="1660"/>
                <a:ext cx="26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4361" name="Line 44"/>
              <p:cNvSpPr>
                <a:spLocks noChangeShapeType="1"/>
              </p:cNvSpPr>
              <p:nvPr/>
            </p:nvSpPr>
            <p:spPr bwMode="auto">
              <a:xfrm>
                <a:off x="4323" y="1724"/>
                <a:ext cx="1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（三）比较同分母的分数大小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宽屏</PresentationFormat>
  <Paragraphs>242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Wingdings</vt:lpstr>
      <vt:lpstr>Wingdings 3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2020-06-23T01:40:00Z</dcterms:created>
  <dcterms:modified xsi:type="dcterms:W3CDTF">2023-01-16T21:41:18Z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01748A3BE63443779D8D2A627AF6916C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