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8" r:id="rId2"/>
    <p:sldId id="271" r:id="rId3"/>
    <p:sldId id="289" r:id="rId4"/>
    <p:sldId id="290" r:id="rId5"/>
    <p:sldId id="292" r:id="rId6"/>
    <p:sldId id="307" r:id="rId7"/>
    <p:sldId id="294" r:id="rId8"/>
    <p:sldId id="308" r:id="rId9"/>
    <p:sldId id="295" r:id="rId10"/>
    <p:sldId id="291" r:id="rId11"/>
    <p:sldId id="293" r:id="rId12"/>
    <p:sldId id="296" r:id="rId13"/>
    <p:sldId id="297" r:id="rId14"/>
    <p:sldId id="298" r:id="rId15"/>
    <p:sldId id="299" r:id="rId16"/>
    <p:sldId id="309" r:id="rId17"/>
    <p:sldId id="310" r:id="rId18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497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46C82-E724-497E-9694-F4F40C6632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D029F-FFBE-45AE-8350-0474F6B4DA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395288" y="4437064"/>
            <a:ext cx="7772400" cy="9667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l">
              <a:defRPr sz="3600" b="0">
                <a:solidFill>
                  <a:schemeClr val="bg1"/>
                </a:solidFill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395288" y="5445126"/>
            <a:ext cx="6400800" cy="600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l">
              <a:buNone/>
              <a:defRPr sz="2400">
                <a:solidFill>
                  <a:schemeClr val="bg1"/>
                </a:solidFill>
                <a:ea typeface="微软雅黑" panose="020B0503020204020204" charset="-122"/>
              </a:defRPr>
            </a:lvl1pPr>
            <a:lvl2pPr marL="457200" lvl="1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2pPr>
            <a:lvl3pPr marL="914400" lvl="2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3pPr>
            <a:lvl4pPr marL="1371600" lvl="3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4pPr>
            <a:lvl5pPr marL="1828800" lvl="4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1950" y="117476"/>
            <a:ext cx="2057400" cy="5534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9751" y="117476"/>
            <a:ext cx="6052930" cy="5534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123950"/>
            <a:ext cx="4032504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36846" y="1123950"/>
            <a:ext cx="4032504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1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11188" y="117476"/>
            <a:ext cx="8075612" cy="7207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539750" y="1123950"/>
            <a:ext cx="8229600" cy="45275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887272" y="1744228"/>
            <a:ext cx="7391400" cy="263149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66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en-US" altLang="zh-CN" sz="66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4400" dirty="0" smtClean="0">
                <a:latin typeface="微软雅黑" panose="020B0503020204020204" charset="-122"/>
                <a:ea typeface="微软雅黑" panose="020B0503020204020204" charset="-122"/>
              </a:rPr>
              <a:t>[</a:t>
            </a:r>
            <a:r>
              <a:rPr lang="zh-CN" altLang="en-US" sz="4400" dirty="0" smtClean="0">
                <a:latin typeface="微软雅黑" panose="020B0503020204020204" charset="-122"/>
                <a:ea typeface="微软雅黑" panose="020B0503020204020204" charset="-122"/>
              </a:rPr>
              <a:t>祈使句</a:t>
            </a:r>
            <a:r>
              <a:rPr lang="en-US" altLang="zh-CN" sz="4400" dirty="0" smtClean="0">
                <a:latin typeface="微软雅黑" panose="020B0503020204020204" charset="-122"/>
                <a:ea typeface="微软雅黑" panose="020B0503020204020204" charset="-122"/>
              </a:rPr>
              <a:t>]</a:t>
            </a:r>
            <a:endParaRPr lang="zh-CN" altLang="en-US" sz="44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577972" y="173829"/>
            <a:ext cx="289053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Unit 3  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Safety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06065" y="525276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9"/>
          <p:cNvSpPr/>
          <p:nvPr/>
        </p:nvSpPr>
        <p:spPr>
          <a:xfrm>
            <a:off x="559832" y="1346268"/>
            <a:ext cx="1492716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实战演练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1592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60020" y="2139578"/>
            <a:ext cx="8732520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Ⅰ.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白银 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Boys and girls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learning and have fun.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   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keep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keeping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kept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459736" y="3036674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62891" y="1426618"/>
            <a:ext cx="8743950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2. ________carefully, please! Look at the road sign. There is a 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school ahead.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Drive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drive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Driving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Drives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619756" y="2061314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62891" y="1470445"/>
            <a:ext cx="874395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3. ________ patient with him, please. He is only three years old.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   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539746" y="2061314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62891" y="1428959"/>
            <a:ext cx="8743950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4. 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渝北 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________throwing those stones, please.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       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Stops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Stopping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Stopped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574036" y="2030834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62891" y="1426618"/>
            <a:ext cx="8743950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5. 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安徽 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 your dream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you might regret 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some day.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585466" y="2015594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62891" y="1080369"/>
            <a:ext cx="8743950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滨州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want to be a teacher when I grow up.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—Work hard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your dream will come true.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      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619756" y="2030834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7160" y="1747002"/>
            <a:ext cx="8732520" cy="45243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按要求完成下列各题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2017·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达州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warning sign tells us not to pick flowers.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保持句意基本不变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This warning sign says “________ ____________ flowers”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2016·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天水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Tell him the truth at once, or he will be angry.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改为主从 复合句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don't tell him the truth at once, he will be angry.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4780276" y="3341473"/>
            <a:ext cx="224352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pick/No picking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3671566" y="3402434"/>
            <a:ext cx="95067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761696" y="5102962"/>
            <a:ext cx="63503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1881835" y="5087722"/>
            <a:ext cx="96185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7160" y="1164219"/>
            <a:ext cx="8732520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2017·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天水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us go hiking, ________ ________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完成反意疑问句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You should be relaxed. 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改为祈使句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________ ________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Don't park here. 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________ ________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 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5141107" y="1292453"/>
            <a:ext cx="67437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825495" y="3027786"/>
            <a:ext cx="5918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1957066" y="3012546"/>
            <a:ext cx="124835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779776" y="4429866"/>
            <a:ext cx="63754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1797046" y="4399386"/>
            <a:ext cx="140837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parking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6309502" y="1322933"/>
            <a:ext cx="91525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9" grpId="0"/>
      <p:bldP spid="10" grpId="0"/>
      <p:bldP spid="11" grpId="0"/>
      <p:bldP spid="13" grpId="0"/>
      <p:bldP spid="14" grpId="0" uiExpan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9"/>
          <p:cNvSpPr/>
          <p:nvPr/>
        </p:nvSpPr>
        <p:spPr>
          <a:xfrm>
            <a:off x="571657" y="1094273"/>
            <a:ext cx="141577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教材典句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48" y="126393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42718" y="1664818"/>
            <a:ext cx="8584113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514350" indent="-514350" eaLnBrk="0" hangingPunct="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this yellow star, Brian and Jenny! </a:t>
            </a:r>
          </a:p>
          <a:p>
            <a:pPr marL="514350" indent="-51435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布莱恩、詹妮，看这颗黄色的星星！</a:t>
            </a:r>
          </a:p>
          <a:p>
            <a:pPr marL="514350" indent="-51435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 get the ladder for you.</a:t>
            </a:r>
          </a:p>
          <a:p>
            <a:pPr marL="514350" indent="-51435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让我给你拿把梯子。</a:t>
            </a:r>
          </a:p>
          <a:p>
            <a:pPr marL="514350" indent="-51435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stand on chairs.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不要站在椅子上。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891541" y="1411378"/>
            <a:ext cx="6995159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careful with scissors and knives!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小心剪刀和刀子！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smoke because of much pressure!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永远不要因为压力大而吸烟！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9"/>
          <p:cNvSpPr/>
          <p:nvPr/>
        </p:nvSpPr>
        <p:spPr>
          <a:xfrm>
            <a:off x="559832" y="1381310"/>
            <a:ext cx="1492716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151592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139579"/>
            <a:ext cx="806663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定义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祈使句是英语中的基本句型之一，用来表达建议、命令、请求、警告、劝告、禁止等语气。祈使句的主语一般为第 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人称，通常可以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。为了使语气更加客气或缓和，可在句前或句末加上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一词。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1191256" y="3839929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4391656" y="3848079"/>
            <a:ext cx="99187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省略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4811300" y="4319144"/>
            <a:ext cx="139933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05740" y="1661359"/>
            <a:ext cx="8743950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构成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祈使句的肯定形式一般以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动词或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动词原形开始，也可以以动词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开始。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祈使句的否定形式一般在句首加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(3)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开头的祈使句：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肯定句：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him come in.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否定句：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let him come in.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him not come in.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4288785" y="2107034"/>
            <a:ext cx="110717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实义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6426195" y="2091794"/>
            <a:ext cx="74739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5283195" y="3493874"/>
            <a:ext cx="114299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6734806" y="3432914"/>
            <a:ext cx="114310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82880" y="1984333"/>
            <a:ext cx="8743950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有些祈使句可用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开头，表示禁止。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No smoking, please.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请不要吸烟。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No photos!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禁止拍照！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1308162"/>
            <a:ext cx="9144000" cy="45243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祈使句的反意疑问句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①祈使句的反意疑问句，若陈述部分是否定句，则附加问句只能  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you。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若陈述部分是肯定句，附加问句既可用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you，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也可用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won't you。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②let's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开头的祈使句用于提出建议，包括对方，其附加问句用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shall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we。let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开头的祈使句表示征求对方许可，其附加问句用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you。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20040" y="1709332"/>
            <a:ext cx="8595360" cy="39048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do that again, will you?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with me, will you/won't you?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Let's go, shall we?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us take an exam, will you?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祈使句用于两个重要句型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①“祈使句＋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＋表结果的陈述句”用来叙述肯定的条件。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②“祈使句＋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＋表结果的陈述句”用来叙述否定的条件。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56861" y="1804546"/>
            <a:ext cx="8743950" cy="32476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这两个句型都可以改写为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引导的条件状语从句。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hard, and you will pass the exam.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work hard, you will pass the exam.)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hard, or you will not pass the exam.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don't work hard, you will not pass the exam.) 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875A8"/>
      </a:accent2>
      <a:accent3>
        <a:srgbClr val="FFFFFF"/>
      </a:accent3>
      <a:accent4>
        <a:srgbClr val="000000"/>
      </a:accent4>
      <a:accent5>
        <a:srgbClr val="D9EDEE"/>
      </a:accent5>
      <a:accent6>
        <a:srgbClr val="316896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6FA8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31639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75A8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31689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723</Words>
  <Application>Microsoft Office PowerPoint</Application>
  <PresentationFormat>全屏显示(4:3)</PresentationFormat>
  <Paragraphs>117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2023-01-16T21:41:29Z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A82EB8571B3447B1A3BF347EA5A07FA3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