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27"/>
  </p:notesMasterIdLst>
  <p:handoutMasterIdLst>
    <p:handoutMasterId r:id="rId28"/>
  </p:handoutMasterIdLst>
  <p:sldIdLst>
    <p:sldId id="257" r:id="rId3"/>
    <p:sldId id="310" r:id="rId4"/>
    <p:sldId id="311" r:id="rId5"/>
    <p:sldId id="312" r:id="rId6"/>
    <p:sldId id="263" r:id="rId7"/>
    <p:sldId id="258" r:id="rId8"/>
    <p:sldId id="291" r:id="rId9"/>
    <p:sldId id="292" r:id="rId10"/>
    <p:sldId id="296" r:id="rId11"/>
    <p:sldId id="313" r:id="rId12"/>
    <p:sldId id="315" r:id="rId13"/>
    <p:sldId id="264" r:id="rId14"/>
    <p:sldId id="307" r:id="rId15"/>
    <p:sldId id="308" r:id="rId16"/>
    <p:sldId id="270" r:id="rId17"/>
    <p:sldId id="285" r:id="rId18"/>
    <p:sldId id="286" r:id="rId19"/>
    <p:sldId id="288" r:id="rId20"/>
    <p:sldId id="314" r:id="rId21"/>
    <p:sldId id="303" r:id="rId22"/>
    <p:sldId id="304" r:id="rId23"/>
    <p:sldId id="305" r:id="rId24"/>
    <p:sldId id="306" r:id="rId25"/>
    <p:sldId id="316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1502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37" autoAdjust="0"/>
  </p:normalViewPr>
  <p:slideViewPr>
    <p:cSldViewPr snapToGrid="0" showGuides="1">
      <p:cViewPr>
        <p:scale>
          <a:sx n="100" d="100"/>
          <a:sy n="100" d="100"/>
        </p:scale>
        <p:origin x="-990" y="-264"/>
      </p:cViewPr>
      <p:guideLst>
        <p:guide orient="horz" pos="1071"/>
        <p:guide orient="horz" pos="150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7D77D-CD41-4684-AD66-5CC74A04A02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C083E-E903-4A20-8605-BCCF9D9579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C083E-E903-4A20-8605-BCCF9D95792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D8AF0-2C35-402F-A521-8AB8AF5764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ED86B-137B-45B9-A83D-9052E0267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4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235B4-BF9E-4203-A401-A7955FC736E7}" type="slidenum">
              <a:rPr lang="zh-CN" altLang="en-US"/>
              <a:t>‹#›</a:t>
            </a:fld>
            <a:endParaRPr lang="en-US" altLang="zh-CN" sz="1400"/>
          </a:p>
        </p:txBody>
      </p:sp>
    </p:spTree>
  </p:cSld>
  <p:clrMapOvr>
    <a:masterClrMapping/>
  </p:clrMapOvr>
  <p:transition spd="med" advClick="0" advTm="4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93411-D7B3-4A39-82FF-547EC489360D}" type="slidenum">
              <a:rPr lang="zh-CN" altLang="en-US"/>
              <a:t>‹#›</a:t>
            </a:fld>
            <a:endParaRPr lang="en-US" altLang="zh-CN" sz="1400"/>
          </a:p>
        </p:txBody>
      </p:sp>
    </p:spTree>
  </p:cSld>
  <p:clrMapOvr>
    <a:masterClrMapping/>
  </p:clrMapOvr>
  <p:transition spd="med" advClick="0" advTm="4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FCCC0-2232-402C-AC67-E0BC539AE849}" type="slidenum">
              <a:rPr lang="zh-CN" altLang="en-US"/>
              <a:t>‹#›</a:t>
            </a:fld>
            <a:endParaRPr lang="en-US" altLang="zh-CN" sz="1400"/>
          </a:p>
        </p:txBody>
      </p:sp>
    </p:spTree>
  </p:cSld>
  <p:clrMapOvr>
    <a:masterClrMapping/>
  </p:clrMapOvr>
  <p:transition spd="med" advClick="0" advTm="4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705600" y="210185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22400" y="6413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572000" y="6413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A4E37EF5-ADDA-4E2E-8CDE-962C651133BD}" type="slidenum">
              <a:rPr lang="zh-CN" altLang="en-US"/>
              <a:t>‹#›</a:t>
            </a:fld>
            <a:endParaRPr lang="en-US" altLang="zh-CN" sz="1400"/>
          </a:p>
        </p:txBody>
      </p:sp>
    </p:spTree>
  </p:cSld>
  <p:clrMapOvr>
    <a:masterClrMapping/>
  </p:clrMapOvr>
  <p:transition spd="med" advClick="0" advTm="4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705600" y="210185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422400" y="6413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572000" y="6413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A4E37EF5-ADDA-4E2E-8CDE-962C651133BD}" type="slidenum">
              <a:rPr lang="zh-CN" altLang="en-US"/>
              <a:t>‹#›</a:t>
            </a:fld>
            <a:endParaRPr lang="en-US" altLang="zh-CN" sz="140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634097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4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 hasCustomPrompt="1"/>
          </p:nvPr>
        </p:nvSpPr>
        <p:spPr>
          <a:xfrm>
            <a:off x="6705600" y="2101850"/>
            <a:ext cx="5080000" cy="1981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 hasCustomPrompt="1"/>
          </p:nvPr>
        </p:nvSpPr>
        <p:spPr>
          <a:xfrm>
            <a:off x="6705600" y="4235450"/>
            <a:ext cx="5080000" cy="1981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1422400" y="6413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572000" y="6413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B70D381C-0065-4952-A351-377F47E18C40}" type="slidenum">
              <a:rPr lang="zh-CN" altLang="en-US"/>
              <a:t>‹#›</a:t>
            </a:fld>
            <a:endParaRPr lang="en-US" altLang="zh-CN" sz="1400"/>
          </a:p>
        </p:txBody>
      </p:sp>
    </p:spTree>
  </p:cSld>
  <p:clrMapOvr>
    <a:masterClrMapping/>
  </p:clrMapOvr>
  <p:transition spd="med"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</p:cSld>
  <p:clrMapOvr>
    <a:masterClrMapping/>
  </p:clrMapOvr>
  <p:transition advClick="0" advTm="4000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97408" y="0"/>
            <a:ext cx="1040892" cy="1227467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749118" y="434483"/>
            <a:ext cx="3775393" cy="597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cs typeface="+mn-ea"/>
                <a:sym typeface="+mn-lt"/>
              </a:rPr>
              <a:t>环境问题的概念和类型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97408" y="0"/>
            <a:ext cx="1040892" cy="1227467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749118" y="434483"/>
            <a:ext cx="4134465" cy="597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cs typeface="+mn-ea"/>
                <a:sym typeface="+mn-lt"/>
              </a:rPr>
              <a:t>人类面临的主要环境问题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97408" y="0"/>
            <a:ext cx="1040892" cy="1227467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749118" y="434483"/>
            <a:ext cx="3416320" cy="597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cs typeface="+mn-ea"/>
                <a:sym typeface="+mn-lt"/>
              </a:rPr>
              <a:t>不能忘记的公害事件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 advClick="0" advTm="4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男士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0990" l="10000" r="90000">
                        <a14:foregroundMark x1="53152" y1="79798" x2="52242" y2="81495"/>
                        <a14:foregroundMark x1="66182" y1="88040" x2="64000" y2="90141"/>
                        <a14:foregroundMark x1="47455" y1="89535" x2="44909" y2="909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8629" y="2749853"/>
            <a:ext cx="2844800" cy="426780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68693" y="1226360"/>
            <a:ext cx="92546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n w="98425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人类面临</a:t>
            </a:r>
            <a:endParaRPr lang="en-US" altLang="zh-CN" sz="9600" dirty="0">
              <a:ln w="9842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仓耳天群行楷 W01" panose="02020400000000000000" pitchFamily="18" charset="-122"/>
              <a:ea typeface="仓耳天群行楷 W01" panose="02020400000000000000" pitchFamily="18" charset="-122"/>
            </a:endParaRPr>
          </a:p>
          <a:p>
            <a:pPr algn="ctr"/>
            <a:r>
              <a:rPr lang="zh-CN" altLang="en-US" sz="9600" dirty="0">
                <a:ln w="98425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的主要环境问题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68693" y="1226359"/>
            <a:ext cx="92546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人类面临</a:t>
            </a:r>
            <a:endParaRPr lang="en-US" altLang="zh-CN" sz="9600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atin typeface="仓耳天群行楷 W01" panose="02020400000000000000" pitchFamily="18" charset="-122"/>
              <a:ea typeface="仓耳天群行楷 W01" panose="02020400000000000000" pitchFamily="18" charset="-122"/>
            </a:endParaRPr>
          </a:p>
          <a:p>
            <a:pPr algn="ctr"/>
            <a:r>
              <a:rPr lang="zh-CN" altLang="en-US" sz="96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的主要环境问题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70512" y="4514422"/>
            <a:ext cx="445097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/>
              <a:t>汇报人：</a:t>
            </a:r>
            <a:r>
              <a:rPr lang="en-US" altLang="zh-CN" smtClean="0"/>
              <a:t>PPT818</a:t>
            </a:r>
            <a:endParaRPr lang="zh-CN" altLang="en-US" dirty="0"/>
          </a:p>
        </p:txBody>
      </p:sp>
    </p:spTree>
  </p:cSld>
  <p:clrMapOvr>
    <a:masterClrMapping/>
  </p:clrMapOvr>
  <p:transition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71549" y="2133600"/>
            <a:ext cx="10716145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9"/>
          <p:cNvSpPr>
            <a:spLocks noChangeArrowheads="1"/>
          </p:cNvSpPr>
          <p:nvPr/>
        </p:nvSpPr>
        <p:spPr bwMode="auto">
          <a:xfrm>
            <a:off x="3503655" y="3179778"/>
            <a:ext cx="5134550" cy="58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人类面临的主要环境问题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908969" y="1008035"/>
            <a:ext cx="4323921" cy="2605299"/>
            <a:chOff x="3920854" y="592184"/>
            <a:chExt cx="4326048" cy="2606580"/>
          </a:xfrm>
        </p:grpSpPr>
        <p:sp>
          <p:nvSpPr>
            <p:cNvPr id="9" name="等腰三角形 33"/>
            <p:cNvSpPr/>
            <p:nvPr/>
          </p:nvSpPr>
          <p:spPr>
            <a:xfrm rot="2484028">
              <a:off x="4705566" y="592184"/>
              <a:ext cx="2729112" cy="2606580"/>
            </a:xfrm>
            <a:custGeom>
              <a:avLst/>
              <a:gdLst/>
              <a:ahLst/>
              <a:cxnLst/>
              <a:rect l="l" t="t" r="r" b="b"/>
              <a:pathLst>
                <a:path w="2729112" h="2606580">
                  <a:moveTo>
                    <a:pt x="0" y="1706340"/>
                  </a:moveTo>
                  <a:lnTo>
                    <a:pt x="1935431" y="0"/>
                  </a:lnTo>
                  <a:lnTo>
                    <a:pt x="2729112" y="900240"/>
                  </a:lnTo>
                  <a:lnTo>
                    <a:pt x="2531475" y="1074484"/>
                  </a:lnTo>
                  <a:lnTo>
                    <a:pt x="2658139" y="1269688"/>
                  </a:lnTo>
                  <a:lnTo>
                    <a:pt x="2310063" y="1269688"/>
                  </a:lnTo>
                  <a:lnTo>
                    <a:pt x="793681" y="26065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10" name="文本框 94"/>
            <p:cNvSpPr txBox="1"/>
            <p:nvPr/>
          </p:nvSpPr>
          <p:spPr>
            <a:xfrm>
              <a:off x="3920854" y="1552919"/>
              <a:ext cx="4326048" cy="685108"/>
            </a:xfrm>
            <a:prstGeom prst="rect">
              <a:avLst/>
            </a:prstGeom>
            <a:noFill/>
          </p:spPr>
          <p:txBody>
            <a:bodyPr wrap="square" lIns="68546" tIns="34274" rIns="68546" bIns="34274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02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TextBox 49"/>
          <p:cNvSpPr txBox="1"/>
          <p:nvPr/>
        </p:nvSpPr>
        <p:spPr>
          <a:xfrm>
            <a:off x="2455126" y="3914836"/>
            <a:ext cx="72817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381550" y="1993965"/>
            <a:ext cx="7110743" cy="8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</a:rPr>
              <a:t>按性质分：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环境污染、生态破坏、自然资源衰竭、由环境污染演化来的问题。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381550" y="3025015"/>
            <a:ext cx="4630449" cy="8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2"/>
                </a:solidFill>
              </a:rPr>
              <a:t>按地理空间分：</a:t>
            </a:r>
            <a:endParaRPr lang="en-US" altLang="zh-CN" sz="2000" b="1" dirty="0">
              <a:solidFill>
                <a:schemeClr val="accent2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全球环境、区域环境、局部环境问题。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356968" y="4040314"/>
            <a:ext cx="4630449" cy="8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</a:rPr>
              <a:t>按环境要素分：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大气、水体、土壤污染。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381549" y="5071364"/>
            <a:ext cx="4630449" cy="8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2"/>
                </a:solidFill>
              </a:rPr>
              <a:t>按生产类型分：</a:t>
            </a:r>
            <a:endParaRPr lang="en-US" altLang="zh-CN" sz="2000" b="1" dirty="0">
              <a:solidFill>
                <a:schemeClr val="accent2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工业环境、农业环境、生活环境问题。</a:t>
            </a:r>
          </a:p>
        </p:txBody>
      </p:sp>
      <p:sp>
        <p:nvSpPr>
          <p:cNvPr id="8" name="矩形 7"/>
          <p:cNvSpPr/>
          <p:nvPr/>
        </p:nvSpPr>
        <p:spPr>
          <a:xfrm>
            <a:off x="4611942" y="2057553"/>
            <a:ext cx="672075" cy="67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2665"/>
              <a:t>1</a:t>
            </a:r>
            <a:endParaRPr lang="zh-CN" altLang="en-US" sz="2665" dirty="0"/>
          </a:p>
        </p:txBody>
      </p:sp>
      <p:sp>
        <p:nvSpPr>
          <p:cNvPr id="9" name="矩形 8"/>
          <p:cNvSpPr/>
          <p:nvPr/>
        </p:nvSpPr>
        <p:spPr>
          <a:xfrm>
            <a:off x="4611942" y="3086315"/>
            <a:ext cx="672075" cy="67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2665"/>
              <a:t>2</a:t>
            </a:r>
            <a:endParaRPr lang="zh-CN" altLang="en-US" sz="2665"/>
          </a:p>
        </p:txBody>
      </p:sp>
      <p:sp>
        <p:nvSpPr>
          <p:cNvPr id="10" name="矩形 9"/>
          <p:cNvSpPr/>
          <p:nvPr/>
        </p:nvSpPr>
        <p:spPr>
          <a:xfrm>
            <a:off x="4611942" y="4115076"/>
            <a:ext cx="672075" cy="672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2665"/>
              <a:t>3</a:t>
            </a:r>
            <a:endParaRPr lang="zh-CN" altLang="en-US" sz="2665"/>
          </a:p>
        </p:txBody>
      </p:sp>
      <p:sp>
        <p:nvSpPr>
          <p:cNvPr id="11" name="矩形 10"/>
          <p:cNvSpPr/>
          <p:nvPr/>
        </p:nvSpPr>
        <p:spPr>
          <a:xfrm>
            <a:off x="4611942" y="5143837"/>
            <a:ext cx="672075" cy="672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2665"/>
              <a:t>4</a:t>
            </a:r>
            <a:endParaRPr lang="zh-CN" altLang="en-US" sz="2665"/>
          </a:p>
        </p:txBody>
      </p:sp>
      <p:pic>
        <p:nvPicPr>
          <p:cNvPr id="13" name="图片 12" descr="图片包含 户外, 天空, 树, 火车&#10;&#10;描述已自动生成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61884" y="2031657"/>
            <a:ext cx="3148676" cy="378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996876" y="2679008"/>
            <a:ext cx="10382324" cy="77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人类长期大规模的开采与破坏，使地球上某些自然资源数量锐减和质量下降，以至不敷人类资源需求的现象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25601" y="2124737"/>
            <a:ext cx="7327898" cy="485308"/>
            <a:chOff x="1718062" y="2042648"/>
            <a:chExt cx="3495314" cy="485308"/>
          </a:xfrm>
        </p:grpSpPr>
        <p:sp>
          <p:nvSpPr>
            <p:cNvPr id="5" name="剪去单角的矩形 67"/>
            <p:cNvSpPr/>
            <p:nvPr/>
          </p:nvSpPr>
          <p:spPr>
            <a:xfrm>
              <a:off x="2234546" y="2042648"/>
              <a:ext cx="2462347" cy="485308"/>
            </a:xfrm>
            <a:prstGeom prst="snip1Rect">
              <a:avLst>
                <a:gd name="adj" fmla="val 24381"/>
              </a:avLst>
            </a:prstGeom>
            <a:solidFill>
              <a:schemeClr val="accent5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940624" y="2042648"/>
              <a:ext cx="293922" cy="48530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18062" y="2058829"/>
              <a:ext cx="3495314" cy="452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部分资源趋于枯竭，人均资源拥有量减少。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996876" y="4163985"/>
            <a:ext cx="10382324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由于人们长时期的砍伐森林和开垦草原，生态系统被严重破坏，生物链被割断，导致生态失衡，加剧了水土流失、土壤荒漠化和生态恶化。相当一部分生物失去了赖以生存的环境条件，许多动物和植物从地球上永远的消逝了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92200" y="3531900"/>
            <a:ext cx="5778497" cy="494569"/>
            <a:chOff x="1940624" y="2033387"/>
            <a:chExt cx="2756269" cy="494569"/>
          </a:xfrm>
        </p:grpSpPr>
        <p:sp>
          <p:nvSpPr>
            <p:cNvPr id="13" name="剪去单角的矩形 67"/>
            <p:cNvSpPr/>
            <p:nvPr/>
          </p:nvSpPr>
          <p:spPr>
            <a:xfrm>
              <a:off x="2234546" y="2042648"/>
              <a:ext cx="2462347" cy="485308"/>
            </a:xfrm>
            <a:prstGeom prst="snip1Rect">
              <a:avLst>
                <a:gd name="adj" fmla="val 24381"/>
              </a:avLst>
            </a:prstGeom>
            <a:solidFill>
              <a:schemeClr val="accent5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940624" y="2042648"/>
              <a:ext cx="293922" cy="48530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013316" y="2033387"/>
              <a:ext cx="2164186" cy="452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生态破坏，生物多样性受损。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0462" y="663409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105400" y="1707824"/>
            <a:ext cx="1981200" cy="669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水土流失</a:t>
            </a:r>
          </a:p>
        </p:txBody>
      </p:sp>
      <p:sp>
        <p:nvSpPr>
          <p:cNvPr id="2" name="矩形 1"/>
          <p:cNvSpPr/>
          <p:nvPr/>
        </p:nvSpPr>
        <p:spPr>
          <a:xfrm>
            <a:off x="975192" y="2584344"/>
            <a:ext cx="10302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中国水利部的调查显示，中国水土流失面积超过国土面积三分之一，成为中国目前的头号水环境问题。目前中国水土流失面积已经达到三百六十七万平方公里，占国土总面积的三分之一以上。其中以黄河流域水土流失状况最为严重，目前已达四十五万平方公里，占流域总面积的百分之六十。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2975" y="5675867"/>
            <a:ext cx="8839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此图表现的是那一方此图表现的是那一方面的环境问题？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5" name="图片 4" descr="图片包含 山, 自然, 天空, 沙漠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345330" y="3652551"/>
            <a:ext cx="3344091" cy="1878439"/>
          </a:xfrm>
          <a:prstGeom prst="rect">
            <a:avLst/>
          </a:prstGeom>
        </p:spPr>
      </p:pic>
      <p:pic>
        <p:nvPicPr>
          <p:cNvPr id="7" name="图片 6" descr="图片包含 山谷, 自然, 峡谷&#10;&#10;描述已自动生成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502579" y="3652550"/>
            <a:ext cx="3344091" cy="18784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995516" y="5524724"/>
            <a:ext cx="10353367" cy="85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凭借八级正风的助威，来自黄土高原的黄土“纠集”蒙古高原的黄沙侵入千年古都北京。北京遭遇极强沙尘暴。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905000" y="2559191"/>
            <a:ext cx="8534400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沙尘暴是怎样产生的？反映了什么环境问题？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724400" y="1700213"/>
            <a:ext cx="2743200" cy="669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土地荒漠化</a:t>
            </a:r>
          </a:p>
        </p:txBody>
      </p:sp>
      <p:pic>
        <p:nvPicPr>
          <p:cNvPr id="1026" name="Picture 2" descr="http://r1.ykimg.com/050C0000552E3F206737B31F350A66B2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3742730" y="3307475"/>
            <a:ext cx="4706541" cy="214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6" grpId="0"/>
      <p:bldP spid="645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3209" y="2666740"/>
            <a:ext cx="10290629" cy="77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环境污染是指由于人类生产、生产过程中产生有害物质，引起环境质量下降，危害人类健康，影响生物正常生存发展的现象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47957" y="2124737"/>
            <a:ext cx="6006712" cy="485308"/>
            <a:chOff x="1940624" y="2042648"/>
            <a:chExt cx="2865125" cy="485308"/>
          </a:xfrm>
        </p:grpSpPr>
        <p:sp>
          <p:nvSpPr>
            <p:cNvPr id="5" name="剪去单角的矩形 67"/>
            <p:cNvSpPr/>
            <p:nvPr/>
          </p:nvSpPr>
          <p:spPr>
            <a:xfrm>
              <a:off x="2234546" y="2042648"/>
              <a:ext cx="2462347" cy="485308"/>
            </a:xfrm>
            <a:prstGeom prst="snip1Rect">
              <a:avLst>
                <a:gd name="adj" fmla="val 24381"/>
              </a:avLst>
            </a:prstGeom>
            <a:solidFill>
              <a:schemeClr val="accent5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940624" y="2042648"/>
              <a:ext cx="293922" cy="48530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40624" y="2042648"/>
              <a:ext cx="2865125" cy="452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环境污染，人类生存环境质量下降。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67069" y="4219079"/>
            <a:ext cx="6087600" cy="13410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1952年12月5日～9日，伦敦出现了历史上最严重的烟雾事件，在雾的初期，伦敦市民感到胸闷、咳嗽、喉痛以至呼吸困难，进而发烧。在浓雾后期，死亡率急剧上升，几天时间内因支气管炎，肺炎等病死亡者达数千人。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7453" y="3532806"/>
            <a:ext cx="902811" cy="5972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案例</a:t>
            </a:r>
          </a:p>
        </p:txBody>
      </p:sp>
      <p:pic>
        <p:nvPicPr>
          <p:cNvPr id="2050" name="Picture 2" descr="http://00.minipic.eastday.com/20170203/20170203144102_a66a6d9dfd27d62c9e1d052cf074a829_38.jpe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7503036" y="3686146"/>
            <a:ext cx="3611511" cy="202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314700" y="1497078"/>
            <a:ext cx="5867400" cy="74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痛痛病表现那些环境问题？</a:t>
            </a:r>
          </a:p>
        </p:txBody>
      </p:sp>
      <p:sp>
        <p:nvSpPr>
          <p:cNvPr id="3" name="矩形 2"/>
          <p:cNvSpPr/>
          <p:nvPr/>
        </p:nvSpPr>
        <p:spPr>
          <a:xfrm>
            <a:off x="1004575" y="3070549"/>
            <a:ext cx="49537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“痛痛病”和“水俣病”都是在日本发生的工业公害病。这是由于含有镉或汞的工业废水污染了土壤和水源。“水俣病”是汞中毒，患者由于体内大量积蓄甲基汞而发生脑中枢神经和末捎神经损害，轻者手足麻痹，重者死亡。“痛痛病”是镉中毒，患者手足疼痛，全身各处都很易发生骨折。得这种病的人都一直喊着“痛啊！痛啊！”，直到死去，所以被叫做“痛痛病”。由于普通干电池里都含有这两种有毒元素，所以说电池从生产到废弃，时刻都潜伏着污染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92202" y="2389240"/>
            <a:ext cx="902811" cy="5972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案例</a:t>
            </a:r>
          </a:p>
        </p:txBody>
      </p:sp>
      <p:sp>
        <p:nvSpPr>
          <p:cNvPr id="4" name="矩形 3"/>
          <p:cNvSpPr/>
          <p:nvPr/>
        </p:nvSpPr>
        <p:spPr>
          <a:xfrm>
            <a:off x="2105526" y="2447731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电池的回收势在必行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3078" name="Picture 6" descr="http://img05.jdzj.com/oledit/UploadFile/news2014c/image/20141126/201411261455244724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204427"/>
            <a:ext cx="5091425" cy="28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" grpId="0"/>
      <p:bldP spid="6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343400" y="5410200"/>
            <a:ext cx="3124200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>
                <a:solidFill>
                  <a:schemeClr val="bg1"/>
                </a:solidFill>
                <a:cs typeface="+mn-ea"/>
                <a:sym typeface="+mn-lt"/>
              </a:rPr>
              <a:t>海洋(水体)污染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314700" y="2400183"/>
            <a:ext cx="5562600" cy="4169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你知道什么是海洋沙漠吗？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88143" y="3167343"/>
            <a:ext cx="5250426" cy="25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随着工业的发展，大量的废油排入海洋，形成一层薄薄的油膜散布在海洋上。这层油膜能抑制海面的蒸发，阻碍潜热的释放，引起海水温度和海面气温的升高，加剧气温的日、年变化。同时，由于蒸发作用减弱，海面上的空气变得干燥，减弱了海洋对气候的调节作用，使海面上出现类似于沙漠的气候。因而，有人将这种影响称为“海洋沙漠化效应”。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086100" y="1700213"/>
            <a:ext cx="6019800" cy="669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>
                <a:solidFill>
                  <a:schemeClr val="bg1"/>
                </a:solidFill>
                <a:cs typeface="+mn-ea"/>
                <a:sym typeface="+mn-lt"/>
              </a:rPr>
              <a:t>海上沙漠表现了什么环境问题？</a:t>
            </a:r>
          </a:p>
        </p:txBody>
      </p:sp>
      <p:pic>
        <p:nvPicPr>
          <p:cNvPr id="3" name="图片 2" descr="图片包含 地面, 户外, 海滩, 天空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60977" y="3062231"/>
            <a:ext cx="4338342" cy="2787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animBg="1"/>
      <p:bldP spid="40964" grpId="0"/>
      <p:bldP spid="409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986526" y="2317169"/>
            <a:ext cx="2209800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噪音污染</a:t>
            </a:r>
          </a:p>
        </p:txBody>
      </p:sp>
      <p:sp>
        <p:nvSpPr>
          <p:cNvPr id="2" name="矩形 1"/>
          <p:cNvSpPr/>
          <p:nvPr/>
        </p:nvSpPr>
        <p:spPr>
          <a:xfrm>
            <a:off x="980183" y="2986455"/>
            <a:ext cx="5417457" cy="2217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1998年，美国西雅图机场的50多名居民不堪忍受机场100分贝以上的噪音，致使精神错乱。上万名工人开始罢工，甚至还冲进波音公司总部，居民手持木棍，铁秋与警察对峙，扬言要砸掉机场，如在一周内问题不能解决就一天烧掉一架飞机。当地居民在体检中，大多发现心血管病、神经系统疾病。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92202" y="2389240"/>
            <a:ext cx="902811" cy="5972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案例</a:t>
            </a:r>
          </a:p>
        </p:txBody>
      </p:sp>
      <p:pic>
        <p:nvPicPr>
          <p:cNvPr id="4" name="图片 3" descr="图片包含 人员, 男士, 墙壁, 户外&#10;&#10;描述已自动生成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852674" y="2389240"/>
            <a:ext cx="4247124" cy="2819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71549" y="2133600"/>
            <a:ext cx="10716145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69"/>
          <p:cNvSpPr>
            <a:spLocks noChangeArrowheads="1"/>
          </p:cNvSpPr>
          <p:nvPr/>
        </p:nvSpPr>
        <p:spPr bwMode="auto">
          <a:xfrm>
            <a:off x="3503655" y="3179778"/>
            <a:ext cx="5134550" cy="58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不能忘记的公害事件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908969" y="1008035"/>
            <a:ext cx="4323921" cy="2605299"/>
            <a:chOff x="3920854" y="592184"/>
            <a:chExt cx="4326048" cy="2606580"/>
          </a:xfrm>
        </p:grpSpPr>
        <p:sp>
          <p:nvSpPr>
            <p:cNvPr id="7" name="等腰三角形 33"/>
            <p:cNvSpPr/>
            <p:nvPr/>
          </p:nvSpPr>
          <p:spPr>
            <a:xfrm rot="2484028">
              <a:off x="4705566" y="592184"/>
              <a:ext cx="2729112" cy="2606580"/>
            </a:xfrm>
            <a:custGeom>
              <a:avLst/>
              <a:gdLst/>
              <a:ahLst/>
              <a:cxnLst/>
              <a:rect l="l" t="t" r="r" b="b"/>
              <a:pathLst>
                <a:path w="2729112" h="2606580">
                  <a:moveTo>
                    <a:pt x="0" y="1706340"/>
                  </a:moveTo>
                  <a:lnTo>
                    <a:pt x="1935431" y="0"/>
                  </a:lnTo>
                  <a:lnTo>
                    <a:pt x="2729112" y="900240"/>
                  </a:lnTo>
                  <a:lnTo>
                    <a:pt x="2531475" y="1074484"/>
                  </a:lnTo>
                  <a:lnTo>
                    <a:pt x="2658139" y="1269688"/>
                  </a:lnTo>
                  <a:lnTo>
                    <a:pt x="2310063" y="1269688"/>
                  </a:lnTo>
                  <a:lnTo>
                    <a:pt x="793681" y="26065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8" name="文本框 94"/>
            <p:cNvSpPr txBox="1"/>
            <p:nvPr/>
          </p:nvSpPr>
          <p:spPr>
            <a:xfrm>
              <a:off x="3920854" y="1552919"/>
              <a:ext cx="4326048" cy="685108"/>
            </a:xfrm>
            <a:prstGeom prst="rect">
              <a:avLst/>
            </a:prstGeom>
            <a:noFill/>
          </p:spPr>
          <p:txBody>
            <a:bodyPr wrap="square" lIns="68546" tIns="34274" rIns="68546" bIns="34274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03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49"/>
          <p:cNvSpPr txBox="1"/>
          <p:nvPr/>
        </p:nvSpPr>
        <p:spPr>
          <a:xfrm>
            <a:off x="2455126" y="3914836"/>
            <a:ext cx="72817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4811904" y="1700213"/>
            <a:ext cx="665567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00551" y="1731615"/>
            <a:ext cx="3992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99440"/>
            <a:r>
              <a:rPr lang="zh-CN" altLang="en-US" sz="2800" b="1" spc="1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环境问题的概念和类型</a:t>
            </a: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4811904" y="2892488"/>
            <a:ext cx="665567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00551" y="2905780"/>
            <a:ext cx="4401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99440"/>
            <a:r>
              <a:rPr lang="zh-CN" altLang="en-US" sz="2800" b="1" spc="165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人类面临的主要环境问题</a:t>
            </a:r>
          </a:p>
        </p:txBody>
      </p: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4811904" y="4084763"/>
            <a:ext cx="665567" cy="58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00552" y="4116165"/>
            <a:ext cx="440182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99440"/>
            <a:r>
              <a:rPr lang="zh-CN" altLang="en-US" sz="2800" b="1" spc="165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不能忘记的公害事件</a:t>
            </a:r>
          </a:p>
        </p:txBody>
      </p:sp>
      <p:sp>
        <p:nvSpPr>
          <p:cNvPr id="13" name="Text Box 3"/>
          <p:cNvSpPr>
            <a:spLocks noChangeArrowheads="1"/>
          </p:cNvSpPr>
          <p:nvPr/>
        </p:nvSpPr>
        <p:spPr bwMode="auto">
          <a:xfrm>
            <a:off x="1794217" y="2030713"/>
            <a:ext cx="23864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72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</a:t>
            </a:r>
            <a:endParaRPr lang="en-US" altLang="zh-CN" sz="72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spcBef>
                <a:spcPct val="0"/>
              </a:spcBef>
            </a:pPr>
            <a:r>
              <a:rPr lang="zh-CN" altLang="en-US" sz="72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</a:p>
        </p:txBody>
      </p:sp>
      <p:sp>
        <p:nvSpPr>
          <p:cNvPr id="14" name="矩形 13"/>
          <p:cNvSpPr/>
          <p:nvPr/>
        </p:nvSpPr>
        <p:spPr>
          <a:xfrm>
            <a:off x="3451163" y="2471458"/>
            <a:ext cx="492443" cy="146886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dirty="0">
                <a:solidFill>
                  <a:schemeClr val="accent4"/>
                </a:solidFill>
                <a:latin typeface="+mn-ea"/>
              </a:rPr>
              <a:t>CONTENT</a:t>
            </a:r>
            <a:r>
              <a:rPr lang="en-US" altLang="zh-CN" sz="2000" dirty="0">
                <a:solidFill>
                  <a:schemeClr val="accent4"/>
                </a:solidFill>
                <a:latin typeface="+mn-ea"/>
              </a:rPr>
              <a:t>S</a:t>
            </a:r>
            <a:endParaRPr lang="zh-CN" altLang="en-US" sz="2000" dirty="0">
              <a:solidFill>
                <a:schemeClr val="accent4"/>
              </a:solidFill>
              <a:latin typeface="+mn-ea"/>
            </a:endParaRPr>
          </a:p>
        </p:txBody>
      </p:sp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ya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contrast="-54000"/>
          </a:blip>
          <a:srcRect/>
          <a:stretch>
            <a:fillRect/>
          </a:stretch>
        </p:blipFill>
        <p:spPr>
          <a:xfrm>
            <a:off x="8001000" y="1981200"/>
            <a:ext cx="4191000" cy="3303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975935" y="3011237"/>
            <a:ext cx="3433833" cy="2337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马斯河谷烟雾事件</a:t>
            </a:r>
          </a:p>
          <a:p>
            <a:pPr algn="just"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1930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年比利时的马斯河谷工业区，由于二氧化硫和粉尘污染对人体造成综合影响，一周内有近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60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人死亡，数千人患呼吸系统疾病。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16092" y="3007536"/>
            <a:ext cx="2907148" cy="229022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86100" y="1700213"/>
            <a:ext cx="6019800" cy="669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不能忘记的公害事件</a:t>
            </a:r>
          </a:p>
        </p:txBody>
      </p:sp>
      <p:pic>
        <p:nvPicPr>
          <p:cNvPr id="4098" name="Picture 2" descr="https://timgsa.baidu.com/timg?image&amp;quality=80&amp;size=b9999_10000&amp;sec=1557850091525&amp;di=24be84712562263f64c14bbc8db8dd01&amp;imgtype=0&amp;src=http%3A%2F%2Fimg.zjolcdn.com%2Fpic%2F0%2F07%2F06%2F98%2F7069846_9245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2501" y="3007536"/>
            <a:ext cx="3234570" cy="22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未标题-2 拷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8705" y="2901534"/>
            <a:ext cx="2934193" cy="241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未标题-3 拷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6830" y="2901533"/>
            <a:ext cx="2663054" cy="24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989102" y="2751793"/>
            <a:ext cx="3733800" cy="2697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洛杉矶光化学烟雾事件</a:t>
            </a:r>
          </a:p>
          <a:p>
            <a:pPr algn="just"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1943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年美国洛杉矶，当时该市的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多万辆汽车每天排放大量的汽车尾气，在紫外线的照射下产生光化学烟雾，大量居民出现眼睛红肿、流泪、喉痛等症状，死亡率大大增加。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86100" y="1700213"/>
            <a:ext cx="6019800" cy="669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不能忘记的公害事件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076大气污染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162800" y="1295400"/>
            <a:ext cx="5029200" cy="3351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945920" y="3217436"/>
            <a:ext cx="5029200" cy="1977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伦敦烟雾事件</a:t>
            </a:r>
            <a:endParaRPr lang="en-US" altLang="zh-CN" sz="24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1952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5-8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日，伦敦城市上空高压，大雾笼罩，连日无风。大量燃煤取暖，煤烟粉尘和湿气积聚在大气中，死亡了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4000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多人，在之后的两个月时间内，又有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8000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人陆续死亡。 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Picture 4" descr="076大气污染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14800" y="1295400"/>
            <a:ext cx="5029200" cy="3351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076大气污染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14800" y="2530498"/>
            <a:ext cx="5029200" cy="3351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89619"/>
            <a:ext cx="5029636" cy="3353091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86100" y="1700213"/>
            <a:ext cx="6019800" cy="6692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不能忘记的公害事件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shuiyubing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733800"/>
            <a:ext cx="3429000" cy="300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0" name="Picture 6" descr="shuiyubing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001000" y="3733800"/>
            <a:ext cx="4191000" cy="3024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981527" y="1571697"/>
            <a:ext cx="10368643" cy="1617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cs typeface="+mn-ea"/>
                <a:sym typeface="+mn-lt"/>
              </a:rPr>
              <a:t>水俣湾事件</a:t>
            </a:r>
          </a:p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1953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～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1956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年日本熊县水俣市，因石油化工厂排放含汞废水，人们食用了被汞污染和富集了甲基汞的鱼、虾、贝类等水生生物，造成大量居民中枢神经中毒，死亡率达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38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％，汞中毒者达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238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人，其中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60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多人死亡。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03606" y="3429000"/>
            <a:ext cx="3792859" cy="29074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190715" y="3429000"/>
            <a:ext cx="5897679" cy="2907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男士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0990" l="10000" r="90000">
                        <a14:foregroundMark x1="53152" y1="79798" x2="52242" y2="81495"/>
                        <a14:foregroundMark x1="66182" y1="88040" x2="64000" y2="90141"/>
                        <a14:foregroundMark x1="47455" y1="89535" x2="44909" y2="909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8629" y="2749853"/>
            <a:ext cx="2844800" cy="426780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35972" y="1700214"/>
            <a:ext cx="82571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ln w="98425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谢谢观看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35972" y="1700213"/>
            <a:ext cx="82571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谢谢观看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39083" y="4086719"/>
            <a:ext cx="445097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/>
              <a:t>汇报人：</a:t>
            </a:r>
            <a:r>
              <a:rPr lang="en-US" altLang="zh-CN" smtClean="0"/>
              <a:t>PPT818</a:t>
            </a:r>
            <a:endParaRPr lang="zh-CN" altLang="en-US" dirty="0"/>
          </a:p>
        </p:txBody>
      </p:sp>
    </p:spTree>
  </p:cSld>
  <p:clrMapOvr>
    <a:masterClrMapping/>
  </p:clrMapOvr>
  <p:transition spd="slow" advClick="0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9"/>
          <p:cNvSpPr>
            <a:spLocks noChangeArrowheads="1"/>
          </p:cNvSpPr>
          <p:nvPr/>
        </p:nvSpPr>
        <p:spPr bwMode="auto">
          <a:xfrm>
            <a:off x="3503655" y="3179778"/>
            <a:ext cx="5134550" cy="58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环境问题的概念和类型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908969" y="1008035"/>
            <a:ext cx="4323921" cy="2605299"/>
            <a:chOff x="3920854" y="592184"/>
            <a:chExt cx="4326048" cy="2606580"/>
          </a:xfrm>
        </p:grpSpPr>
        <p:sp>
          <p:nvSpPr>
            <p:cNvPr id="9" name="等腰三角形 33"/>
            <p:cNvSpPr/>
            <p:nvPr/>
          </p:nvSpPr>
          <p:spPr>
            <a:xfrm rot="2484028">
              <a:off x="4705566" y="592184"/>
              <a:ext cx="2729112" cy="2606580"/>
            </a:xfrm>
            <a:custGeom>
              <a:avLst/>
              <a:gdLst/>
              <a:ahLst/>
              <a:cxnLst/>
              <a:rect l="l" t="t" r="r" b="b"/>
              <a:pathLst>
                <a:path w="2729112" h="2606580">
                  <a:moveTo>
                    <a:pt x="0" y="1706340"/>
                  </a:moveTo>
                  <a:lnTo>
                    <a:pt x="1935431" y="0"/>
                  </a:lnTo>
                  <a:lnTo>
                    <a:pt x="2729112" y="900240"/>
                  </a:lnTo>
                  <a:lnTo>
                    <a:pt x="2531475" y="1074484"/>
                  </a:lnTo>
                  <a:lnTo>
                    <a:pt x="2658139" y="1269688"/>
                  </a:lnTo>
                  <a:lnTo>
                    <a:pt x="2310063" y="1269688"/>
                  </a:lnTo>
                  <a:lnTo>
                    <a:pt x="793681" y="26065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10" name="文本框 94"/>
            <p:cNvSpPr txBox="1"/>
            <p:nvPr/>
          </p:nvSpPr>
          <p:spPr>
            <a:xfrm>
              <a:off x="3920854" y="1552919"/>
              <a:ext cx="4326048" cy="685108"/>
            </a:xfrm>
            <a:prstGeom prst="rect">
              <a:avLst/>
            </a:prstGeom>
            <a:noFill/>
          </p:spPr>
          <p:txBody>
            <a:bodyPr wrap="square" lIns="68546" tIns="34274" rIns="68546" bIns="34274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01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TextBox 49"/>
          <p:cNvSpPr txBox="1"/>
          <p:nvPr/>
        </p:nvSpPr>
        <p:spPr>
          <a:xfrm>
            <a:off x="2455126" y="3914836"/>
            <a:ext cx="72817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5820" y="2614929"/>
            <a:ext cx="10196695" cy="77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人类过度开发利用资源和环境的情况下发生的环境破坏或环境退化，从而危害人类和其他生物生存与发展的所有问题。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85820" y="1956546"/>
            <a:ext cx="3880383" cy="485309"/>
            <a:chOff x="1601333" y="2042647"/>
            <a:chExt cx="3880383" cy="485309"/>
          </a:xfrm>
        </p:grpSpPr>
        <p:sp>
          <p:nvSpPr>
            <p:cNvPr id="7" name="剪去单角的矩形 67"/>
            <p:cNvSpPr/>
            <p:nvPr/>
          </p:nvSpPr>
          <p:spPr>
            <a:xfrm>
              <a:off x="2234548" y="2042647"/>
              <a:ext cx="3247168" cy="485308"/>
            </a:xfrm>
            <a:prstGeom prst="snip1Rect">
              <a:avLst>
                <a:gd name="adj" fmla="val 24381"/>
              </a:avLst>
            </a:prstGeom>
            <a:solidFill>
              <a:schemeClr val="accent5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601333" y="2042648"/>
              <a:ext cx="633213" cy="48530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64270" y="2058828"/>
              <a:ext cx="2236510" cy="452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什么是环境问题？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587265" y="3475719"/>
            <a:ext cx="4281735" cy="276284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323002" y="3475719"/>
            <a:ext cx="4286715" cy="2766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365828" y="3171487"/>
            <a:ext cx="3886200" cy="4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人口的急剧增长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3814" y="2467618"/>
            <a:ext cx="10519228" cy="4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产业革命以来，工农业迅速发展（产生严重环境污染和生态破坏）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345802" y="3624432"/>
            <a:ext cx="3733800" cy="4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经济的快速发展</a:t>
            </a:r>
          </a:p>
        </p:txBody>
      </p:sp>
      <p:sp>
        <p:nvSpPr>
          <p:cNvPr id="12294" name="AutoShape 6"/>
          <p:cNvSpPr/>
          <p:nvPr/>
        </p:nvSpPr>
        <p:spPr bwMode="auto">
          <a:xfrm>
            <a:off x="2137228" y="3375854"/>
            <a:ext cx="76200" cy="483213"/>
          </a:xfrm>
          <a:prstGeom prst="leftBrace">
            <a:avLst>
              <a:gd name="adj1" fmla="val 183333"/>
              <a:gd name="adj2" fmla="val 50000"/>
            </a:avLst>
          </a:prstGeom>
          <a:noFill/>
          <a:ln w="12700" cap="sq">
            <a:solidFill>
              <a:schemeClr val="bg1">
                <a:lumMod val="5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endParaRPr lang="zh-CN" altLang="en-US">
              <a:ln>
                <a:solidFill>
                  <a:schemeClr val="bg1">
                    <a:lumMod val="50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12295" name="AutoShape 7"/>
          <p:cNvSpPr/>
          <p:nvPr/>
        </p:nvSpPr>
        <p:spPr bwMode="auto">
          <a:xfrm>
            <a:off x="4533864" y="3382825"/>
            <a:ext cx="518818" cy="483213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 cap="sq">
            <a:solidFill>
              <a:schemeClr val="bg1">
                <a:lumMod val="5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endParaRPr lang="zh-CN" altLang="en-US">
              <a:ln>
                <a:solidFill>
                  <a:schemeClr val="bg1">
                    <a:lumMod val="50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299528" y="3369452"/>
            <a:ext cx="5890986" cy="4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对资源的需求日益增多，某些资源匮乏日趋明显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137228" y="4343434"/>
            <a:ext cx="7772400" cy="4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资源和环境问题威胁着人类的生存和持续发展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871729" y="4936295"/>
            <a:ext cx="10303398" cy="59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人口的急剧增长、资源的不合理利用、片面追求经济的增长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42276" y="1743737"/>
            <a:ext cx="3880383" cy="485309"/>
            <a:chOff x="1601333" y="2042647"/>
            <a:chExt cx="3880383" cy="485309"/>
          </a:xfrm>
        </p:grpSpPr>
        <p:sp>
          <p:nvSpPr>
            <p:cNvPr id="13" name="剪去单角的矩形 67"/>
            <p:cNvSpPr/>
            <p:nvPr/>
          </p:nvSpPr>
          <p:spPr>
            <a:xfrm>
              <a:off x="2234548" y="2042647"/>
              <a:ext cx="3247168" cy="485308"/>
            </a:xfrm>
            <a:prstGeom prst="snip1Rect">
              <a:avLst>
                <a:gd name="adj" fmla="val 24381"/>
              </a:avLst>
            </a:prstGeom>
            <a:solidFill>
              <a:schemeClr val="accent5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601333" y="2042648"/>
              <a:ext cx="633213" cy="48530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EFF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236030" y="2058828"/>
              <a:ext cx="2492991" cy="452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20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环境问题产生的原因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6" grpId="0"/>
      <p:bldP spid="12297" grpId="0"/>
      <p:bldP spid="123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4522274" y="3671214"/>
            <a:ext cx="4033391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336E7B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+mj-ea"/>
                <a:ea typeface="+mj-ea"/>
              </a:rPr>
              <a:t>环境问题的类型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498711" y="1193673"/>
            <a:ext cx="1214437" cy="132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36E7B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生态破坏问题</a:t>
            </a:r>
          </a:p>
          <a:p>
            <a:pPr algn="l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53266" y="4680022"/>
            <a:ext cx="152642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36E7B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仓储专员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475147" y="3210249"/>
            <a:ext cx="2047127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>
                <a:solidFill>
                  <a:srgbClr val="336E7B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生物污染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10246" y="1957805"/>
            <a:ext cx="1677147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latin typeface="+mj-ea"/>
                <a:ea typeface="+mj-ea"/>
                <a:cs typeface="+mn-ea"/>
                <a:sym typeface="+mn-lt"/>
              </a:rPr>
              <a:t>自然资源衰竭问题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697398" y="4849300"/>
            <a:ext cx="257534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800" dirty="0">
                <a:latin typeface="+mj-ea"/>
                <a:ea typeface="+mj-ea"/>
                <a:cs typeface="+mn-ea"/>
                <a:sym typeface="+mn-lt"/>
              </a:rPr>
              <a:t>全球变暖、臭氧层破坏</a:t>
            </a:r>
            <a:endParaRPr lang="zh-CN" altLang="en-US" sz="1800" dirty="0">
              <a:latin typeface="+mj-ea"/>
              <a:ea typeface="+mj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34298" y="3016641"/>
            <a:ext cx="1755028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latin typeface="+mj-ea"/>
                <a:ea typeface="+mj-ea"/>
                <a:cs typeface="+mn-ea"/>
                <a:sym typeface="+mn-lt"/>
              </a:rPr>
              <a:t>水土流失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87393" y="2898158"/>
            <a:ext cx="2100305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3200" dirty="0">
                <a:latin typeface="+mj-ea"/>
                <a:ea typeface="+mj-ea"/>
                <a:cs typeface="+mn-ea"/>
                <a:sym typeface="+mn-lt"/>
              </a:rPr>
              <a:t>大气污染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201813" y="3813416"/>
            <a:ext cx="1532778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latin typeface="+mj-ea"/>
                <a:ea typeface="+mj-ea"/>
                <a:cs typeface="+mn-ea"/>
                <a:sym typeface="+mn-lt"/>
              </a:rPr>
              <a:t>水体污染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67179" y="5418925"/>
            <a:ext cx="1532778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dirty="0">
                <a:latin typeface="+mj-ea"/>
                <a:ea typeface="+mj-ea"/>
                <a:cs typeface="+mn-ea"/>
                <a:sym typeface="+mn-lt"/>
              </a:rPr>
              <a:t>土壤污染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46127" y="6008980"/>
            <a:ext cx="1879694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latin typeface="+mj-ea"/>
                <a:ea typeface="+mj-ea"/>
                <a:cs typeface="+mn-ea"/>
                <a:sym typeface="+mn-lt"/>
              </a:rPr>
              <a:t>酸雨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012627" y="5568370"/>
            <a:ext cx="3376069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latin typeface="+mj-ea"/>
                <a:ea typeface="+mj-ea"/>
                <a:cs typeface="+mn-ea"/>
                <a:sym typeface="+mn-lt"/>
              </a:rPr>
              <a:t>生物多样性减少</a:t>
            </a:r>
            <a:endParaRPr lang="zh-CN" altLang="en-US" sz="2000" dirty="0">
              <a:latin typeface="+mj-ea"/>
              <a:ea typeface="+mj-ea"/>
            </a:endParaRPr>
          </a:p>
        </p:txBody>
      </p:sp>
      <p:cxnSp>
        <p:nvCxnSpPr>
          <p:cNvPr id="27" name="直接连接符 26"/>
          <p:cNvCxnSpPr>
            <a:endCxn id="16" idx="2"/>
          </p:cNvCxnSpPr>
          <p:nvPr/>
        </p:nvCxnSpPr>
        <p:spPr>
          <a:xfrm flipV="1">
            <a:off x="3874202" y="2519549"/>
            <a:ext cx="231728" cy="49709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522274" y="1655338"/>
            <a:ext cx="1312024" cy="12428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874202" y="3913714"/>
            <a:ext cx="838946" cy="1534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4259964" y="3210249"/>
            <a:ext cx="1437434" cy="2726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endCxn id="17" idx="3"/>
          </p:cNvCxnSpPr>
          <p:nvPr/>
        </p:nvCxnSpPr>
        <p:spPr>
          <a:xfrm flipH="1">
            <a:off x="2979694" y="4467285"/>
            <a:ext cx="1782714" cy="4755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2102552" y="3913714"/>
            <a:ext cx="877142" cy="7663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2979694" y="4910855"/>
            <a:ext cx="2717704" cy="2308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endCxn id="21" idx="2"/>
          </p:cNvCxnSpPr>
          <p:nvPr/>
        </p:nvCxnSpPr>
        <p:spPr>
          <a:xfrm flipV="1">
            <a:off x="6510246" y="3470098"/>
            <a:ext cx="201566" cy="32492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631689" y="2542580"/>
            <a:ext cx="271463" cy="3555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15" idx="3"/>
          </p:cNvCxnSpPr>
          <p:nvPr/>
        </p:nvCxnSpPr>
        <p:spPr>
          <a:xfrm flipH="1" flipV="1">
            <a:off x="7947259" y="3404017"/>
            <a:ext cx="608406" cy="60225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22" idx="1"/>
          </p:cNvCxnSpPr>
          <p:nvPr/>
        </p:nvCxnSpPr>
        <p:spPr>
          <a:xfrm>
            <a:off x="7274627" y="3210250"/>
            <a:ext cx="912766" cy="229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703252" y="2542580"/>
            <a:ext cx="484141" cy="3555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8060439" y="4213751"/>
            <a:ext cx="1357313" cy="9279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803389" y="3482933"/>
            <a:ext cx="363790" cy="43078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274627" y="4514950"/>
            <a:ext cx="142875" cy="3959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4522274" y="4680022"/>
            <a:ext cx="837828" cy="12005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475147" y="5256739"/>
            <a:ext cx="810047" cy="7189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5012628" y="5685364"/>
            <a:ext cx="3933636" cy="6904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5697398" y="5418925"/>
            <a:ext cx="245972" cy="32358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713148" y="5968480"/>
            <a:ext cx="299480" cy="14265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946139" y="5256739"/>
            <a:ext cx="1000125" cy="16218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9521309" y="4514950"/>
            <a:ext cx="139330" cy="74178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522274" y="1356251"/>
            <a:ext cx="1987972" cy="6015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1583439" y="1655338"/>
            <a:ext cx="1915272" cy="30246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表格 56"/>
          <p:cNvGraphicFramePr>
            <a:graphicFrameLocks noGrp="1"/>
          </p:cNvGraphicFramePr>
          <p:nvPr/>
        </p:nvGraphicFramePr>
        <p:xfrm>
          <a:off x="1035865" y="1617642"/>
          <a:ext cx="10120269" cy="4701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7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4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2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主要内容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具体方面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原因来源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914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环境污染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大气污染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工业“三废”、农药排入大气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9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水污染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工业“三废”、农药排入江河湖海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9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土壤污染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工业“三废”、农药排入土壤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9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固体废物污染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来自生产、生活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9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噪声污染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来自交通、工厂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9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放射性污染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来自放射性物质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9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海洋污染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工业“三废”、农药排入海洋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918029" y="1700213"/>
            <a:ext cx="8077200" cy="74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cs typeface="+mn-ea"/>
                <a:sym typeface="+mn-lt"/>
              </a:rPr>
              <a:t>问题：环境污染的原因、表现和危害</a:t>
            </a:r>
          </a:p>
        </p:txBody>
      </p:sp>
      <p:sp>
        <p:nvSpPr>
          <p:cNvPr id="2" name="矩形 1"/>
          <p:cNvSpPr/>
          <p:nvPr/>
        </p:nvSpPr>
        <p:spPr>
          <a:xfrm>
            <a:off x="918029" y="2436598"/>
            <a:ext cx="10246500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SzPct val="75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原因：人类任意排放废弃物和有害物质</a:t>
            </a:r>
            <a:endParaRPr lang="zh-CN" altLang="en-US" u="sng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SzPct val="75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表现：大气污染、水污染、海洋污染、土壤污染、固体废弃物污染、噪声污染、放射性污染等</a:t>
            </a:r>
          </a:p>
          <a:p>
            <a:pPr>
              <a:lnSpc>
                <a:spcPct val="130000"/>
              </a:lnSpc>
              <a:spcBef>
                <a:spcPct val="0"/>
              </a:spcBef>
              <a:buSzPct val="75000"/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危害：对人体健康产生直接影响，甚至影响人类生存和发展。</a:t>
            </a:r>
          </a:p>
        </p:txBody>
      </p:sp>
      <p:pic>
        <p:nvPicPr>
          <p:cNvPr id="6" name="图片 5" descr="图片包含 冒烟, 火车, 水蒸气, 户外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76026" y="4012064"/>
            <a:ext cx="3866535" cy="2209449"/>
          </a:xfrm>
          <a:prstGeom prst="rect">
            <a:avLst/>
          </a:prstGeom>
        </p:spPr>
      </p:pic>
      <p:pic>
        <p:nvPicPr>
          <p:cNvPr id="8" name="图片 7" descr="图片包含 户外, 火车, 天空, 树&#10;&#10;描述已自动生成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49440" y="4012065"/>
            <a:ext cx="3866535" cy="2209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6" name="Group 26"/>
          <p:cNvGraphicFramePr>
            <a:graphicFrameLocks noGrp="1"/>
          </p:cNvGraphicFramePr>
          <p:nvPr/>
        </p:nvGraphicFramePr>
        <p:xfrm>
          <a:off x="1037771" y="2801253"/>
          <a:ext cx="10116459" cy="351125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407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2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地区</a:t>
                      </a:r>
                      <a:endParaRPr kumimoji="1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环境问题的主要表现</a:t>
                      </a:r>
                      <a:endParaRPr kumimoji="1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产生的原因</a:t>
                      </a:r>
                      <a:endParaRPr kumimoji="1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城市地区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环境污染为主：如大气污染、水污染、噪声污染等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交通、工业活动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和人类聚居地过分集中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00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乡村地区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生态破坏为主：如水土流失、荒漠化、土壤盐碱化、森林减少、水源枯竭等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666699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SzPct val="6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利用资源的方式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不当或强度过大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3200400" y="1400636"/>
            <a:ext cx="5791200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cs typeface="+mn-ea"/>
                <a:sym typeface="+mn-lt"/>
              </a:rPr>
              <a:t>环境问题的分布</a:t>
            </a:r>
          </a:p>
        </p:txBody>
      </p:sp>
      <p:sp>
        <p:nvSpPr>
          <p:cNvPr id="2" name="矩形 1"/>
          <p:cNvSpPr/>
          <p:nvPr/>
        </p:nvSpPr>
        <p:spPr>
          <a:xfrm>
            <a:off x="1037771" y="2077671"/>
            <a:ext cx="9497332" cy="52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问题：比较世界上不同地区所面临环境问题的差异，完成下表。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COMMONDATA" val="eyJoZGlkIjoiZjM0MDk4Nzc4YjljODllMGFjMTBlM2YxZjYzYzJmZWYifQ=="/>
</p:tagLst>
</file>

<file path=ppt/theme/theme1.xml><?xml version="1.0" encoding="utf-8"?>
<a:theme xmlns:a="http://schemas.openxmlformats.org/drawingml/2006/main" name="www.2ppt.com 提供免费下载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1A024"/>
      </a:accent1>
      <a:accent2>
        <a:srgbClr val="7FB500"/>
      </a:accent2>
      <a:accent3>
        <a:srgbClr val="61A024"/>
      </a:accent3>
      <a:accent4>
        <a:srgbClr val="7FB500"/>
      </a:accent4>
      <a:accent5>
        <a:srgbClr val="61A024"/>
      </a:accent5>
      <a:accent6>
        <a:srgbClr val="7FB500"/>
      </a:accent6>
      <a:hlink>
        <a:srgbClr val="0563C1"/>
      </a:hlink>
      <a:folHlink>
        <a:srgbClr val="954F72"/>
      </a:folHlink>
    </a:clrScheme>
    <a:fontScheme name="rhxbksfs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1415</Words>
  <Application>Microsoft Office PowerPoint</Application>
  <PresentationFormat>宽屏</PresentationFormat>
  <Paragraphs>161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Open Sans</vt:lpstr>
      <vt:lpstr>仓耳天群行楷 W01</vt:lpstr>
      <vt:lpstr>等线</vt:lpstr>
      <vt:lpstr>宋体</vt:lpstr>
      <vt:lpstr>微软雅黑</vt:lpstr>
      <vt:lpstr>微软雅黑</vt:lpstr>
      <vt:lpstr>Arial</vt:lpstr>
      <vt:lpstr>Calibri</vt:lpstr>
      <vt:lpstr>Wingdings</vt:lpstr>
      <vt:lpstr>www.2ppt.com 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2022-06-02T11:25:25Z</dcterms:created>
  <dcterms:modified xsi:type="dcterms:W3CDTF">2023-01-10T11:58:15Z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EBF54B955E3249139D8256EE4B3C3CFB</vt:lpwstr>
  </property>
  <property fmtid="{D5CDD505-2E9C-101B-9397-08002B2CF9AE}" pid="3" name="KSOProductBuildVer">
    <vt:lpwstr>2052-11.1.0.11744</vt:lpwstr>
  </property>
</Properties>
</file>