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40" r:id="rId3"/>
    <p:sldId id="305" r:id="rId4"/>
    <p:sldId id="322" r:id="rId5"/>
    <p:sldId id="324" r:id="rId6"/>
    <p:sldId id="319" r:id="rId7"/>
    <p:sldId id="326" r:id="rId8"/>
    <p:sldId id="302" r:id="rId9"/>
    <p:sldId id="335" r:id="rId10"/>
    <p:sldId id="336" r:id="rId11"/>
    <p:sldId id="339" r:id="rId12"/>
    <p:sldId id="338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CC"/>
    <a:srgbClr val="F8DCD6"/>
    <a:srgbClr val="000000"/>
    <a:srgbClr val="CCCCFF"/>
    <a:srgbClr val="FF3300"/>
    <a:srgbClr val="FF0000"/>
    <a:srgbClr val="FED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97A3CD5-5339-4607-B6EE-7B498CED6FE8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7BF7E334-4697-4FDF-AB81-4F4DA3B3ACA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7E334-4697-4FDF-AB81-4F4DA3B3ACA6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CEF26-ABA7-4199-8CDC-E88F4DFC07FF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DB48-CA00-48E6-B91E-C154879C160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15594-40CD-4C10-A864-1C2CFB97195B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AC4EA-0E57-417E-8BF9-B03B6BF229A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852E40-F0EE-4F1A-9F75-78C9D5E9C3A7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7F0FB-0AB6-49FA-88C5-4CAF8E8AA9A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25F7-C2D9-4ABB-B526-5F792CC11891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5A3C-3AB4-4882-9E15-D899AC83FD8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070B-44E9-4321-AE8A-94ACEABE9B34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08F-59AA-47D5-B088-99EDB8F8E19C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4AE2-5C52-4667-85BA-12FBF35B24BB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1CEB-849F-4358-A4C4-B5497C17DF8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584F-C370-49DC-9962-A0B5F6D81ED6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BB17-592A-4B7F-8A35-CDFD4E2D97E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541-9744-410B-A148-8B9AE1241439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83C6-76E7-436E-9365-8FB4BF4C14A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2EED-9AFB-4A49-B1C9-4B1AA0AA1AAB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F294-6F98-414F-B498-E42896D17AF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6AC-79CB-42FA-8EE0-7B090C0DA942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5E3D-ADEC-4E72-92EA-65AD6C7A6469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7E4F2-4AFD-463C-B65C-8C5ED80E27D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C8250-1758-4567-9F61-4AF8CAC8FCD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61F0-AC7A-454B-B2E3-754D1BDE597E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62E-B700-416A-A87A-0F96536B1446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1459-C3A4-4503-B700-CB0DF7F68A44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E26C-C7CD-4403-A463-47C7C9C6C4F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AFC8-2B99-4EEE-B14C-53878E5A93EE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21C5-CDB6-4014-A487-581D3ED9F82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2D215-94B6-49BF-BDD4-3749BEA2E54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870F-A9C5-4FE1-9D11-328A311A317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55375-170D-4813-A3E1-3BEF77F8B84E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8276B-FE3F-444A-B67F-0A4159FC06C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CBDF0-44A5-4A72-AF73-58491FC8CFDA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99C76-D2FD-4C5B-AADE-FF78D20399C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179E5-5263-4FFF-9D8C-D9E6F3C45034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9706-4646-4FCE-991A-1093DFD0533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020E6-6360-451A-A681-5B48F2CA089A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DB7B-898B-4BBD-831D-857E432E620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87935-D6E0-438F-9F8B-B67F3E18135A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ED061-441B-4FE1-94EE-1A7CA2B40F0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C882B-A9BD-4C50-ACE9-33C730A39F57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506C8-B544-4F9C-BEDA-630199684A5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fld id="{F1FFB665-E498-4E0F-A90C-A4488E9B665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b="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fld id="{BC942B00-5F63-4D23-8AE0-7235C436443F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FA1E5E-EBDF-4CC2-82A2-06C372CAEDCE}" type="datetimeFigureOut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3DE5EB-51EF-4903-A15C-3E1CF6515002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slide" Target="slide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0" y="3501008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用比例解决实际问题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4059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7868" y="1677591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itchFamily="49" charset="-122"/>
                <a:ea typeface="汉仪中圆简" pitchFamily="49" charset="-122"/>
              </a:rPr>
              <a:t>啤酒生产中的数学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52425" y="1268413"/>
            <a:ext cx="3024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  <a:endParaRPr lang="zh-CN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三、自主练习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500563" y="4005263"/>
            <a:ext cx="4679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3000"/>
              </a:lnSpc>
            </a:pPr>
            <a:r>
              <a:rPr lang="zh-CN" altLang="en-US" sz="2400"/>
              <a:t>解：返回时用了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zh-CN" altLang="en-US" sz="2400"/>
              <a:t>分钟。</a:t>
            </a:r>
            <a:r>
              <a:rPr lang="en-US" sz="2400"/>
              <a:t>       </a:t>
            </a:r>
            <a:endParaRPr lang="zh-CN" altLang="en-US" sz="2400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96900" y="1341438"/>
            <a:ext cx="79787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/>
              <a:t>（</a:t>
            </a:r>
            <a:r>
              <a:rPr lang="en-US" sz="2400" dirty="0"/>
              <a:t>1</a:t>
            </a:r>
            <a:r>
              <a:rPr lang="zh-CN" altLang="en-US" sz="2400" dirty="0"/>
              <a:t>）明新骑车从甲地到乙地，前</a:t>
            </a:r>
            <a:r>
              <a:rPr lang="en-US" sz="2400" dirty="0"/>
              <a:t>5</a:t>
            </a:r>
            <a:r>
              <a:rPr lang="zh-CN" altLang="en-US" sz="2400" dirty="0"/>
              <a:t>分钟行了</a:t>
            </a:r>
            <a:r>
              <a:rPr lang="en-US" sz="2400" dirty="0"/>
              <a:t>700</a:t>
            </a:r>
            <a:r>
              <a:rPr lang="zh-CN" altLang="en-US" sz="2400" dirty="0"/>
              <a:t>米，照这样的速度，从甲地到乙地一共用了</a:t>
            </a:r>
            <a:r>
              <a:rPr lang="en-US" sz="2400" dirty="0"/>
              <a:t>20</a:t>
            </a:r>
            <a:r>
              <a:rPr lang="zh-CN" altLang="en-US" sz="2400" dirty="0"/>
              <a:t>分钟。甲、乙两地相距多少米？</a:t>
            </a:r>
          </a:p>
          <a:p>
            <a:pPr eaLnBrk="1" hangingPunct="1"/>
            <a:r>
              <a:rPr lang="zh-CN" altLang="en-US" sz="2400" dirty="0"/>
              <a:t>（</a:t>
            </a:r>
            <a:r>
              <a:rPr lang="en-US" sz="2400" dirty="0"/>
              <a:t>2</a:t>
            </a:r>
            <a:r>
              <a:rPr lang="zh-CN" altLang="en-US" sz="2400" dirty="0"/>
              <a:t>）明新骑车从甲地到乙地一共用了</a:t>
            </a:r>
            <a:r>
              <a:rPr lang="en-US" sz="2400" dirty="0"/>
              <a:t>20</a:t>
            </a:r>
            <a:r>
              <a:rPr lang="zh-CN" altLang="en-US" sz="2400" dirty="0"/>
              <a:t>分钟，每分钟行</a:t>
            </a:r>
            <a:r>
              <a:rPr lang="en-US" sz="2400" dirty="0"/>
              <a:t>140</a:t>
            </a:r>
            <a:r>
              <a:rPr lang="zh-CN" altLang="en-US" sz="2400" dirty="0"/>
              <a:t>米；返回时每分钟行</a:t>
            </a:r>
            <a:r>
              <a:rPr lang="en-US" sz="2400" dirty="0"/>
              <a:t>100</a:t>
            </a:r>
            <a:r>
              <a:rPr lang="zh-CN" altLang="en-US" sz="2400" dirty="0"/>
              <a:t>米，返回时用了多少分钟？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72000" y="3457575"/>
            <a:ext cx="399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>
                <a:solidFill>
                  <a:schemeClr val="hlink"/>
                </a:solidFill>
              </a:rPr>
              <a:t>速度</a:t>
            </a:r>
            <a:r>
              <a:rPr lang="en-US" sz="2400">
                <a:solidFill>
                  <a:schemeClr val="hlink"/>
                </a:solidFill>
              </a:rPr>
              <a:t>×</a:t>
            </a:r>
            <a:r>
              <a:rPr lang="zh-CN" altLang="en-US" sz="2400">
                <a:solidFill>
                  <a:schemeClr val="hlink"/>
                </a:solidFill>
              </a:rPr>
              <a:t>时间 </a:t>
            </a:r>
            <a:r>
              <a:rPr lang="en-US" sz="2400">
                <a:solidFill>
                  <a:schemeClr val="hlink"/>
                </a:solidFill>
              </a:rPr>
              <a:t>= </a:t>
            </a:r>
            <a:r>
              <a:rPr lang="zh-CN" altLang="en-US" sz="2400">
                <a:solidFill>
                  <a:schemeClr val="hlink"/>
                </a:solidFill>
              </a:rPr>
              <a:t>路程（一定）</a:t>
            </a:r>
          </a:p>
        </p:txBody>
      </p:sp>
      <p:grpSp>
        <p:nvGrpSpPr>
          <p:cNvPr id="13320" name="Group 15"/>
          <p:cNvGrpSpPr/>
          <p:nvPr/>
        </p:nvGrpSpPr>
        <p:grpSpPr bwMode="auto">
          <a:xfrm>
            <a:off x="539750" y="3213100"/>
            <a:ext cx="3355975" cy="817563"/>
            <a:chOff x="0" y="0"/>
            <a:chExt cx="2114" cy="515"/>
          </a:xfrm>
        </p:grpSpPr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>
                  <a:solidFill>
                    <a:schemeClr val="hlink"/>
                  </a:solidFill>
                </a:rPr>
                <a:t> </a:t>
              </a:r>
              <a:r>
                <a:rPr lang="zh-CN" altLang="en-US" sz="2400">
                  <a:solidFill>
                    <a:schemeClr val="hlink"/>
                  </a:solidFill>
                </a:rPr>
                <a:t>路程</a:t>
              </a:r>
            </a:p>
          </p:txBody>
        </p:sp>
        <p:sp>
          <p:nvSpPr>
            <p:cNvPr id="13322" name="Line 12"/>
            <p:cNvSpPr>
              <a:spLocks noChangeShapeType="1"/>
            </p:cNvSpPr>
            <p:nvPr/>
          </p:nvSpPr>
          <p:spPr bwMode="auto">
            <a:xfrm>
              <a:off x="46" y="272"/>
              <a:ext cx="589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0" y="227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>
                  <a:solidFill>
                    <a:schemeClr val="hlink"/>
                  </a:solidFill>
                </a:rPr>
                <a:t> </a:t>
              </a:r>
              <a:r>
                <a:rPr lang="zh-CN" altLang="en-US" sz="2400">
                  <a:solidFill>
                    <a:schemeClr val="hlink"/>
                  </a:solidFill>
                </a:rPr>
                <a:t>时间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654" y="120"/>
              <a:ext cx="1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>
                  <a:solidFill>
                    <a:schemeClr val="hlink"/>
                  </a:solidFill>
                </a:rPr>
                <a:t>= </a:t>
              </a:r>
              <a:r>
                <a:rPr lang="zh-CN" altLang="en-US" sz="2400">
                  <a:solidFill>
                    <a:schemeClr val="hlink"/>
                  </a:solidFill>
                </a:rPr>
                <a:t>速度（一定）</a:t>
              </a:r>
            </a:p>
          </p:txBody>
        </p:sp>
      </p:grpSp>
      <p:grpSp>
        <p:nvGrpSpPr>
          <p:cNvPr id="13325" name="Group 33"/>
          <p:cNvGrpSpPr/>
          <p:nvPr/>
        </p:nvGrpSpPr>
        <p:grpSpPr bwMode="auto">
          <a:xfrm>
            <a:off x="1863725" y="4411663"/>
            <a:ext cx="649288" cy="817562"/>
            <a:chOff x="0" y="0"/>
            <a:chExt cx="409" cy="515"/>
          </a:xfrm>
        </p:grpSpPr>
        <p:sp>
          <p:nvSpPr>
            <p:cNvPr id="13326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4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/>
                <a:t>700</a:t>
              </a:r>
              <a:endParaRPr lang="zh-CN" altLang="en-US" sz="2400"/>
            </a:p>
          </p:txBody>
        </p:sp>
        <p:sp>
          <p:nvSpPr>
            <p:cNvPr id="13327" name="Line 28"/>
            <p:cNvSpPr>
              <a:spLocks noChangeShapeType="1"/>
            </p:cNvSpPr>
            <p:nvPr/>
          </p:nvSpPr>
          <p:spPr bwMode="auto">
            <a:xfrm>
              <a:off x="46" y="272"/>
              <a:ext cx="363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0" y="227"/>
              <a:ext cx="3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/>
                <a:t> 5</a:t>
              </a:r>
              <a:endParaRPr lang="zh-CN" altLang="en-US" sz="2400"/>
            </a:p>
          </p:txBody>
        </p:sp>
      </p:grpSp>
      <p:grpSp>
        <p:nvGrpSpPr>
          <p:cNvPr id="13329" name="Group 32"/>
          <p:cNvGrpSpPr/>
          <p:nvPr/>
        </p:nvGrpSpPr>
        <p:grpSpPr bwMode="auto">
          <a:xfrm>
            <a:off x="611188" y="4365625"/>
            <a:ext cx="1295400" cy="831850"/>
            <a:chOff x="0" y="0"/>
            <a:chExt cx="816" cy="524"/>
          </a:xfrm>
        </p:grpSpPr>
        <p:sp>
          <p:nvSpPr>
            <p:cNvPr id="13330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/>
                <a:t>  </a:t>
              </a:r>
              <a:r>
                <a:rPr lang="en-US" sz="2400" i="1">
                  <a:latin typeface="Times New Roman" panose="02020603050405020304" pitchFamily="18" charset="0"/>
                </a:rPr>
                <a:t>x</a:t>
              </a:r>
              <a:endParaRPr lang="zh-CN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3331" name="Text Box 9"/>
            <p:cNvSpPr txBox="1">
              <a:spLocks noChangeArrowheads="1"/>
            </p:cNvSpPr>
            <p:nvPr/>
          </p:nvSpPr>
          <p:spPr bwMode="auto">
            <a:xfrm>
              <a:off x="46" y="23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/>
                <a:t> 20</a:t>
              </a:r>
              <a:endParaRPr lang="zh-CN" altLang="en-US" sz="2400"/>
            </a:p>
          </p:txBody>
        </p:sp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700" y="12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endParaRPr lang="zh-CN" altLang="zh-CN" sz="2400"/>
            </a:p>
          </p:txBody>
        </p:sp>
        <p:sp>
          <p:nvSpPr>
            <p:cNvPr id="13333" name="Text Box 9"/>
            <p:cNvSpPr txBox="1">
              <a:spLocks noChangeArrowheads="1"/>
            </p:cNvSpPr>
            <p:nvPr/>
          </p:nvSpPr>
          <p:spPr bwMode="auto">
            <a:xfrm>
              <a:off x="46" y="23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/>
                <a:t> 20</a:t>
              </a:r>
              <a:endParaRPr lang="zh-CN" altLang="en-US" sz="2400"/>
            </a:p>
          </p:txBody>
        </p:sp>
        <p:sp>
          <p:nvSpPr>
            <p:cNvPr id="13334" name="Text Box 9"/>
            <p:cNvSpPr txBox="1">
              <a:spLocks noChangeArrowheads="1"/>
            </p:cNvSpPr>
            <p:nvPr/>
          </p:nvSpPr>
          <p:spPr bwMode="auto">
            <a:xfrm>
              <a:off x="700" y="12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endParaRPr lang="zh-CN" altLang="zh-CN" sz="2400"/>
            </a:p>
          </p:txBody>
        </p:sp>
        <p:sp>
          <p:nvSpPr>
            <p:cNvPr id="13335" name="Line 31"/>
            <p:cNvSpPr>
              <a:spLocks noChangeShapeType="1"/>
            </p:cNvSpPr>
            <p:nvPr/>
          </p:nvSpPr>
          <p:spPr bwMode="auto">
            <a:xfrm>
              <a:off x="136" y="281"/>
              <a:ext cx="363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336" name="Text Box 9"/>
          <p:cNvSpPr txBox="1">
            <a:spLocks noChangeArrowheads="1"/>
          </p:cNvSpPr>
          <p:nvPr/>
        </p:nvSpPr>
        <p:spPr bwMode="auto">
          <a:xfrm>
            <a:off x="1258888" y="4570413"/>
            <a:ext cx="118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/>
              <a:t> </a:t>
            </a:r>
            <a:r>
              <a:rPr lang="en-US" sz="2400"/>
              <a:t>=</a:t>
            </a:r>
            <a:endParaRPr lang="zh-CN" altLang="en-US" sz="2400"/>
          </a:p>
        </p:txBody>
      </p:sp>
      <p:sp>
        <p:nvSpPr>
          <p:cNvPr id="13337" name="Rectangle 35"/>
          <p:cNvSpPr>
            <a:spLocks noChangeArrowheads="1"/>
          </p:cNvSpPr>
          <p:nvPr/>
        </p:nvSpPr>
        <p:spPr bwMode="auto">
          <a:xfrm>
            <a:off x="827088" y="5146675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5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14000</a:t>
            </a:r>
            <a:endParaRPr lang="zh-CN" altLang="en-US" sz="2400"/>
          </a:p>
        </p:txBody>
      </p:sp>
      <p:sp>
        <p:nvSpPr>
          <p:cNvPr id="13338" name="Rectangle 36"/>
          <p:cNvSpPr>
            <a:spLocks noChangeArrowheads="1"/>
          </p:cNvSpPr>
          <p:nvPr/>
        </p:nvSpPr>
        <p:spPr bwMode="auto">
          <a:xfrm>
            <a:off x="812800" y="5578475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 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</a:t>
            </a:r>
            <a:r>
              <a:rPr lang="en-US" sz="2400">
                <a:solidFill>
                  <a:srgbClr val="FF0000"/>
                </a:solidFill>
              </a:rPr>
              <a:t>2800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339" name="Rectangle 37"/>
          <p:cNvSpPr>
            <a:spLocks noChangeArrowheads="1"/>
          </p:cNvSpPr>
          <p:nvPr/>
        </p:nvSpPr>
        <p:spPr bwMode="auto">
          <a:xfrm>
            <a:off x="684213" y="614045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/>
              <a:t>答：甲乙两地相距</a:t>
            </a:r>
            <a:r>
              <a:rPr lang="en-US" sz="2400">
                <a:solidFill>
                  <a:srgbClr val="FF0000"/>
                </a:solidFill>
              </a:rPr>
              <a:t>2800</a:t>
            </a:r>
            <a:r>
              <a:rPr lang="zh-CN" altLang="en-US" sz="2400"/>
              <a:t>米。</a:t>
            </a:r>
          </a:p>
        </p:txBody>
      </p:sp>
      <p:sp>
        <p:nvSpPr>
          <p:cNvPr id="13340" name="TextBox 6"/>
          <p:cNvSpPr txBox="1">
            <a:spLocks noChangeArrowheads="1"/>
          </p:cNvSpPr>
          <p:nvPr/>
        </p:nvSpPr>
        <p:spPr bwMode="auto">
          <a:xfrm>
            <a:off x="5076825" y="4508500"/>
            <a:ext cx="4679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3000"/>
              </a:lnSpc>
            </a:pPr>
            <a:r>
              <a:rPr lang="en-US" sz="2400"/>
              <a:t>100×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140×20</a:t>
            </a:r>
            <a:endParaRPr lang="zh-CN" altLang="en-US" sz="2400"/>
          </a:p>
        </p:txBody>
      </p:sp>
      <p:sp>
        <p:nvSpPr>
          <p:cNvPr id="13341" name="TextBox 6"/>
          <p:cNvSpPr txBox="1">
            <a:spLocks noChangeArrowheads="1"/>
          </p:cNvSpPr>
          <p:nvPr/>
        </p:nvSpPr>
        <p:spPr bwMode="auto">
          <a:xfrm>
            <a:off x="4010025" y="4941888"/>
            <a:ext cx="4679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3000"/>
              </a:lnSpc>
            </a:pPr>
            <a:r>
              <a:rPr lang="en-US" sz="2400"/>
              <a:t>         100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2800</a:t>
            </a:r>
            <a:endParaRPr lang="zh-CN" altLang="en-US" sz="2400"/>
          </a:p>
        </p:txBody>
      </p:sp>
      <p:sp>
        <p:nvSpPr>
          <p:cNvPr id="13342" name="TextBox 6"/>
          <p:cNvSpPr txBox="1">
            <a:spLocks noChangeArrowheads="1"/>
          </p:cNvSpPr>
          <p:nvPr/>
        </p:nvSpPr>
        <p:spPr bwMode="auto">
          <a:xfrm>
            <a:off x="4787900" y="5908675"/>
            <a:ext cx="4679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3000"/>
              </a:lnSpc>
            </a:pPr>
            <a:r>
              <a:rPr lang="en-US" sz="2400"/>
              <a:t> </a:t>
            </a:r>
            <a:r>
              <a:rPr lang="zh-CN" altLang="en-US" sz="2400"/>
              <a:t>答：返回时用了</a:t>
            </a:r>
            <a:r>
              <a:rPr lang="en-US" sz="2400">
                <a:solidFill>
                  <a:srgbClr val="FF0000"/>
                </a:solidFill>
              </a:rPr>
              <a:t>28</a:t>
            </a:r>
            <a:r>
              <a:rPr lang="zh-CN" altLang="en-US" sz="2400"/>
              <a:t>分钟。</a:t>
            </a:r>
          </a:p>
        </p:txBody>
      </p:sp>
      <p:sp>
        <p:nvSpPr>
          <p:cNvPr id="13343" name="TextBox 6"/>
          <p:cNvSpPr txBox="1">
            <a:spLocks noChangeArrowheads="1"/>
          </p:cNvSpPr>
          <p:nvPr/>
        </p:nvSpPr>
        <p:spPr bwMode="auto">
          <a:xfrm>
            <a:off x="5867400" y="5399088"/>
            <a:ext cx="18875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3000"/>
              </a:lnSpc>
            </a:pP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</a:t>
            </a:r>
            <a:r>
              <a:rPr lang="en-US" sz="2400">
                <a:solidFill>
                  <a:srgbClr val="FF0000"/>
                </a:solidFill>
              </a:rPr>
              <a:t>28</a:t>
            </a:r>
            <a:r>
              <a:rPr lang="en-US" sz="2400"/>
              <a:t> </a:t>
            </a:r>
            <a:endParaRPr lang="zh-CN" altLang="en-US" sz="2400"/>
          </a:p>
        </p:txBody>
      </p:sp>
      <p:sp>
        <p:nvSpPr>
          <p:cNvPr id="13344" name="TextBox 6"/>
          <p:cNvSpPr txBox="1">
            <a:spLocks noChangeArrowheads="1"/>
          </p:cNvSpPr>
          <p:nvPr/>
        </p:nvSpPr>
        <p:spPr bwMode="auto">
          <a:xfrm>
            <a:off x="293688" y="4005263"/>
            <a:ext cx="4679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3000"/>
              </a:lnSpc>
            </a:pPr>
            <a:r>
              <a:rPr lang="zh-CN" altLang="en-US" sz="2400"/>
              <a:t>解：甲乙两地相距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zh-CN" altLang="en-US" sz="2400"/>
              <a:t>米。</a:t>
            </a:r>
            <a:r>
              <a:rPr lang="en-US" sz="2400"/>
              <a:t>      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9" grpId="0" autoUpdateAnimBg="0"/>
      <p:bldP spid="13336" grpId="0" autoUpdateAnimBg="0"/>
      <p:bldP spid="13337" grpId="0" autoUpdateAnimBg="0"/>
      <p:bldP spid="13338" grpId="0" autoUpdateAnimBg="0"/>
      <p:bldP spid="13339" grpId="0" autoUpdateAnimBg="0"/>
      <p:bldP spid="13340" grpId="0" autoUpdateAnimBg="0"/>
      <p:bldP spid="13341" grpId="0" autoUpdateAnimBg="0"/>
      <p:bldP spid="13342" grpId="0" autoUpdateAnimBg="0"/>
      <p:bldP spid="13343" grpId="0" autoUpdateAnimBg="0"/>
      <p:bldP spid="133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68313" y="1268413"/>
            <a:ext cx="30241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  <a:endParaRPr lang="zh-CN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三、自主练习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187450" y="3429000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4000"/>
              </a:lnSpc>
            </a:pPr>
            <a:r>
              <a:rPr lang="zh-CN" altLang="en-US" sz="2400"/>
              <a:t>解：设他的车模的速度是每分钟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zh-CN" altLang="en-US" sz="2400"/>
              <a:t>米。</a:t>
            </a:r>
            <a:r>
              <a:rPr lang="en-US" sz="2400"/>
              <a:t>         </a:t>
            </a:r>
            <a:endParaRPr lang="zh-CN" altLang="en-US" sz="2400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403350" y="2781300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>
                <a:solidFill>
                  <a:schemeClr val="hlink"/>
                </a:solidFill>
              </a:rPr>
              <a:t>速度</a:t>
            </a:r>
            <a:r>
              <a:rPr lang="en-US" sz="2400">
                <a:solidFill>
                  <a:schemeClr val="hlink"/>
                </a:solidFill>
              </a:rPr>
              <a:t>×</a:t>
            </a:r>
            <a:r>
              <a:rPr lang="zh-CN" altLang="en-US" sz="2400">
                <a:solidFill>
                  <a:schemeClr val="hlink"/>
                </a:solidFill>
              </a:rPr>
              <a:t>时间 </a:t>
            </a:r>
            <a:r>
              <a:rPr lang="en-US" sz="2400">
                <a:solidFill>
                  <a:schemeClr val="hlink"/>
                </a:solidFill>
              </a:rPr>
              <a:t>= </a:t>
            </a:r>
            <a:r>
              <a:rPr lang="zh-CN" altLang="en-US" sz="2400">
                <a:solidFill>
                  <a:schemeClr val="hlink"/>
                </a:solidFill>
              </a:rPr>
              <a:t>路程（一定）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755650" y="1341438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/>
              <a:t>学校举行四驱车模比赛。小强的车模速度为</a:t>
            </a:r>
            <a:r>
              <a:rPr lang="en-US" sz="2400" dirty="0"/>
              <a:t>480</a:t>
            </a:r>
            <a:r>
              <a:rPr lang="zh-CN" altLang="en-US" sz="2400" dirty="0"/>
              <a:t>米</a:t>
            </a:r>
            <a:r>
              <a:rPr lang="en-US" sz="2400" dirty="0"/>
              <a:t>/</a:t>
            </a:r>
            <a:r>
              <a:rPr lang="zh-CN" altLang="en-US" sz="2400" dirty="0"/>
              <a:t>分，跑完全程用了</a:t>
            </a:r>
            <a:r>
              <a:rPr lang="en-US" sz="2400" dirty="0"/>
              <a:t>5</a:t>
            </a:r>
            <a:r>
              <a:rPr lang="zh-CN" altLang="en-US" sz="2400" dirty="0"/>
              <a:t>分钟。小瑞的车模跑完全程比小强的多用了</a:t>
            </a:r>
            <a:r>
              <a:rPr lang="en-US" sz="2400" dirty="0"/>
              <a:t>1</a:t>
            </a:r>
            <a:r>
              <a:rPr lang="zh-CN" altLang="en-US" sz="2400" dirty="0"/>
              <a:t>分钟，他的车模速度是多少？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2641600" y="4652963"/>
            <a:ext cx="3095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4000"/>
              </a:lnSpc>
            </a:pPr>
            <a:r>
              <a:rPr lang="en-US" sz="2400"/>
              <a:t>6</a:t>
            </a:r>
            <a:r>
              <a:rPr lang="en-US" sz="2400" i="1"/>
              <a:t>χ</a:t>
            </a:r>
            <a:r>
              <a:rPr lang="en-US" sz="2400"/>
              <a:t> = 2400               </a:t>
            </a:r>
            <a:endParaRPr lang="zh-CN" altLang="en-US" sz="2400"/>
          </a:p>
        </p:txBody>
      </p:sp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1692275" y="4076700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4000"/>
              </a:lnSpc>
            </a:pPr>
            <a:r>
              <a:rPr lang="zh-CN" altLang="en-US" sz="2400"/>
              <a:t>（</a:t>
            </a:r>
            <a:r>
              <a:rPr lang="en-US" sz="2400"/>
              <a:t>5+1</a:t>
            </a:r>
            <a:r>
              <a:rPr lang="zh-CN" altLang="en-US" sz="2400"/>
              <a:t>）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480×5               </a:t>
            </a:r>
            <a:endParaRPr lang="zh-CN" altLang="en-US" sz="2400"/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1258888" y="5734050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4000"/>
              </a:lnSpc>
            </a:pPr>
            <a:r>
              <a:rPr lang="zh-CN" altLang="en-US" sz="2400" dirty="0"/>
              <a:t>答：他的车模的速度是每分钟</a:t>
            </a:r>
            <a:r>
              <a:rPr lang="en-US" sz="2400" dirty="0">
                <a:solidFill>
                  <a:srgbClr val="FF0000"/>
                </a:solidFill>
              </a:rPr>
              <a:t>400</a:t>
            </a:r>
            <a:r>
              <a:rPr lang="zh-CN" altLang="en-US" sz="2400" dirty="0"/>
              <a:t>米</a:t>
            </a:r>
            <a:r>
              <a:rPr lang="zh-CN" altLang="en-US" sz="2400" dirty="0" smtClean="0"/>
              <a:t>。 </a:t>
            </a:r>
            <a:endParaRPr lang="zh-CN" altLang="en-US" sz="2400" dirty="0"/>
          </a:p>
        </p:txBody>
      </p:sp>
      <p:sp>
        <p:nvSpPr>
          <p:cNvPr id="14347" name="TextBox 6"/>
          <p:cNvSpPr txBox="1">
            <a:spLocks noChangeArrowheads="1"/>
          </p:cNvSpPr>
          <p:nvPr/>
        </p:nvSpPr>
        <p:spPr bwMode="auto">
          <a:xfrm>
            <a:off x="2808288" y="5148263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4000"/>
              </a:lnSpc>
            </a:pPr>
            <a:r>
              <a:rPr lang="en-US" sz="2400" i="1"/>
              <a:t>χ</a:t>
            </a:r>
            <a:r>
              <a:rPr lang="en-US" sz="2400"/>
              <a:t> = </a:t>
            </a:r>
            <a:r>
              <a:rPr lang="en-US" sz="2400">
                <a:solidFill>
                  <a:srgbClr val="FF0000"/>
                </a:solidFill>
              </a:rPr>
              <a:t>400 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  <p:bldP spid="14344" grpId="0" autoUpdateAnimBg="0"/>
      <p:bldP spid="14345" grpId="0" autoUpdateAnimBg="0"/>
      <p:bldP spid="14346" grpId="0" autoUpdateAnimBg="0"/>
      <p:bldP spid="143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9"/>
          <p:cNvGrpSpPr>
            <a:grpSpLocks noChangeAspect="1"/>
          </p:cNvGrpSpPr>
          <p:nvPr/>
        </p:nvGrpSpPr>
        <p:grpSpPr bwMode="auto">
          <a:xfrm>
            <a:off x="468313" y="1268413"/>
            <a:ext cx="5389562" cy="3322637"/>
            <a:chOff x="0" y="0"/>
            <a:chExt cx="3395" cy="2093"/>
          </a:xfrm>
        </p:grpSpPr>
        <p:grpSp>
          <p:nvGrpSpPr>
            <p:cNvPr id="5123" name="Group 25"/>
            <p:cNvGrpSpPr>
              <a:grpSpLocks noChangeAspect="1"/>
            </p:cNvGrpSpPr>
            <p:nvPr/>
          </p:nvGrpSpPr>
          <p:grpSpPr bwMode="auto">
            <a:xfrm>
              <a:off x="0" y="0"/>
              <a:ext cx="3395" cy="2087"/>
              <a:chOff x="0" y="0"/>
              <a:chExt cx="3395" cy="2087"/>
            </a:xfrm>
          </p:grpSpPr>
          <p:pic>
            <p:nvPicPr>
              <p:cNvPr id="5124" name="Picture 2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" y="12"/>
                <a:ext cx="3214" cy="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" name="Picture 2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93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6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2" y="1542"/>
              <a:ext cx="448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一、情境导入</a:t>
            </a:r>
          </a:p>
        </p:txBody>
      </p:sp>
      <p:sp>
        <p:nvSpPr>
          <p:cNvPr id="5128" name="Text Box 36"/>
          <p:cNvSpPr txBox="1">
            <a:spLocks noChangeArrowheads="1"/>
          </p:cNvSpPr>
          <p:nvPr/>
        </p:nvSpPr>
        <p:spPr bwMode="auto">
          <a:xfrm>
            <a:off x="785813" y="5876925"/>
            <a:ext cx="5500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 dirty="0">
                <a:latin typeface="Arial" panose="020B0604020202020204" pitchFamily="34" charset="0"/>
              </a:rPr>
              <a:t>根据这些信息，你能提出什么问题？</a:t>
            </a:r>
          </a:p>
        </p:txBody>
      </p:sp>
      <p:pic>
        <p:nvPicPr>
          <p:cNvPr id="5129" name="Picture 19" descr="C:\Documents and Settings\pub\Desktop\新ppt\返回首页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214313" y="5572125"/>
            <a:ext cx="59293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dirty="0"/>
              <a:t>从图中，你了解到哪些数学信息？</a:t>
            </a:r>
            <a:endParaRPr lang="en-US" sz="2400" dirty="0"/>
          </a:p>
        </p:txBody>
      </p:sp>
      <p:sp>
        <p:nvSpPr>
          <p:cNvPr id="5131" name="TextBox 32"/>
          <p:cNvSpPr txBox="1">
            <a:spLocks noChangeArrowheads="1"/>
          </p:cNvSpPr>
          <p:nvPr/>
        </p:nvSpPr>
        <p:spPr bwMode="auto">
          <a:xfrm>
            <a:off x="5976938" y="1341438"/>
            <a:ext cx="3348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200" dirty="0"/>
              <a:t>2</a:t>
            </a:r>
            <a:r>
              <a:rPr lang="zh-CN" altLang="en-US" sz="2200" dirty="0"/>
              <a:t>个箱子能装</a:t>
            </a:r>
            <a:r>
              <a:rPr lang="en-US" sz="2200" dirty="0"/>
              <a:t>24</a:t>
            </a:r>
            <a:r>
              <a:rPr lang="zh-CN" altLang="en-US" sz="2200" dirty="0"/>
              <a:t>瓶啤酒。</a:t>
            </a:r>
            <a:endParaRPr lang="en-US" sz="2200" dirty="0"/>
          </a:p>
        </p:txBody>
      </p:sp>
      <p:sp>
        <p:nvSpPr>
          <p:cNvPr id="5132" name="TextBox 33"/>
          <p:cNvSpPr txBox="1">
            <a:spLocks noChangeArrowheads="1"/>
          </p:cNvSpPr>
          <p:nvPr/>
        </p:nvSpPr>
        <p:spPr bwMode="auto">
          <a:xfrm>
            <a:off x="5972175" y="1916113"/>
            <a:ext cx="2632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200" dirty="0"/>
              <a:t>现有</a:t>
            </a:r>
            <a:r>
              <a:rPr lang="en-US" sz="2200" dirty="0"/>
              <a:t>480</a:t>
            </a:r>
            <a:r>
              <a:rPr lang="zh-CN" altLang="en-US" sz="2200" dirty="0"/>
              <a:t>瓶啤酒。</a:t>
            </a:r>
            <a:endParaRPr lang="en-US" sz="2200" dirty="0"/>
          </a:p>
        </p:txBody>
      </p:sp>
      <p:sp>
        <p:nvSpPr>
          <p:cNvPr id="5133" name="TextBox 3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011863" y="2492375"/>
            <a:ext cx="2417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200" dirty="0">
                <a:solidFill>
                  <a:srgbClr val="FF3300"/>
                </a:solidFill>
              </a:rPr>
              <a:t>需要几个箱子？</a:t>
            </a:r>
          </a:p>
        </p:txBody>
      </p:sp>
      <p:sp>
        <p:nvSpPr>
          <p:cNvPr id="5134" name="圆角矩形标注 10"/>
          <p:cNvSpPr>
            <a:spLocks noChangeArrowheads="1"/>
          </p:cNvSpPr>
          <p:nvPr/>
        </p:nvSpPr>
        <p:spPr bwMode="auto">
          <a:xfrm>
            <a:off x="971550" y="3933825"/>
            <a:ext cx="3135313" cy="882650"/>
          </a:xfrm>
          <a:prstGeom prst="wedgeRoundRectCallout">
            <a:avLst>
              <a:gd name="adj1" fmla="val -48787"/>
              <a:gd name="adj2" fmla="val 10250"/>
              <a:gd name="adj3" fmla="val 16667"/>
            </a:avLst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zh-CN" alt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一批啤酒用载重</a:t>
            </a:r>
            <a:r>
              <a:rPr 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8</a:t>
            </a:r>
            <a:r>
              <a:rPr lang="zh-CN" alt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吨的汽车运，</a:t>
            </a:r>
            <a:endParaRPr lang="en-US" sz="1800" b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eaLnBrk="1" hangingPunct="1"/>
            <a:r>
              <a:rPr lang="zh-CN" alt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需要</a:t>
            </a:r>
            <a:r>
              <a:rPr 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15</a:t>
            </a:r>
            <a:r>
              <a:rPr lang="zh-CN" alt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辆。现在改用载重</a:t>
            </a:r>
            <a:r>
              <a:rPr 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10</a:t>
            </a:r>
          </a:p>
          <a:p>
            <a:pPr eaLnBrk="1" hangingPunct="1"/>
            <a:r>
              <a:rPr lang="zh-CN" alt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吨的汽车运</a:t>
            </a:r>
            <a:r>
              <a:rPr lang="en-US" sz="1800" b="0">
                <a:solidFill>
                  <a:srgbClr val="000000"/>
                </a:solidFill>
                <a:latin typeface="楷体" panose="02010609060101010101" pitchFamily="49" charset="-122"/>
              </a:rPr>
              <a:t>……</a:t>
            </a:r>
            <a:endParaRPr lang="zh-CN" altLang="en-US" sz="1800" b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5135" name="圆角矩形标注 11"/>
          <p:cNvSpPr>
            <a:spLocks noChangeArrowheads="1"/>
          </p:cNvSpPr>
          <p:nvPr/>
        </p:nvSpPr>
        <p:spPr bwMode="auto">
          <a:xfrm>
            <a:off x="2195513" y="3141663"/>
            <a:ext cx="2520950" cy="714375"/>
          </a:xfrm>
          <a:prstGeom prst="wedgeRoundRectCallout">
            <a:avLst>
              <a:gd name="adj1" fmla="val 65491"/>
              <a:gd name="adj2" fmla="val 78444"/>
              <a:gd name="adj3" fmla="val 16667"/>
            </a:avLst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个箱子能装</a:t>
            </a:r>
            <a:r>
              <a:rPr 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24</a:t>
            </a:r>
            <a:r>
              <a:rPr lang="zh-CN" alt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瓶啤酒。</a:t>
            </a:r>
          </a:p>
          <a:p>
            <a:pPr eaLnBrk="1" hangingPunct="1"/>
            <a:r>
              <a:rPr lang="zh-CN" alt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现有</a:t>
            </a:r>
            <a:r>
              <a:rPr 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480</a:t>
            </a:r>
            <a:r>
              <a:rPr lang="zh-CN" alt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瓶啤酒</a:t>
            </a:r>
            <a:r>
              <a:rPr lang="en-US" sz="1800" b="0">
                <a:solidFill>
                  <a:srgbClr val="000000"/>
                </a:solidFill>
                <a:latin typeface="黑体" panose="02010609060101010101" pitchFamily="49" charset="-122"/>
              </a:rPr>
              <a:t>……</a:t>
            </a:r>
            <a:endParaRPr lang="zh-CN" altLang="en-US" sz="1800" b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5136" name="TextBox 13"/>
          <p:cNvSpPr txBox="1">
            <a:spLocks noChangeArrowheads="1"/>
          </p:cNvSpPr>
          <p:nvPr/>
        </p:nvSpPr>
        <p:spPr bwMode="auto">
          <a:xfrm>
            <a:off x="5970588" y="2997200"/>
            <a:ext cx="37147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dirty="0"/>
              <a:t>一批啤酒用载重</a:t>
            </a:r>
            <a:r>
              <a:rPr lang="en-US" sz="2200" dirty="0"/>
              <a:t>8</a:t>
            </a:r>
            <a:r>
              <a:rPr lang="zh-CN" altLang="en-US" sz="2200" dirty="0"/>
              <a:t>吨的</a:t>
            </a:r>
            <a:endParaRPr lang="en-US" sz="2200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200" dirty="0"/>
              <a:t>汽车运，需要</a:t>
            </a:r>
            <a:r>
              <a:rPr lang="en-US" sz="2200" dirty="0"/>
              <a:t>15</a:t>
            </a:r>
            <a:r>
              <a:rPr lang="zh-CN" altLang="en-US" sz="2200" dirty="0"/>
              <a:t>辆；</a:t>
            </a:r>
            <a:endParaRPr lang="en-US" sz="2200" dirty="0"/>
          </a:p>
          <a:p>
            <a:pPr eaLnBrk="1" hangingPunct="1">
              <a:lnSpc>
                <a:spcPct val="150000"/>
              </a:lnSpc>
            </a:pPr>
            <a:r>
              <a:rPr lang="zh-CN" altLang="en-US" sz="2200" dirty="0"/>
              <a:t>现改用</a:t>
            </a:r>
            <a:r>
              <a:rPr lang="en-US" sz="2200" dirty="0"/>
              <a:t>10</a:t>
            </a:r>
            <a:r>
              <a:rPr lang="zh-CN" altLang="en-US" sz="2200" dirty="0"/>
              <a:t>吨的汽车运。</a:t>
            </a:r>
          </a:p>
        </p:txBody>
      </p:sp>
      <p:sp>
        <p:nvSpPr>
          <p:cNvPr id="5137" name="Text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000750" y="4797425"/>
            <a:ext cx="281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200" dirty="0">
                <a:solidFill>
                  <a:srgbClr val="FF0000"/>
                </a:solidFill>
              </a:rPr>
              <a:t>需要几辆汽车？</a:t>
            </a:r>
          </a:p>
        </p:txBody>
      </p:sp>
      <p:sp>
        <p:nvSpPr>
          <p:cNvPr id="5139" name="TextBox 18"/>
          <p:cNvSpPr txBox="1">
            <a:spLocks noChangeArrowheads="1"/>
          </p:cNvSpPr>
          <p:nvPr/>
        </p:nvSpPr>
        <p:spPr bwMode="auto">
          <a:xfrm>
            <a:off x="5795963" y="4005263"/>
            <a:ext cx="3000375" cy="579437"/>
          </a:xfrm>
          <a:prstGeom prst="rect">
            <a:avLst/>
          </a:prstGeom>
          <a:solidFill>
            <a:srgbClr val="558ED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0" grpId="1" autoUpdateAnimBg="0"/>
      <p:bldP spid="5131" grpId="0" autoUpdateAnimBg="0"/>
      <p:bldP spid="5132" grpId="0" autoUpdateAnimBg="0"/>
      <p:bldP spid="5133" grpId="0" autoUpdateAnimBg="0"/>
      <p:bldP spid="5136" grpId="0" autoUpdateAnimBg="0"/>
      <p:bldP spid="51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6"/>
          <p:cNvSpPr txBox="1">
            <a:spLocks noChangeArrowheads="1"/>
          </p:cNvSpPr>
          <p:nvPr/>
        </p:nvSpPr>
        <p:spPr bwMode="auto">
          <a:xfrm>
            <a:off x="1608138" y="3068638"/>
            <a:ext cx="750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 dirty="0"/>
              <a:t>想一想，啤酒的总瓶数和所需要的箱数成什么关系？</a:t>
            </a:r>
          </a:p>
        </p:txBody>
      </p:sp>
      <p:grpSp>
        <p:nvGrpSpPr>
          <p:cNvPr id="6147" name="组合 45"/>
          <p:cNvGrpSpPr/>
          <p:nvPr/>
        </p:nvGrpSpPr>
        <p:grpSpPr bwMode="auto">
          <a:xfrm>
            <a:off x="1960563" y="4292600"/>
            <a:ext cx="6572250" cy="2225675"/>
            <a:chOff x="0" y="0"/>
            <a:chExt cx="6572296" cy="2226127"/>
          </a:xfrm>
        </p:grpSpPr>
        <p:grpSp>
          <p:nvGrpSpPr>
            <p:cNvPr id="6148" name="组合 43"/>
            <p:cNvGrpSpPr/>
            <p:nvPr/>
          </p:nvGrpSpPr>
          <p:grpSpPr bwMode="auto">
            <a:xfrm>
              <a:off x="0" y="0"/>
              <a:ext cx="6572296" cy="2226127"/>
              <a:chOff x="0" y="0"/>
              <a:chExt cx="6572296" cy="2226127"/>
            </a:xfrm>
          </p:grpSpPr>
          <p:grpSp>
            <p:nvGrpSpPr>
              <p:cNvPr id="6149" name="组合 41"/>
              <p:cNvGrpSpPr/>
              <p:nvPr/>
            </p:nvGrpSpPr>
            <p:grpSpPr bwMode="auto">
              <a:xfrm>
                <a:off x="0" y="0"/>
                <a:ext cx="6572296" cy="2226127"/>
                <a:chOff x="0" y="0"/>
                <a:chExt cx="6572296" cy="2226127"/>
              </a:xfrm>
            </p:grpSpPr>
            <p:grpSp>
              <p:nvGrpSpPr>
                <p:cNvPr id="6150" name="组合 37"/>
                <p:cNvGrpSpPr/>
                <p:nvPr/>
              </p:nvGrpSpPr>
              <p:grpSpPr bwMode="auto">
                <a:xfrm>
                  <a:off x="0" y="0"/>
                  <a:ext cx="6572296" cy="2226127"/>
                  <a:chOff x="0" y="0"/>
                  <a:chExt cx="6572296" cy="2226127"/>
                </a:xfrm>
              </p:grpSpPr>
              <p:grpSp>
                <p:nvGrpSpPr>
                  <p:cNvPr id="6151" name="组合 35"/>
                  <p:cNvGrpSpPr/>
                  <p:nvPr/>
                </p:nvGrpSpPr>
                <p:grpSpPr bwMode="auto">
                  <a:xfrm>
                    <a:off x="0" y="0"/>
                    <a:ext cx="6572296" cy="2226127"/>
                    <a:chOff x="0" y="0"/>
                    <a:chExt cx="6572296" cy="2226127"/>
                  </a:xfrm>
                </p:grpSpPr>
                <p:sp>
                  <p:nvSpPr>
                    <p:cNvPr id="6152" name="Text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572296" cy="22261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/>
                      <a:lvl2pPr/>
                      <a:lvl3pPr/>
                      <a:lvl4pPr/>
                      <a:lvl5pPr/>
                      <a:lvl6pPr/>
                      <a:lvl7pPr/>
                      <a:lvl8pPr/>
                      <a:lvl9pPr/>
                    </a:lstStyle>
                    <a:p>
                      <a:pPr eaLnBrk="1" hangingPunct="1"/>
                      <a:r>
                        <a:rPr lang="zh-CN" altLang="en-US" sz="2000" dirty="0"/>
                        <a:t>解：设装</a:t>
                      </a:r>
                      <a:r>
                        <a:rPr lang="en-US" sz="2000" dirty="0"/>
                        <a:t>480</a:t>
                      </a:r>
                      <a:r>
                        <a:rPr lang="zh-CN" altLang="en-US" sz="2000" dirty="0"/>
                        <a:t>瓶啤酒需要</a:t>
                      </a:r>
                      <a:r>
                        <a:rPr lang="en-US" sz="2000" dirty="0"/>
                        <a:t>χ</a:t>
                      </a:r>
                      <a:r>
                        <a:rPr lang="zh-CN" altLang="en-US" sz="2000" dirty="0"/>
                        <a:t>个箱子。</a:t>
                      </a:r>
                      <a:endParaRPr lang="en-US" sz="2000" dirty="0"/>
                    </a:p>
                    <a:p>
                      <a:pPr eaLnBrk="1" hangingPunct="1"/>
                      <a:r>
                        <a:rPr lang="en-US" sz="2000" dirty="0"/>
                        <a:t>         480     24</a:t>
                      </a:r>
                    </a:p>
                    <a:p>
                      <a:pPr eaLnBrk="1" hangingPunct="1"/>
                      <a:r>
                        <a:rPr lang="en-US" sz="2000" dirty="0"/>
                        <a:t>          x       2</a:t>
                      </a:r>
                    </a:p>
                    <a:p>
                      <a:pPr eaLnBrk="1" hangingPunct="1"/>
                      <a:r>
                        <a:rPr lang="en-US" sz="2000" dirty="0"/>
                        <a:t>          24x   960</a:t>
                      </a:r>
                    </a:p>
                    <a:p>
                      <a:pPr eaLnBrk="1" hangingPunct="1"/>
                      <a:r>
                        <a:rPr lang="en-US" sz="2000" dirty="0"/>
                        <a:t>            x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  <a:p>
                      <a:pPr eaLnBrk="1" hangingPunct="1"/>
                      <a:r>
                        <a:rPr lang="en-US" sz="2000" dirty="0"/>
                        <a:t>  </a:t>
                      </a:r>
                      <a:r>
                        <a:rPr lang="zh-CN" altLang="en-US" sz="2000" dirty="0"/>
                        <a:t>答：装</a:t>
                      </a:r>
                      <a:r>
                        <a:rPr lang="en-US" sz="2000" dirty="0"/>
                        <a:t>480</a:t>
                      </a:r>
                      <a:r>
                        <a:rPr lang="zh-CN" altLang="en-US" sz="2000" dirty="0"/>
                        <a:t>瓶啤酒需要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zh-CN" altLang="en-US" sz="2000" dirty="0"/>
                        <a:t>个箱子。</a:t>
                      </a:r>
                      <a:endParaRPr lang="en-US" sz="2000" dirty="0"/>
                    </a:p>
                    <a:p>
                      <a:pPr eaLnBrk="1" hangingPunct="1"/>
                      <a:r>
                        <a:rPr lang="en-US" sz="2000" dirty="0"/>
                        <a:t>        </a:t>
                      </a:r>
                      <a:endParaRPr lang="zh-CN" altLang="en-US" sz="2000" dirty="0"/>
                    </a:p>
                  </p:txBody>
                </p:sp>
                <p:cxnSp>
                  <p:nvCxnSpPr>
                    <p:cNvPr id="6153" name="直接连接符 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79508" y="682764"/>
                      <a:ext cx="714380" cy="0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6154" name="Text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7375" y="366787"/>
                    <a:ext cx="428628" cy="579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/>
                    <a:lvl2pPr/>
                    <a:lvl3pPr/>
                    <a:lvl4pPr/>
                    <a:lvl5pPr/>
                    <a:lvl6pPr/>
                    <a:lvl7pPr/>
                    <a:lvl8pPr/>
                    <a:lvl9pPr/>
                  </a:lstStyle>
                  <a:p>
                    <a:pPr eaLnBrk="1" hangingPunct="1"/>
                    <a:r>
                      <a:rPr lang="en-US"/>
                      <a:t>=</a:t>
                    </a:r>
                    <a:endParaRPr lang="zh-CN" altLang="en-US"/>
                  </a:p>
                </p:txBody>
              </p:sp>
            </p:grpSp>
            <p:sp>
              <p:nvSpPr>
                <p:cNvPr id="6155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1757375" y="816141"/>
                  <a:ext cx="357190" cy="5795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eaLnBrk="1" hangingPunct="1"/>
                  <a:r>
                    <a:rPr lang="en-US"/>
                    <a:t>=</a:t>
                  </a:r>
                  <a:endParaRPr lang="zh-CN" altLang="en-US" sz="2000"/>
                </a:p>
              </p:txBody>
            </p:sp>
          </p:grpSp>
          <p:sp>
            <p:nvSpPr>
              <p:cNvPr id="6156" name="TextBox 42"/>
              <p:cNvSpPr txBox="1">
                <a:spLocks noChangeArrowheads="1"/>
              </p:cNvSpPr>
              <p:nvPr/>
            </p:nvSpPr>
            <p:spPr bwMode="auto">
              <a:xfrm>
                <a:off x="1752612" y="1133705"/>
                <a:ext cx="500066" cy="579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eaLnBrk="1" hangingPunct="1"/>
                <a:r>
                  <a:rPr lang="en-US"/>
                  <a:t>=</a:t>
                </a:r>
                <a:endParaRPr lang="zh-CN" altLang="en-US"/>
              </a:p>
            </p:txBody>
          </p:sp>
        </p:grpSp>
        <p:cxnSp>
          <p:nvCxnSpPr>
            <p:cNvPr id="6157" name="直接连接符 38"/>
            <p:cNvCxnSpPr>
              <a:cxnSpLocks noChangeShapeType="1"/>
            </p:cNvCxnSpPr>
            <p:nvPr/>
          </p:nvCxnSpPr>
          <p:spPr bwMode="auto">
            <a:xfrm>
              <a:off x="2205053" y="682764"/>
              <a:ext cx="52070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二、合作探索</a:t>
            </a:r>
          </a:p>
        </p:txBody>
      </p:sp>
      <p:sp>
        <p:nvSpPr>
          <p:cNvPr id="6159" name="Text Box 7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476375" y="2708275"/>
            <a:ext cx="57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60" name="Text Box 14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24075" y="2708275"/>
            <a:ext cx="57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7524750" y="3644900"/>
            <a:ext cx="161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endParaRPr lang="zh-CN" altLang="zh-CN" sz="44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62" name="Picture 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3414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1"/>
          <p:cNvSpPr>
            <a:spLocks noChangeArrowheads="1"/>
          </p:cNvSpPr>
          <p:nvPr/>
        </p:nvSpPr>
        <p:spPr bwMode="auto">
          <a:xfrm>
            <a:off x="847725" y="1316038"/>
            <a:ext cx="4194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2400" dirty="0"/>
              <a:t>装</a:t>
            </a:r>
            <a:r>
              <a:rPr lang="en-US" sz="2400" dirty="0"/>
              <a:t>480</a:t>
            </a:r>
            <a:r>
              <a:rPr lang="zh-CN" altLang="en-US" sz="2400" dirty="0"/>
              <a:t>瓶啤酒需要几个箱子？</a:t>
            </a:r>
          </a:p>
        </p:txBody>
      </p:sp>
      <p:pic>
        <p:nvPicPr>
          <p:cNvPr id="6164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 Box 29"/>
          <p:cNvSpPr txBox="1">
            <a:spLocks noChangeArrowheads="1"/>
          </p:cNvSpPr>
          <p:nvPr/>
        </p:nvSpPr>
        <p:spPr bwMode="auto">
          <a:xfrm>
            <a:off x="350838" y="6021388"/>
            <a:ext cx="700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 文字</a:t>
            </a:r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166" name="Text Box 32"/>
          <p:cNvSpPr txBox="1">
            <a:spLocks noChangeArrowheads="1"/>
          </p:cNvSpPr>
          <p:nvPr/>
        </p:nvSpPr>
        <p:spPr bwMode="auto">
          <a:xfrm>
            <a:off x="1193800" y="6032500"/>
            <a:ext cx="700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1200">
                <a:latin typeface="Arial" panose="020B0604020202020204" pitchFamily="34" charset="0"/>
              </a:rPr>
              <a:t>   列表</a:t>
            </a:r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5508625" y="6018213"/>
            <a:ext cx="2519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6168" name="TextBox 32"/>
          <p:cNvSpPr txBox="1">
            <a:spLocks noChangeArrowheads="1"/>
          </p:cNvSpPr>
          <p:nvPr/>
        </p:nvSpPr>
        <p:spPr bwMode="auto">
          <a:xfrm>
            <a:off x="1968500" y="3732213"/>
            <a:ext cx="7643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dirty="0"/>
              <a:t>所以啤酒的总瓶数和箱数</a:t>
            </a:r>
            <a:r>
              <a:rPr lang="zh-CN" sz="2000" dirty="0">
                <a:solidFill>
                  <a:srgbClr val="FF0000"/>
                </a:solidFill>
              </a:rPr>
              <a:t>成正比例关系。</a:t>
            </a:r>
          </a:p>
        </p:txBody>
      </p:sp>
      <p:grpSp>
        <p:nvGrpSpPr>
          <p:cNvPr id="6169" name="Group 75"/>
          <p:cNvGrpSpPr/>
          <p:nvPr/>
        </p:nvGrpSpPr>
        <p:grpSpPr bwMode="auto">
          <a:xfrm>
            <a:off x="1978025" y="2060575"/>
            <a:ext cx="1873250" cy="854075"/>
            <a:chOff x="0" y="0"/>
            <a:chExt cx="1180" cy="538"/>
          </a:xfrm>
        </p:grpSpPr>
        <p:sp>
          <p:nvSpPr>
            <p:cNvPr id="6170" name="Text Box 40"/>
            <p:cNvSpPr txBox="1">
              <a:spLocks noChangeArrowheads="1"/>
            </p:cNvSpPr>
            <p:nvPr/>
          </p:nvSpPr>
          <p:spPr bwMode="auto">
            <a:xfrm>
              <a:off x="21" y="0"/>
              <a:ext cx="1146" cy="538"/>
            </a:xfrm>
            <a:prstGeom prst="rect">
              <a:avLst/>
            </a:prstGeom>
            <a:solidFill>
              <a:srgbClr val="F8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2</a:t>
              </a:r>
              <a:r>
                <a:rPr lang="zh-CN" altLang="en-US" sz="2000"/>
                <a:t>箱     </a:t>
              </a:r>
              <a:r>
                <a:rPr lang="en-US" sz="2000"/>
                <a:t>24</a:t>
              </a:r>
              <a:r>
                <a:rPr lang="zh-CN" altLang="en-US" sz="2000"/>
                <a:t>瓶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/>
            </a:p>
          </p:txBody>
        </p:sp>
        <p:sp>
          <p:nvSpPr>
            <p:cNvPr id="6171" name="Line 41"/>
            <p:cNvSpPr>
              <a:spLocks noChangeShapeType="1"/>
            </p:cNvSpPr>
            <p:nvPr/>
          </p:nvSpPr>
          <p:spPr bwMode="auto">
            <a:xfrm>
              <a:off x="393" y="151"/>
              <a:ext cx="28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2" name="Text Box 43"/>
            <p:cNvSpPr txBox="1">
              <a:spLocks noChangeArrowheads="1"/>
            </p:cNvSpPr>
            <p:nvPr/>
          </p:nvSpPr>
          <p:spPr bwMode="auto">
            <a:xfrm>
              <a:off x="0" y="256"/>
              <a:ext cx="1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dirty="0"/>
                <a:t>？箱    </a:t>
              </a:r>
              <a:r>
                <a:rPr lang="en-US" sz="2000" dirty="0"/>
                <a:t>480</a:t>
              </a:r>
              <a:r>
                <a:rPr lang="zh-CN" altLang="en-US" sz="2000" dirty="0"/>
                <a:t>瓶</a:t>
              </a:r>
            </a:p>
          </p:txBody>
        </p:sp>
        <p:sp>
          <p:nvSpPr>
            <p:cNvPr id="6173" name="Line 44"/>
            <p:cNvSpPr>
              <a:spLocks noChangeShapeType="1"/>
            </p:cNvSpPr>
            <p:nvPr/>
          </p:nvSpPr>
          <p:spPr bwMode="auto">
            <a:xfrm>
              <a:off x="412" y="393"/>
              <a:ext cx="269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6174" name="Group 74"/>
          <p:cNvGrpSpPr/>
          <p:nvPr/>
        </p:nvGrpSpPr>
        <p:grpSpPr bwMode="auto">
          <a:xfrm>
            <a:off x="4703763" y="2073275"/>
            <a:ext cx="2532062" cy="814388"/>
            <a:chOff x="0" y="0"/>
            <a:chExt cx="1595" cy="513"/>
          </a:xfrm>
        </p:grpSpPr>
        <p:sp>
          <p:nvSpPr>
            <p:cNvPr id="6175" name="Text Box 67"/>
            <p:cNvSpPr txBox="1">
              <a:spLocks noChangeArrowheads="1"/>
            </p:cNvSpPr>
            <p:nvPr/>
          </p:nvSpPr>
          <p:spPr bwMode="auto">
            <a:xfrm>
              <a:off x="0" y="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 </a:t>
              </a:r>
              <a:r>
                <a:rPr lang="en-US" sz="2000"/>
                <a:t>2</a:t>
              </a:r>
              <a:r>
                <a:rPr lang="zh-CN" altLang="en-US" sz="2000"/>
                <a:t>箱     </a:t>
              </a:r>
              <a:r>
                <a:rPr lang="en-US" sz="2000"/>
                <a:t>24</a:t>
              </a:r>
              <a:r>
                <a:rPr lang="zh-CN" altLang="en-US" sz="2000"/>
                <a:t>瓶</a:t>
              </a:r>
            </a:p>
          </p:txBody>
        </p:sp>
        <p:sp>
          <p:nvSpPr>
            <p:cNvPr id="6176" name="Text Box 68"/>
            <p:cNvSpPr txBox="1">
              <a:spLocks noChangeArrowheads="1"/>
            </p:cNvSpPr>
            <p:nvPr/>
          </p:nvSpPr>
          <p:spPr bwMode="auto">
            <a:xfrm>
              <a:off x="84" y="262"/>
              <a:ext cx="1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/>
                <a:t>？箱    </a:t>
              </a:r>
              <a:r>
                <a:rPr lang="en-US" sz="2000"/>
                <a:t>480</a:t>
              </a:r>
              <a:r>
                <a:rPr lang="zh-CN" altLang="en-US" sz="2000"/>
                <a:t>瓶</a:t>
              </a:r>
            </a:p>
          </p:txBody>
        </p:sp>
        <p:sp>
          <p:nvSpPr>
            <p:cNvPr id="6177" name="Line 65"/>
            <p:cNvSpPr>
              <a:spLocks noChangeShapeType="1"/>
            </p:cNvSpPr>
            <p:nvPr/>
          </p:nvSpPr>
          <p:spPr bwMode="auto">
            <a:xfrm>
              <a:off x="648" y="14"/>
              <a:ext cx="0" cy="499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8" name="Line 66"/>
            <p:cNvSpPr>
              <a:spLocks noChangeShapeType="1"/>
            </p:cNvSpPr>
            <p:nvPr/>
          </p:nvSpPr>
          <p:spPr bwMode="auto">
            <a:xfrm>
              <a:off x="7" y="270"/>
              <a:ext cx="1266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9" name="Rectangle 64"/>
            <p:cNvSpPr>
              <a:spLocks noChangeArrowheads="1"/>
            </p:cNvSpPr>
            <p:nvPr/>
          </p:nvSpPr>
          <p:spPr bwMode="auto">
            <a:xfrm>
              <a:off x="6" y="14"/>
              <a:ext cx="1267" cy="499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6180" name="Group 78"/>
          <p:cNvGrpSpPr/>
          <p:nvPr/>
        </p:nvGrpSpPr>
        <p:grpSpPr bwMode="auto">
          <a:xfrm>
            <a:off x="1946275" y="2997200"/>
            <a:ext cx="5299075" cy="781050"/>
            <a:chOff x="0" y="0"/>
            <a:chExt cx="3338" cy="492"/>
          </a:xfrm>
        </p:grpSpPr>
        <p:sp>
          <p:nvSpPr>
            <p:cNvPr id="6181" name="Rectangle 22"/>
            <p:cNvSpPr>
              <a:spLocks noChangeArrowheads="1"/>
            </p:cNvSpPr>
            <p:nvPr/>
          </p:nvSpPr>
          <p:spPr bwMode="auto">
            <a:xfrm>
              <a:off x="1417" y="26"/>
              <a:ext cx="19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800" dirty="0"/>
                <a:t> </a:t>
              </a:r>
              <a:r>
                <a:rPr lang="en-US" sz="2000" dirty="0"/>
                <a:t>= </a:t>
              </a:r>
              <a:r>
                <a:rPr lang="zh-CN" altLang="en-US" sz="2000" dirty="0"/>
                <a:t>每箱的瓶数（一定） </a:t>
              </a:r>
            </a:p>
          </p:txBody>
        </p:sp>
        <p:sp>
          <p:nvSpPr>
            <p:cNvPr id="6182" name="Rectangle 24"/>
            <p:cNvSpPr>
              <a:spLocks noChangeArrowheads="1"/>
            </p:cNvSpPr>
            <p:nvPr/>
          </p:nvSpPr>
          <p:spPr bwMode="auto">
            <a:xfrm>
              <a:off x="392" y="0"/>
              <a:ext cx="10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sz="2000" dirty="0"/>
                <a:t>啤酒的总瓶数</a:t>
              </a:r>
            </a:p>
          </p:txBody>
        </p:sp>
        <p:sp>
          <p:nvSpPr>
            <p:cNvPr id="6183" name="Rectangle 27"/>
            <p:cNvSpPr>
              <a:spLocks noChangeArrowheads="1"/>
            </p:cNvSpPr>
            <p:nvPr/>
          </p:nvSpPr>
          <p:spPr bwMode="auto">
            <a:xfrm>
              <a:off x="776" y="242"/>
              <a:ext cx="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sz="2000" dirty="0"/>
                <a:t>箱数</a:t>
              </a:r>
            </a:p>
          </p:txBody>
        </p:sp>
        <p:sp>
          <p:nvSpPr>
            <p:cNvPr id="6184" name="TextBox 30"/>
            <p:cNvSpPr txBox="1">
              <a:spLocks noChangeArrowheads="1"/>
            </p:cNvSpPr>
            <p:nvPr/>
          </p:nvSpPr>
          <p:spPr bwMode="auto">
            <a:xfrm>
              <a:off x="0" y="72"/>
              <a:ext cx="5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sz="2000" dirty="0"/>
                <a:t>因为</a:t>
              </a:r>
            </a:p>
          </p:txBody>
        </p:sp>
        <p:sp>
          <p:nvSpPr>
            <p:cNvPr id="6185" name="Line 77"/>
            <p:cNvSpPr>
              <a:spLocks noChangeShapeType="1"/>
            </p:cNvSpPr>
            <p:nvPr/>
          </p:nvSpPr>
          <p:spPr bwMode="auto">
            <a:xfrm>
              <a:off x="391" y="241"/>
              <a:ext cx="1088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6186" name="Picture 31" descr="蓝色按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49375" y="6300788"/>
            <a:ext cx="43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28" descr="蓝色按钮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263" y="6299200"/>
            <a:ext cx="43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Rectangle 82"/>
          <p:cNvSpPr>
            <a:spLocks noChangeArrowheads="1"/>
          </p:cNvSpPr>
          <p:nvPr/>
        </p:nvSpPr>
        <p:spPr bwMode="auto">
          <a:xfrm>
            <a:off x="179388" y="6092825"/>
            <a:ext cx="792162" cy="76517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6189" name="Rectangle 83"/>
          <p:cNvSpPr>
            <a:spLocks noChangeArrowheads="1"/>
          </p:cNvSpPr>
          <p:nvPr/>
        </p:nvSpPr>
        <p:spPr bwMode="auto">
          <a:xfrm>
            <a:off x="1258888" y="6092825"/>
            <a:ext cx="792162" cy="76517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6190" name="TextBox 16"/>
          <p:cNvSpPr txBox="1">
            <a:spLocks noChangeArrowheads="1"/>
          </p:cNvSpPr>
          <p:nvPr/>
        </p:nvSpPr>
        <p:spPr bwMode="auto">
          <a:xfrm>
            <a:off x="1692275" y="2060575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 dirty="0"/>
              <a:t>先整理一下条件和问题，再解答。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9"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6" grpId="1" autoUpdateAnimBg="0"/>
      <p:bldP spid="6165" grpId="0" autoUpdateAnimBg="0"/>
      <p:bldP spid="6166" grpId="0" autoUpdateAnimBg="0"/>
      <p:bldP spid="6168" grpId="0" autoUpdateAnimBg="0"/>
      <p:bldP spid="6190" grpId="0" autoUpdateAnimBg="0"/>
      <p:bldP spid="6190" grpId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二、合作探索</a:t>
            </a:r>
          </a:p>
        </p:txBody>
      </p:sp>
      <p:sp>
        <p:nvSpPr>
          <p:cNvPr id="7171" name="Text Box 14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05050" y="3203575"/>
            <a:ext cx="57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7705725" y="3895725"/>
            <a:ext cx="161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endParaRPr lang="zh-CN" altLang="zh-CN" sz="44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5508625" y="6018213"/>
            <a:ext cx="2519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7175" name="Text Box 29"/>
          <p:cNvSpPr txBox="1">
            <a:spLocks noChangeArrowheads="1"/>
          </p:cNvSpPr>
          <p:nvPr/>
        </p:nvSpPr>
        <p:spPr bwMode="auto">
          <a:xfrm>
            <a:off x="468313" y="1341438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sz="2400"/>
              <a:t>我们是怎样运用比例的知识解决这个问题的？</a:t>
            </a:r>
          </a:p>
        </p:txBody>
      </p:sp>
      <p:sp>
        <p:nvSpPr>
          <p:cNvPr id="7176" name="Text Box 22"/>
          <p:cNvSpPr txBox="1">
            <a:spLocks noChangeArrowheads="1"/>
          </p:cNvSpPr>
          <p:nvPr/>
        </p:nvSpPr>
        <p:spPr bwMode="auto">
          <a:xfrm>
            <a:off x="7705725" y="3895725"/>
            <a:ext cx="161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endParaRPr lang="zh-CN" altLang="zh-CN" sz="44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7" name="Picture 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7213" y="2095500"/>
            <a:ext cx="4895850" cy="1152525"/>
          </a:xfrm>
          <a:prstGeom prst="rect">
            <a:avLst/>
          </a:prstGeom>
          <a:noFill/>
          <a:ln w="9525" cmpd="sng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53"/>
          <p:cNvSpPr txBox="1">
            <a:spLocks noChangeArrowheads="1"/>
          </p:cNvSpPr>
          <p:nvPr/>
        </p:nvSpPr>
        <p:spPr bwMode="auto">
          <a:xfrm>
            <a:off x="720725" y="2311400"/>
            <a:ext cx="1571625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整理信息</a:t>
            </a:r>
          </a:p>
        </p:txBody>
      </p:sp>
      <p:sp>
        <p:nvSpPr>
          <p:cNvPr id="7179" name="Text Box 54"/>
          <p:cNvSpPr txBox="1">
            <a:spLocks noChangeArrowheads="1"/>
          </p:cNvSpPr>
          <p:nvPr/>
        </p:nvSpPr>
        <p:spPr bwMode="auto">
          <a:xfrm>
            <a:off x="804863" y="3646488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判断关系</a:t>
            </a:r>
          </a:p>
        </p:txBody>
      </p:sp>
      <p:sp>
        <p:nvSpPr>
          <p:cNvPr id="7180" name="Text Box 55"/>
          <p:cNvSpPr txBox="1">
            <a:spLocks noChangeArrowheads="1"/>
          </p:cNvSpPr>
          <p:nvPr/>
        </p:nvSpPr>
        <p:spPr bwMode="auto">
          <a:xfrm>
            <a:off x="804863" y="4941888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列式解答</a:t>
            </a:r>
          </a:p>
        </p:txBody>
      </p:sp>
      <p:sp>
        <p:nvSpPr>
          <p:cNvPr id="7181" name="AutoShape 56"/>
          <p:cNvSpPr>
            <a:spLocks noChangeArrowheads="1"/>
          </p:cNvSpPr>
          <p:nvPr/>
        </p:nvSpPr>
        <p:spPr bwMode="auto">
          <a:xfrm>
            <a:off x="2449513" y="2455863"/>
            <a:ext cx="358775" cy="144462"/>
          </a:xfrm>
          <a:prstGeom prst="rightArrow">
            <a:avLst>
              <a:gd name="adj1" fmla="val 50000"/>
              <a:gd name="adj2" fmla="val 62088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7182" name="AutoShape 57"/>
          <p:cNvSpPr>
            <a:spLocks noChangeArrowheads="1"/>
          </p:cNvSpPr>
          <p:nvPr/>
        </p:nvSpPr>
        <p:spPr bwMode="auto">
          <a:xfrm>
            <a:off x="2520950" y="3779838"/>
            <a:ext cx="358775" cy="144462"/>
          </a:xfrm>
          <a:prstGeom prst="rightArrow">
            <a:avLst>
              <a:gd name="adj1" fmla="val 50000"/>
              <a:gd name="adj2" fmla="val 62088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7183" name="AutoShape 58"/>
          <p:cNvSpPr>
            <a:spLocks noChangeArrowheads="1"/>
          </p:cNvSpPr>
          <p:nvPr/>
        </p:nvSpPr>
        <p:spPr bwMode="auto">
          <a:xfrm>
            <a:off x="2520950" y="5084763"/>
            <a:ext cx="358775" cy="144462"/>
          </a:xfrm>
          <a:prstGeom prst="rightArrow">
            <a:avLst>
              <a:gd name="adj1" fmla="val 50000"/>
              <a:gd name="adj2" fmla="val 62088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pic>
        <p:nvPicPr>
          <p:cNvPr id="7184" name="Picture 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7213" y="4543425"/>
            <a:ext cx="4895850" cy="1622425"/>
          </a:xfrm>
          <a:prstGeom prst="rect">
            <a:avLst/>
          </a:prstGeom>
          <a:noFill/>
          <a:ln w="9525" cmpd="sng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97213" y="3392488"/>
            <a:ext cx="4897437" cy="1038225"/>
          </a:xfrm>
          <a:prstGeom prst="rect">
            <a:avLst/>
          </a:prstGeom>
          <a:noFill/>
          <a:ln w="9525" cmpd="sng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8" grpId="0" animBg="1" autoUpdateAnimBg="0"/>
      <p:bldP spid="7179" grpId="0" animBg="1" autoUpdateAnimBg="0"/>
      <p:bldP spid="7180" grpId="0" animBg="1" autoUpdateAnimBg="0"/>
      <p:bldP spid="7181" grpId="0" animBg="1" autoUpdateAnimBg="0"/>
      <p:bldP spid="7182" grpId="0" animBg="1" autoUpdateAnimBg="0"/>
      <p:bldP spid="718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二、合作探索</a:t>
            </a:r>
          </a:p>
        </p:txBody>
      </p:sp>
      <p:pic>
        <p:nvPicPr>
          <p:cNvPr id="8195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6" name="Group 4"/>
          <p:cNvGraphicFramePr>
            <a:graphicFrameLocks noGrp="1"/>
          </p:cNvGraphicFramePr>
          <p:nvPr/>
        </p:nvGraphicFramePr>
        <p:xfrm>
          <a:off x="4140200" y="2133600"/>
          <a:ext cx="2447925" cy="935038"/>
        </p:xfrm>
        <a:graphic>
          <a:graphicData uri="http://schemas.openxmlformats.org/drawingml/2006/table">
            <a:tbl>
              <a:tblPr/>
              <a:tblGrid>
                <a:gridCol w="12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8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15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10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？辆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2916238" y="3213100"/>
            <a:ext cx="72723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altLang="en-US" sz="2200"/>
              <a:t>因为汽车的载重量</a:t>
            </a:r>
            <a:r>
              <a:rPr lang="en-US" sz="2200"/>
              <a:t>×</a:t>
            </a:r>
            <a:r>
              <a:rPr lang="zh-CN" altLang="en-US" sz="2200"/>
              <a:t>辆数</a:t>
            </a:r>
            <a:r>
              <a:rPr lang="en-US" sz="2200"/>
              <a:t>=</a:t>
            </a:r>
            <a:r>
              <a:rPr lang="zh-CN" altLang="en-US" sz="2200"/>
              <a:t>啤酒的总量（一定）</a:t>
            </a: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2987675" y="4221163"/>
            <a:ext cx="52562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200"/>
              <a:t>解：设需要 </a:t>
            </a:r>
            <a:r>
              <a:rPr lang="en-US" sz="2200" i="1">
                <a:latin typeface="Times New Roman" panose="02020603050405020304" pitchFamily="18" charset="0"/>
              </a:rPr>
              <a:t>x </a:t>
            </a:r>
            <a:r>
              <a:rPr lang="zh-CN" altLang="en-US" sz="2200"/>
              <a:t>辆。</a:t>
            </a:r>
            <a:r>
              <a:rPr lang="en-US" sz="2200"/>
              <a:t>          </a:t>
            </a:r>
            <a:endParaRPr lang="zh-CN" altLang="en-US" sz="2200"/>
          </a:p>
        </p:txBody>
      </p:sp>
      <p:pic>
        <p:nvPicPr>
          <p:cNvPr id="8209" name="Picture 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3414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1"/>
          <p:cNvSpPr>
            <a:spLocks noChangeArrowheads="1"/>
          </p:cNvSpPr>
          <p:nvPr/>
        </p:nvSpPr>
        <p:spPr bwMode="auto">
          <a:xfrm>
            <a:off x="1042988" y="1341438"/>
            <a:ext cx="7218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400"/>
              <a:t>如果改用载重</a:t>
            </a:r>
            <a:r>
              <a:rPr lang="en-US" sz="2400"/>
              <a:t>10</a:t>
            </a:r>
            <a:r>
              <a:rPr lang="zh-CN" altLang="en-US" sz="2400"/>
              <a:t>吨的汽车运，需要多少辆？</a:t>
            </a:r>
          </a:p>
        </p:txBody>
      </p:sp>
      <p:sp>
        <p:nvSpPr>
          <p:cNvPr id="8211" name="Text Box 26"/>
          <p:cNvSpPr txBox="1">
            <a:spLocks noChangeArrowheads="1"/>
          </p:cNvSpPr>
          <p:nvPr/>
        </p:nvSpPr>
        <p:spPr bwMode="auto">
          <a:xfrm>
            <a:off x="395288" y="2205038"/>
            <a:ext cx="1571625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整理信息</a:t>
            </a:r>
          </a:p>
        </p:txBody>
      </p:sp>
      <p:sp>
        <p:nvSpPr>
          <p:cNvPr id="8212" name="Text Box 27"/>
          <p:cNvSpPr txBox="1">
            <a:spLocks noChangeArrowheads="1"/>
          </p:cNvSpPr>
          <p:nvPr/>
        </p:nvSpPr>
        <p:spPr bwMode="auto">
          <a:xfrm>
            <a:off x="479425" y="3540125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判断关系</a:t>
            </a:r>
          </a:p>
        </p:txBody>
      </p:sp>
      <p:sp>
        <p:nvSpPr>
          <p:cNvPr id="8213" name="Text Box 28"/>
          <p:cNvSpPr txBox="1">
            <a:spLocks noChangeArrowheads="1"/>
          </p:cNvSpPr>
          <p:nvPr/>
        </p:nvSpPr>
        <p:spPr bwMode="auto">
          <a:xfrm>
            <a:off x="479425" y="4835525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列式解答</a:t>
            </a:r>
          </a:p>
        </p:txBody>
      </p:sp>
      <p:sp>
        <p:nvSpPr>
          <p:cNvPr id="8214" name="AutoShape 29"/>
          <p:cNvSpPr>
            <a:spLocks noChangeArrowheads="1"/>
          </p:cNvSpPr>
          <p:nvPr/>
        </p:nvSpPr>
        <p:spPr bwMode="auto">
          <a:xfrm>
            <a:off x="2124075" y="2349500"/>
            <a:ext cx="358775" cy="144463"/>
          </a:xfrm>
          <a:prstGeom prst="rightArrow">
            <a:avLst>
              <a:gd name="adj1" fmla="val 50000"/>
              <a:gd name="adj2" fmla="val 62088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8215" name="AutoShape 30"/>
          <p:cNvSpPr>
            <a:spLocks noChangeArrowheads="1"/>
          </p:cNvSpPr>
          <p:nvPr/>
        </p:nvSpPr>
        <p:spPr bwMode="auto">
          <a:xfrm>
            <a:off x="2195513" y="3673475"/>
            <a:ext cx="358775" cy="144463"/>
          </a:xfrm>
          <a:prstGeom prst="rightArrow">
            <a:avLst>
              <a:gd name="adj1" fmla="val 50000"/>
              <a:gd name="adj2" fmla="val 62088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8216" name="AutoShape 31"/>
          <p:cNvSpPr>
            <a:spLocks noChangeArrowheads="1"/>
          </p:cNvSpPr>
          <p:nvPr/>
        </p:nvSpPr>
        <p:spPr bwMode="auto">
          <a:xfrm>
            <a:off x="2195513" y="4978400"/>
            <a:ext cx="358775" cy="144463"/>
          </a:xfrm>
          <a:prstGeom prst="rightArrow">
            <a:avLst>
              <a:gd name="adj1" fmla="val 50000"/>
              <a:gd name="adj2" fmla="val 62088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8217" name="TextBox 14"/>
          <p:cNvSpPr txBox="1">
            <a:spLocks noChangeArrowheads="1"/>
          </p:cNvSpPr>
          <p:nvPr/>
        </p:nvSpPr>
        <p:spPr bwMode="auto">
          <a:xfrm>
            <a:off x="2936875" y="3713163"/>
            <a:ext cx="6300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sz="2200"/>
              <a:t>所以汽车的载重量和辆数成反比例。  </a:t>
            </a:r>
          </a:p>
        </p:txBody>
      </p:sp>
      <p:sp>
        <p:nvSpPr>
          <p:cNvPr id="8218" name="TextBox 15"/>
          <p:cNvSpPr txBox="1">
            <a:spLocks noChangeArrowheads="1"/>
          </p:cNvSpPr>
          <p:nvPr/>
        </p:nvSpPr>
        <p:spPr bwMode="auto">
          <a:xfrm>
            <a:off x="3651250" y="5543550"/>
            <a:ext cx="1655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12</a:t>
            </a:r>
            <a:endParaRPr lang="zh-CN" altLang="en-US" sz="2400"/>
          </a:p>
        </p:txBody>
      </p:sp>
      <p:sp>
        <p:nvSpPr>
          <p:cNvPr id="8219" name="TextBox 15"/>
          <p:cNvSpPr txBox="1">
            <a:spLocks noChangeArrowheads="1"/>
          </p:cNvSpPr>
          <p:nvPr/>
        </p:nvSpPr>
        <p:spPr bwMode="auto">
          <a:xfrm>
            <a:off x="3348038" y="4710113"/>
            <a:ext cx="316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en-US" sz="2400"/>
              <a:t>10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8×15     </a:t>
            </a:r>
            <a:endParaRPr lang="zh-CN" altLang="en-US" sz="2400"/>
          </a:p>
        </p:txBody>
      </p:sp>
      <p:sp>
        <p:nvSpPr>
          <p:cNvPr id="8220" name="TextBox 15"/>
          <p:cNvSpPr txBox="1">
            <a:spLocks noChangeArrowheads="1"/>
          </p:cNvSpPr>
          <p:nvPr/>
        </p:nvSpPr>
        <p:spPr bwMode="auto">
          <a:xfrm>
            <a:off x="3362325" y="5114925"/>
            <a:ext cx="1873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en-US" sz="2400"/>
              <a:t>10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120</a:t>
            </a:r>
            <a:endParaRPr lang="zh-CN" altLang="en-US" sz="2400"/>
          </a:p>
        </p:txBody>
      </p:sp>
      <p:sp>
        <p:nvSpPr>
          <p:cNvPr id="8221" name="TextBox 15"/>
          <p:cNvSpPr txBox="1">
            <a:spLocks noChangeArrowheads="1"/>
          </p:cNvSpPr>
          <p:nvPr/>
        </p:nvSpPr>
        <p:spPr bwMode="auto">
          <a:xfrm>
            <a:off x="2987675" y="6021388"/>
            <a:ext cx="52562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200"/>
              <a:t>答：需要 </a:t>
            </a:r>
            <a:r>
              <a:rPr lang="en-US" sz="2200">
                <a:solidFill>
                  <a:srgbClr val="FF0000"/>
                </a:solidFill>
              </a:rPr>
              <a:t>12 </a:t>
            </a:r>
            <a:r>
              <a:rPr lang="zh-CN" altLang="en-US" sz="2200"/>
              <a:t>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utoUpdateAnimBg="0"/>
      <p:bldP spid="8208" grpId="0" autoUpdateAnimBg="0"/>
      <p:bldP spid="8211" grpId="0" animBg="1" autoUpdateAnimBg="0"/>
      <p:bldP spid="8212" grpId="0" animBg="1" autoUpdateAnimBg="0"/>
      <p:bldP spid="8213" grpId="0" animBg="1" autoUpdateAnimBg="0"/>
      <p:bldP spid="8214" grpId="0" animBg="1" autoUpdateAnimBg="0"/>
      <p:bldP spid="8215" grpId="0" animBg="1" autoUpdateAnimBg="0"/>
      <p:bldP spid="8216" grpId="0" animBg="1" autoUpdateAnimBg="0"/>
      <p:bldP spid="8217" grpId="0" autoUpdateAnimBg="0"/>
      <p:bldP spid="8218" grpId="0" autoUpdateAnimBg="0"/>
      <p:bldP spid="8219" grpId="0" autoUpdateAnimBg="0"/>
      <p:bldP spid="8220" grpId="0" autoUpdateAnimBg="0"/>
      <p:bldP spid="82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二、合作探索</a:t>
            </a:r>
          </a:p>
        </p:txBody>
      </p:sp>
      <p:pic>
        <p:nvPicPr>
          <p:cNvPr id="9219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309563" y="1312863"/>
            <a:ext cx="860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sz="2400">
                <a:latin typeface="宋体" panose="02010600030101010101" pitchFamily="2" charset="-122"/>
              </a:rPr>
              <a:t>想一想，解正反比例问题的步骤是怎样的？</a:t>
            </a:r>
            <a:endParaRPr lang="zh-CN" sz="2400"/>
          </a:p>
        </p:txBody>
      </p:sp>
      <p:sp>
        <p:nvSpPr>
          <p:cNvPr id="9221" name="TextBox 25"/>
          <p:cNvSpPr txBox="1">
            <a:spLocks noChangeArrowheads="1"/>
          </p:cNvSpPr>
          <p:nvPr/>
        </p:nvSpPr>
        <p:spPr bwMode="auto">
          <a:xfrm>
            <a:off x="468313" y="6021388"/>
            <a:ext cx="635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/>
              <a:t>运用比例知识解决实际问题的</a:t>
            </a:r>
            <a:r>
              <a:rPr lang="zh-CN" sz="2400">
                <a:solidFill>
                  <a:srgbClr val="CC0000"/>
                </a:solidFill>
              </a:rPr>
              <a:t>关键</a:t>
            </a:r>
            <a:r>
              <a:rPr lang="zh-CN" sz="2400"/>
              <a:t>是什么？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55650" y="5241925"/>
            <a:ext cx="1571625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整理信息</a:t>
            </a: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419475" y="5275263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判断关系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6372225" y="5241925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列式解答</a:t>
            </a:r>
          </a:p>
        </p:txBody>
      </p:sp>
      <p:sp>
        <p:nvSpPr>
          <p:cNvPr id="9225" name="AutoShape 20"/>
          <p:cNvSpPr>
            <a:spLocks noChangeArrowheads="1"/>
          </p:cNvSpPr>
          <p:nvPr/>
        </p:nvSpPr>
        <p:spPr bwMode="auto">
          <a:xfrm>
            <a:off x="2484438" y="5348288"/>
            <a:ext cx="719137" cy="142875"/>
          </a:xfrm>
          <a:prstGeom prst="rightArrow">
            <a:avLst>
              <a:gd name="adj1" fmla="val 50000"/>
              <a:gd name="adj2" fmla="val 125833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9226" name="AutoShape 21"/>
          <p:cNvSpPr>
            <a:spLocks noChangeArrowheads="1"/>
          </p:cNvSpPr>
          <p:nvPr/>
        </p:nvSpPr>
        <p:spPr bwMode="auto">
          <a:xfrm>
            <a:off x="5221288" y="5348288"/>
            <a:ext cx="719137" cy="142875"/>
          </a:xfrm>
          <a:prstGeom prst="rightArrow">
            <a:avLst>
              <a:gd name="adj1" fmla="val 50000"/>
              <a:gd name="adj2" fmla="val 125833"/>
            </a:avLst>
          </a:prstGeom>
          <a:solidFill>
            <a:srgbClr val="CCFFFF"/>
          </a:solidFill>
          <a:ln w="9525" cap="rnd" cmpd="sng">
            <a:solidFill>
              <a:schemeClr val="tx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CN" altLang="en-US"/>
          </a:p>
        </p:txBody>
      </p:sp>
      <p:sp>
        <p:nvSpPr>
          <p:cNvPr id="9227" name="Text Box 24"/>
          <p:cNvSpPr txBox="1">
            <a:spLocks noChangeArrowheads="1"/>
          </p:cNvSpPr>
          <p:nvPr/>
        </p:nvSpPr>
        <p:spPr bwMode="auto">
          <a:xfrm>
            <a:off x="3419475" y="5275263"/>
            <a:ext cx="1644650" cy="393700"/>
          </a:xfrm>
          <a:prstGeom prst="rect">
            <a:avLst/>
          </a:prstGeom>
          <a:solidFill>
            <a:srgbClr val="FF6600">
              <a:alpha val="29999"/>
            </a:srgbClr>
          </a:solidFill>
          <a:ln w="28575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判断关系</a:t>
            </a:r>
          </a:p>
        </p:txBody>
      </p:sp>
      <p:pic>
        <p:nvPicPr>
          <p:cNvPr id="9228" name="Picture 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916113"/>
            <a:ext cx="43926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9" name="Group 32"/>
          <p:cNvGrpSpPr>
            <a:grpSpLocks noChangeAspect="1"/>
          </p:cNvGrpSpPr>
          <p:nvPr/>
        </p:nvGrpSpPr>
        <p:grpSpPr bwMode="auto">
          <a:xfrm>
            <a:off x="4643438" y="1916113"/>
            <a:ext cx="4214812" cy="2736850"/>
            <a:chOff x="0" y="0"/>
            <a:chExt cx="2790" cy="1679"/>
          </a:xfrm>
        </p:grpSpPr>
        <p:pic>
          <p:nvPicPr>
            <p:cNvPr id="9230" name="Picture 30"/>
            <p:cNvPicPr>
              <a:picLocks noChangeAspect="1" noChangeArrowheads="1"/>
            </p:cNvPicPr>
            <p:nvPr/>
          </p:nvPicPr>
          <p:blipFill>
            <a:blip r:embed="rId6" cstate="email"/>
            <a:srcRect r="74692"/>
            <a:stretch>
              <a:fillRect/>
            </a:stretch>
          </p:blipFill>
          <p:spPr bwMode="auto">
            <a:xfrm>
              <a:off x="0" y="46"/>
              <a:ext cx="86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31"/>
            <p:cNvPicPr>
              <a:picLocks noChangeAspect="1" noChangeArrowheads="1"/>
            </p:cNvPicPr>
            <p:nvPr/>
          </p:nvPicPr>
          <p:blipFill>
            <a:blip r:embed="rId6" cstate="email"/>
            <a:srcRect l="25322" t="23741" r="15340" b="52518"/>
            <a:stretch>
              <a:fillRect/>
            </a:stretch>
          </p:blipFill>
          <p:spPr bwMode="auto">
            <a:xfrm>
              <a:off x="764" y="454"/>
              <a:ext cx="2019" cy="363"/>
            </a:xfrm>
            <a:prstGeom prst="rect">
              <a:avLst/>
            </a:prstGeom>
            <a:noFill/>
            <a:ln w="9525" cmpd="sng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2" name="Picture 29"/>
            <p:cNvPicPr>
              <a:picLocks noChangeAspect="1" noChangeArrowheads="1"/>
            </p:cNvPicPr>
            <p:nvPr/>
          </p:nvPicPr>
          <p:blipFill>
            <a:blip r:embed="rId6" cstate="email"/>
            <a:srcRect l="25322" r="15340" b="76259"/>
            <a:stretch>
              <a:fillRect/>
            </a:stretch>
          </p:blipFill>
          <p:spPr bwMode="auto">
            <a:xfrm>
              <a:off x="771" y="0"/>
              <a:ext cx="2019" cy="409"/>
            </a:xfrm>
            <a:prstGeom prst="rect">
              <a:avLst/>
            </a:prstGeom>
            <a:noFill/>
            <a:ln w="9525" cmpd="sng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3" name="Picture 27"/>
            <p:cNvPicPr>
              <a:picLocks noChangeAspect="1" noChangeArrowheads="1"/>
            </p:cNvPicPr>
            <p:nvPr/>
          </p:nvPicPr>
          <p:blipFill>
            <a:blip r:embed="rId6" cstate="email"/>
            <a:srcRect l="25322" t="50426" r="15340"/>
            <a:stretch>
              <a:fillRect/>
            </a:stretch>
          </p:blipFill>
          <p:spPr bwMode="auto">
            <a:xfrm>
              <a:off x="771" y="861"/>
              <a:ext cx="2019" cy="758"/>
            </a:xfrm>
            <a:prstGeom prst="rect">
              <a:avLst/>
            </a:prstGeom>
            <a:noFill/>
            <a:ln w="9525" cmpd="sng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393 L 0.3118 0.117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nimBg="1" autoUpdateAnimBg="0"/>
      <p:bldP spid="9223" grpId="0" animBg="1" autoUpdateAnimBg="0"/>
      <p:bldP spid="9224" grpId="0" animBg="1" autoUpdateAnimBg="0"/>
      <p:bldP spid="9225" grpId="0" animBg="1" autoUpdateAnimBg="0"/>
      <p:bldP spid="9226" grpId="0" animBg="1" autoUpdateAnimBg="0"/>
      <p:bldP spid="9227" grpId="0" animBg="1" autoUpdateAnimBg="0"/>
      <p:bldP spid="9227" grpId="1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三、自主练习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68313" y="1268413"/>
            <a:ext cx="10080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/>
              <a:t>1.</a:t>
            </a:r>
            <a:endParaRPr lang="zh-CN" alt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979613" y="3573463"/>
            <a:ext cx="428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 dirty="0"/>
              <a:t>解：设</a:t>
            </a:r>
            <a:r>
              <a:rPr lang="en-US" sz="2400" dirty="0"/>
              <a:t>5</a:t>
            </a:r>
            <a:r>
              <a:rPr lang="zh-CN" altLang="en-US" sz="2400" dirty="0"/>
              <a:t>小时游</a:t>
            </a:r>
            <a:r>
              <a:rPr lang="en-US" sz="2400" dirty="0"/>
              <a:t>χ</a:t>
            </a:r>
            <a:r>
              <a:rPr lang="zh-CN" altLang="en-US" sz="2400" dirty="0"/>
              <a:t>千米。</a:t>
            </a:r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3132138" y="4797425"/>
            <a:ext cx="250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/>
              <a:t> χ = </a:t>
            </a:r>
            <a:r>
              <a:rPr lang="en-US" sz="2000">
                <a:solidFill>
                  <a:srgbClr val="FF0000"/>
                </a:solidFill>
              </a:rPr>
              <a:t>350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2036763" y="5381625"/>
            <a:ext cx="435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 dirty="0"/>
              <a:t>答：</a:t>
            </a:r>
            <a:r>
              <a:rPr lang="en-US" sz="2400" dirty="0"/>
              <a:t>5</a:t>
            </a:r>
            <a:r>
              <a:rPr lang="zh-CN" altLang="en-US" sz="2400" dirty="0"/>
              <a:t>小时游 </a:t>
            </a:r>
            <a:r>
              <a:rPr lang="en-US" sz="2400" dirty="0">
                <a:solidFill>
                  <a:srgbClr val="FF0000"/>
                </a:solidFill>
              </a:rPr>
              <a:t>350 </a:t>
            </a:r>
            <a:r>
              <a:rPr lang="zh-CN" altLang="en-US" sz="2400" dirty="0"/>
              <a:t>千米。</a:t>
            </a:r>
          </a:p>
        </p:txBody>
      </p:sp>
      <p:grpSp>
        <p:nvGrpSpPr>
          <p:cNvPr id="10248" name="Group 34"/>
          <p:cNvGrpSpPr/>
          <p:nvPr/>
        </p:nvGrpSpPr>
        <p:grpSpPr bwMode="auto">
          <a:xfrm>
            <a:off x="3086100" y="4011613"/>
            <a:ext cx="1846263" cy="750887"/>
            <a:chOff x="0" y="0"/>
            <a:chExt cx="1287" cy="473"/>
          </a:xfrm>
        </p:grpSpPr>
        <p:sp>
          <p:nvSpPr>
            <p:cNvPr id="10249" name="TextBox 22"/>
            <p:cNvSpPr txBox="1">
              <a:spLocks noChangeArrowheads="1"/>
            </p:cNvSpPr>
            <p:nvPr/>
          </p:nvSpPr>
          <p:spPr bwMode="auto">
            <a:xfrm>
              <a:off x="29" y="0"/>
              <a:ext cx="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000"/>
                <a:t>χ </a:t>
              </a:r>
              <a:endParaRPr lang="zh-CN" altLang="en-US" sz="2000"/>
            </a:p>
          </p:txBody>
        </p:sp>
        <p:sp>
          <p:nvSpPr>
            <p:cNvPr id="10250" name="TextBox 37"/>
            <p:cNvSpPr txBox="1">
              <a:spLocks noChangeArrowheads="1"/>
            </p:cNvSpPr>
            <p:nvPr/>
          </p:nvSpPr>
          <p:spPr bwMode="auto">
            <a:xfrm>
              <a:off x="602" y="20"/>
              <a:ext cx="6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000"/>
                <a:t>140</a:t>
              </a:r>
              <a:endParaRPr lang="zh-CN" altLang="en-US" sz="2000"/>
            </a:p>
          </p:txBody>
        </p:sp>
        <p:sp>
          <p:nvSpPr>
            <p:cNvPr id="10251" name="TextBox 30"/>
            <p:cNvSpPr txBox="1">
              <a:spLocks noChangeArrowheads="1"/>
            </p:cNvSpPr>
            <p:nvPr/>
          </p:nvSpPr>
          <p:spPr bwMode="auto">
            <a:xfrm>
              <a:off x="38" y="193"/>
              <a:ext cx="4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000" dirty="0"/>
                <a:t>5</a:t>
              </a:r>
              <a:endParaRPr lang="zh-CN" altLang="en-US" sz="2000" dirty="0"/>
            </a:p>
          </p:txBody>
        </p:sp>
        <p:cxnSp>
          <p:nvCxnSpPr>
            <p:cNvPr id="10252" name="直接连接符 15"/>
            <p:cNvCxnSpPr>
              <a:cxnSpLocks noChangeShapeType="1"/>
            </p:cNvCxnSpPr>
            <p:nvPr/>
          </p:nvCxnSpPr>
          <p:spPr bwMode="auto">
            <a:xfrm>
              <a:off x="0" y="239"/>
              <a:ext cx="315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3" name="TextBox 31"/>
            <p:cNvSpPr txBox="1">
              <a:spLocks noChangeArrowheads="1"/>
            </p:cNvSpPr>
            <p:nvPr/>
          </p:nvSpPr>
          <p:spPr bwMode="auto">
            <a:xfrm>
              <a:off x="381" y="91"/>
              <a:ext cx="4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/>
                <a:t>=</a:t>
              </a:r>
              <a:endParaRPr lang="zh-CN" altLang="en-US" sz="2400"/>
            </a:p>
          </p:txBody>
        </p:sp>
        <p:cxnSp>
          <p:nvCxnSpPr>
            <p:cNvPr id="10254" name="直接连接符 12"/>
            <p:cNvCxnSpPr>
              <a:cxnSpLocks noChangeShapeType="1"/>
            </p:cNvCxnSpPr>
            <p:nvPr/>
          </p:nvCxnSpPr>
          <p:spPr bwMode="auto">
            <a:xfrm>
              <a:off x="649" y="249"/>
              <a:ext cx="315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5" name="TextBox 35"/>
            <p:cNvSpPr txBox="1">
              <a:spLocks noChangeArrowheads="1"/>
            </p:cNvSpPr>
            <p:nvPr/>
          </p:nvSpPr>
          <p:spPr bwMode="auto">
            <a:xfrm>
              <a:off x="684" y="223"/>
              <a:ext cx="4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000"/>
                <a:t>2</a:t>
              </a:r>
              <a:endParaRPr lang="zh-CN" altLang="en-US" sz="2000"/>
            </a:p>
          </p:txBody>
        </p:sp>
      </p:grpSp>
      <p:sp>
        <p:nvSpPr>
          <p:cNvPr id="10256" name="TextBox 4"/>
          <p:cNvSpPr txBox="1">
            <a:spLocks noChangeArrowheads="1"/>
          </p:cNvSpPr>
          <p:nvPr/>
        </p:nvSpPr>
        <p:spPr bwMode="auto">
          <a:xfrm>
            <a:off x="827088" y="1355725"/>
            <a:ext cx="8143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/>
              <a:t>“海上霸王”大白鲨</a:t>
            </a:r>
            <a:r>
              <a:rPr lang="en-US" sz="2400" dirty="0"/>
              <a:t>2</a:t>
            </a:r>
            <a:r>
              <a:rPr lang="zh-CN" altLang="en-US" sz="2400" dirty="0"/>
              <a:t>小时游</a:t>
            </a:r>
            <a:r>
              <a:rPr lang="en-US" sz="2400" dirty="0"/>
              <a:t>140</a:t>
            </a:r>
            <a:r>
              <a:rPr lang="zh-CN" altLang="en-US" sz="2400" dirty="0"/>
              <a:t>千米，照这样的速度，</a:t>
            </a:r>
            <a:r>
              <a:rPr lang="en-US" sz="2400" dirty="0"/>
              <a:t>5</a:t>
            </a:r>
            <a:r>
              <a:rPr lang="zh-CN" altLang="en-US" sz="2400" dirty="0"/>
              <a:t>小时游多少千米？</a:t>
            </a:r>
            <a:endParaRPr lang="zh-CN" altLang="en-US" dirty="0"/>
          </a:p>
        </p:txBody>
      </p:sp>
      <p:grpSp>
        <p:nvGrpSpPr>
          <p:cNvPr id="10257" name="Group 33"/>
          <p:cNvGrpSpPr/>
          <p:nvPr/>
        </p:nvGrpSpPr>
        <p:grpSpPr bwMode="auto">
          <a:xfrm>
            <a:off x="1116013" y="2420938"/>
            <a:ext cx="6897687" cy="757237"/>
            <a:chOff x="0" y="0"/>
            <a:chExt cx="4345" cy="477"/>
          </a:xfrm>
        </p:grpSpPr>
        <p:sp>
          <p:nvSpPr>
            <p:cNvPr id="10258" name="Rectangle 22"/>
            <p:cNvSpPr>
              <a:spLocks noChangeArrowheads="1"/>
            </p:cNvSpPr>
            <p:nvPr/>
          </p:nvSpPr>
          <p:spPr bwMode="auto">
            <a:xfrm>
              <a:off x="949" y="115"/>
              <a:ext cx="3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= </a:t>
              </a:r>
              <a:r>
                <a:rPr lang="zh-CN" altLang="en-US" sz="2000" dirty="0">
                  <a:solidFill>
                    <a:schemeClr val="hlink"/>
                  </a:solidFill>
                </a:rPr>
                <a:t>速度（一定），所以路程和时间成正比例。 </a:t>
              </a:r>
            </a:p>
          </p:txBody>
        </p:sp>
        <p:sp>
          <p:nvSpPr>
            <p:cNvPr id="10259" name="TextBox 17"/>
            <p:cNvSpPr txBox="1">
              <a:spLocks noChangeArrowheads="1"/>
            </p:cNvSpPr>
            <p:nvPr/>
          </p:nvSpPr>
          <p:spPr bwMode="auto">
            <a:xfrm>
              <a:off x="0" y="103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sz="2000" dirty="0">
                  <a:solidFill>
                    <a:schemeClr val="hlink"/>
                  </a:solidFill>
                </a:rPr>
                <a:t>因为</a:t>
              </a:r>
            </a:p>
          </p:txBody>
        </p:sp>
        <p:grpSp>
          <p:nvGrpSpPr>
            <p:cNvPr id="10260" name="Group 32"/>
            <p:cNvGrpSpPr/>
            <p:nvPr/>
          </p:nvGrpSpPr>
          <p:grpSpPr bwMode="auto">
            <a:xfrm>
              <a:off x="459" y="0"/>
              <a:ext cx="449" cy="477"/>
              <a:chOff x="0" y="0"/>
              <a:chExt cx="449" cy="477"/>
            </a:xfrm>
          </p:grpSpPr>
          <p:sp>
            <p:nvSpPr>
              <p:cNvPr id="10261" name="Line 25"/>
              <p:cNvSpPr>
                <a:spLocks noChangeShapeType="1"/>
              </p:cNvSpPr>
              <p:nvPr/>
            </p:nvSpPr>
            <p:spPr bwMode="auto">
              <a:xfrm>
                <a:off x="19" y="245"/>
                <a:ext cx="409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0262" name="Group 31"/>
              <p:cNvGrpSpPr/>
              <p:nvPr/>
            </p:nvGrpSpPr>
            <p:grpSpPr bwMode="auto">
              <a:xfrm>
                <a:off x="0" y="0"/>
                <a:ext cx="449" cy="477"/>
                <a:chOff x="0" y="0"/>
                <a:chExt cx="449" cy="477"/>
              </a:xfrm>
            </p:grpSpPr>
            <p:sp>
              <p:nvSpPr>
                <p:cNvPr id="10263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zh-CN" sz="2000" dirty="0">
                      <a:solidFill>
                        <a:schemeClr val="hlink"/>
                      </a:solidFill>
                    </a:rPr>
                    <a:t>路程</a:t>
                  </a:r>
                </a:p>
              </p:txBody>
            </p:sp>
            <p:sp>
              <p:nvSpPr>
                <p:cNvPr id="10264" name="Rectangle 27"/>
                <p:cNvSpPr>
                  <a:spLocks noChangeArrowheads="1"/>
                </p:cNvSpPr>
                <p:nvPr/>
              </p:nvSpPr>
              <p:spPr bwMode="auto">
                <a:xfrm>
                  <a:off x="13" y="227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zh-CN" sz="2000">
                      <a:solidFill>
                        <a:schemeClr val="hlink"/>
                      </a:solidFill>
                    </a:rPr>
                    <a:t>时间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三、自主练习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71500" y="1341438"/>
            <a:ext cx="8104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dirty="0"/>
              <a:t>2.</a:t>
            </a:r>
            <a:r>
              <a:rPr lang="zh-CN" altLang="en-US" sz="2400" dirty="0"/>
              <a:t>六年级同学做广播操，每行站</a:t>
            </a:r>
            <a:r>
              <a:rPr lang="en-US" sz="2400" dirty="0"/>
              <a:t>20</a:t>
            </a:r>
            <a:r>
              <a:rPr lang="zh-CN" altLang="en-US" sz="2400" dirty="0"/>
              <a:t>人，正好站</a:t>
            </a:r>
            <a:r>
              <a:rPr lang="en-US" sz="2400" dirty="0"/>
              <a:t>12</a:t>
            </a:r>
            <a:r>
              <a:rPr lang="zh-CN" altLang="en-US" sz="2400" dirty="0"/>
              <a:t>行。如果每行站</a:t>
            </a:r>
            <a:r>
              <a:rPr lang="en-US" sz="2400" dirty="0"/>
              <a:t>16</a:t>
            </a:r>
            <a:r>
              <a:rPr lang="zh-CN" altLang="en-US" sz="2400" dirty="0"/>
              <a:t>人，能站多少行？</a:t>
            </a:r>
            <a:r>
              <a:rPr lang="en-US" sz="2400" dirty="0"/>
              <a:t>                                       </a:t>
            </a:r>
            <a:endParaRPr lang="zh-CN" altLang="en-US" sz="2400" dirty="0"/>
          </a:p>
          <a:p>
            <a:pPr eaLnBrk="1" hangingPunct="1">
              <a:lnSpc>
                <a:spcPct val="150000"/>
              </a:lnSpc>
            </a:pPr>
            <a:endParaRPr lang="zh-CN" altLang="en-US" sz="2400" dirty="0"/>
          </a:p>
          <a:p>
            <a:pPr eaLnBrk="1" hangingPunct="1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763713" y="3284538"/>
            <a:ext cx="5832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/>
              <a:t>解：设如果每行站</a:t>
            </a:r>
            <a:r>
              <a:rPr lang="en-US" sz="2400" dirty="0"/>
              <a:t>16</a:t>
            </a:r>
            <a:r>
              <a:rPr lang="zh-CN" altLang="en-US" sz="2400" dirty="0"/>
              <a:t>人，能站</a:t>
            </a:r>
            <a:r>
              <a:rPr lang="en-US" sz="2400" i="1" dirty="0">
                <a:latin typeface="Times New Roman" panose="02020603050405020304" pitchFamily="18" charset="0"/>
              </a:rPr>
              <a:t>χ</a:t>
            </a:r>
            <a:r>
              <a:rPr lang="zh-CN" altLang="en-US" sz="2400" dirty="0"/>
              <a:t>行。</a:t>
            </a:r>
            <a:r>
              <a:rPr lang="en-US" sz="2400" dirty="0"/>
              <a:t>        </a:t>
            </a:r>
            <a:endParaRPr lang="zh-CN" altLang="en-US" sz="2400" dirty="0"/>
          </a:p>
        </p:txBody>
      </p:sp>
      <p:grpSp>
        <p:nvGrpSpPr>
          <p:cNvPr id="11270" name="组合 18"/>
          <p:cNvGrpSpPr/>
          <p:nvPr/>
        </p:nvGrpSpPr>
        <p:grpSpPr bwMode="auto">
          <a:xfrm>
            <a:off x="250825" y="2708275"/>
            <a:ext cx="8410575" cy="417513"/>
            <a:chOff x="0" y="0"/>
            <a:chExt cx="8411340" cy="417045"/>
          </a:xfrm>
        </p:grpSpPr>
        <p:sp>
          <p:nvSpPr>
            <p:cNvPr id="11271" name="Rectangle 22"/>
            <p:cNvSpPr>
              <a:spLocks noChangeArrowheads="1"/>
            </p:cNvSpPr>
            <p:nvPr/>
          </p:nvSpPr>
          <p:spPr bwMode="auto">
            <a:xfrm>
              <a:off x="2638665" y="20614"/>
              <a:ext cx="5772675" cy="39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=</a:t>
              </a:r>
              <a:r>
                <a:rPr lang="zh-CN" altLang="en-US" sz="2000" dirty="0">
                  <a:solidFill>
                    <a:schemeClr val="hlink"/>
                  </a:solidFill>
                </a:rPr>
                <a:t>总人数（一定），每行的人数和行数成反比例。 </a:t>
              </a:r>
            </a:p>
          </p:txBody>
        </p:sp>
        <p:sp>
          <p:nvSpPr>
            <p:cNvPr id="11272" name="TextBox 17"/>
            <p:cNvSpPr txBox="1">
              <a:spLocks noChangeArrowheads="1"/>
            </p:cNvSpPr>
            <p:nvPr/>
          </p:nvSpPr>
          <p:spPr bwMode="auto">
            <a:xfrm>
              <a:off x="0" y="0"/>
              <a:ext cx="3415023" cy="39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2000" dirty="0">
                  <a:solidFill>
                    <a:schemeClr val="hlink"/>
                  </a:solidFill>
                </a:rPr>
                <a:t>    每行的人数</a:t>
              </a:r>
              <a:r>
                <a:rPr lang="en-US" sz="2000" dirty="0">
                  <a:solidFill>
                    <a:schemeClr val="hlink"/>
                  </a:solidFill>
                </a:rPr>
                <a:t>×</a:t>
              </a:r>
              <a:r>
                <a:rPr lang="zh-CN" altLang="en-US" sz="2000" dirty="0">
                  <a:solidFill>
                    <a:schemeClr val="hlink"/>
                  </a:solidFill>
                </a:rPr>
                <a:t>行数</a:t>
              </a:r>
            </a:p>
          </p:txBody>
        </p:sp>
      </p:grpSp>
      <p:sp>
        <p:nvSpPr>
          <p:cNvPr id="11273" name="TextBox 6"/>
          <p:cNvSpPr txBox="1">
            <a:spLocks noChangeArrowheads="1"/>
          </p:cNvSpPr>
          <p:nvPr/>
        </p:nvSpPr>
        <p:spPr bwMode="auto">
          <a:xfrm>
            <a:off x="1763713" y="3860800"/>
            <a:ext cx="5340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dirty="0"/>
              <a:t>        16</a:t>
            </a:r>
            <a:r>
              <a:rPr lang="en-US" sz="2400" i="1" dirty="0">
                <a:latin typeface="Times New Roman" panose="02020603050405020304" pitchFamily="18" charset="0"/>
              </a:rPr>
              <a:t>χ</a:t>
            </a:r>
            <a:r>
              <a:rPr lang="en-US" sz="2400" dirty="0"/>
              <a:t> = 20×12        </a:t>
            </a:r>
            <a:endParaRPr lang="zh-CN" altLang="en-US" sz="2400" dirty="0"/>
          </a:p>
        </p:txBody>
      </p:sp>
      <p:sp>
        <p:nvSpPr>
          <p:cNvPr id="11274" name="TextBox 6"/>
          <p:cNvSpPr txBox="1">
            <a:spLocks noChangeArrowheads="1"/>
          </p:cNvSpPr>
          <p:nvPr/>
        </p:nvSpPr>
        <p:spPr bwMode="auto">
          <a:xfrm>
            <a:off x="1187450" y="4365625"/>
            <a:ext cx="5340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ct val="150000"/>
              </a:lnSpc>
            </a:pPr>
            <a:r>
              <a:rPr lang="en-US" sz="2400" dirty="0"/>
              <a:t>16</a:t>
            </a:r>
            <a:r>
              <a:rPr lang="en-US" sz="2400" i="1" dirty="0">
                <a:latin typeface="Times New Roman" panose="02020603050405020304" pitchFamily="18" charset="0"/>
              </a:rPr>
              <a:t>χ</a:t>
            </a:r>
            <a:r>
              <a:rPr lang="en-US" sz="2400" dirty="0"/>
              <a:t> = 240          </a:t>
            </a:r>
            <a:endParaRPr lang="zh-CN" altLang="en-US" sz="2400" dirty="0"/>
          </a:p>
        </p:txBody>
      </p:sp>
      <p:sp>
        <p:nvSpPr>
          <p:cNvPr id="11275" name="TextBox 6"/>
          <p:cNvSpPr txBox="1">
            <a:spLocks noChangeArrowheads="1"/>
          </p:cNvSpPr>
          <p:nvPr/>
        </p:nvSpPr>
        <p:spPr bwMode="auto">
          <a:xfrm>
            <a:off x="1258888" y="4876800"/>
            <a:ext cx="5340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ct val="150000"/>
              </a:lnSpc>
            </a:pPr>
            <a:r>
              <a:rPr lang="en-US" sz="2400" i="1" dirty="0">
                <a:latin typeface="Times New Roman" panose="02020603050405020304" pitchFamily="18" charset="0"/>
              </a:rPr>
              <a:t>χ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15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276" name="TextBox 6"/>
          <p:cNvSpPr txBox="1">
            <a:spLocks noChangeArrowheads="1"/>
          </p:cNvSpPr>
          <p:nvPr/>
        </p:nvSpPr>
        <p:spPr bwMode="auto">
          <a:xfrm>
            <a:off x="1895475" y="5597525"/>
            <a:ext cx="5340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/>
              <a:t>答：如果每行站</a:t>
            </a:r>
            <a:r>
              <a:rPr lang="en-US" sz="2400" dirty="0"/>
              <a:t>16</a:t>
            </a:r>
            <a:r>
              <a:rPr lang="zh-CN" altLang="en-US" sz="2400" dirty="0"/>
              <a:t>人，能站</a:t>
            </a:r>
            <a:r>
              <a:rPr lang="en-US" sz="2400" dirty="0">
                <a:solidFill>
                  <a:srgbClr val="FF0000"/>
                </a:solidFill>
              </a:rPr>
              <a:t>15</a:t>
            </a:r>
            <a:r>
              <a:rPr lang="zh-CN" altLang="en-US" sz="2400" dirty="0"/>
              <a:t>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3" grpId="0" autoUpdateAnimBg="0"/>
      <p:bldP spid="11274" grpId="0" autoUpdateAnimBg="0"/>
      <p:bldP spid="11275" grpId="0" autoUpdateAnimBg="0"/>
      <p:bldP spid="112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68313" y="1341438"/>
            <a:ext cx="30241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endParaRPr lang="zh-CN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三、自主练习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855663" y="1341438"/>
            <a:ext cx="8143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en-US" sz="2400"/>
              <a:t> </a:t>
            </a:r>
            <a:r>
              <a:rPr lang="zh-CN" altLang="en-US" sz="2400"/>
              <a:t>学校计划用方砖铺微机室地面，如果用边长</a:t>
            </a:r>
            <a:r>
              <a:rPr lang="en-US" sz="2400"/>
              <a:t>5</a:t>
            </a:r>
            <a:r>
              <a:rPr lang="zh-CN" altLang="en-US" sz="2400"/>
              <a:t>分米的方砖，需要用</a:t>
            </a:r>
            <a:r>
              <a:rPr lang="en-US" sz="2400"/>
              <a:t>360</a:t>
            </a:r>
            <a:r>
              <a:rPr lang="zh-CN" altLang="en-US" sz="2400"/>
              <a:t>块；如果改用边长</a:t>
            </a:r>
            <a:r>
              <a:rPr lang="en-US" sz="2400"/>
              <a:t>6</a:t>
            </a:r>
            <a:r>
              <a:rPr lang="zh-CN" altLang="en-US" sz="2400"/>
              <a:t>分米的方砖，需要多少块？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476375" y="3141663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ts val="4000"/>
              </a:lnSpc>
            </a:pPr>
            <a:r>
              <a:rPr lang="zh-CN" altLang="en-US" sz="2400"/>
              <a:t>解：设如果改用边长</a:t>
            </a:r>
            <a:r>
              <a:rPr lang="en-US" sz="2400"/>
              <a:t>6</a:t>
            </a:r>
            <a:r>
              <a:rPr lang="zh-CN" altLang="en-US" sz="2400"/>
              <a:t>分米的，需要</a:t>
            </a:r>
            <a:r>
              <a:rPr lang="en-US" sz="2400"/>
              <a:t>χ</a:t>
            </a:r>
            <a:r>
              <a:rPr lang="zh-CN" altLang="en-US" sz="2400"/>
              <a:t>块。</a:t>
            </a:r>
            <a:r>
              <a:rPr lang="en-US" sz="2400"/>
              <a:t>         </a:t>
            </a:r>
            <a:endParaRPr lang="zh-CN" altLang="en-US" sz="2400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403350" y="2492375"/>
            <a:ext cx="582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>
                <a:solidFill>
                  <a:schemeClr val="hlink"/>
                </a:solidFill>
              </a:rPr>
              <a:t>每块方砖的面积</a:t>
            </a:r>
            <a:r>
              <a:rPr lang="en-US" sz="2400">
                <a:solidFill>
                  <a:schemeClr val="hlink"/>
                </a:solidFill>
              </a:rPr>
              <a:t>×</a:t>
            </a:r>
            <a:r>
              <a:rPr lang="zh-CN" altLang="en-US" sz="2400">
                <a:solidFill>
                  <a:schemeClr val="hlink"/>
                </a:solidFill>
              </a:rPr>
              <a:t>块数</a:t>
            </a:r>
            <a:r>
              <a:rPr lang="en-US" sz="2400">
                <a:solidFill>
                  <a:schemeClr val="hlink"/>
                </a:solidFill>
              </a:rPr>
              <a:t>=</a:t>
            </a:r>
            <a:r>
              <a:rPr lang="zh-CN" altLang="en-US" sz="2400">
                <a:solidFill>
                  <a:schemeClr val="hlink"/>
                </a:solidFill>
              </a:rPr>
              <a:t>地面面积（一定）</a:t>
            </a: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1370013" y="3789363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ts val="4000"/>
              </a:lnSpc>
            </a:pPr>
            <a:r>
              <a:rPr lang="en-US" sz="2400"/>
              <a:t>6×6×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5×5×360             </a:t>
            </a:r>
            <a:endParaRPr lang="zh-CN" altLang="en-US" sz="2400"/>
          </a:p>
        </p:txBody>
      </p:sp>
      <p:sp>
        <p:nvSpPr>
          <p:cNvPr id="12297" name="TextBox 6"/>
          <p:cNvSpPr txBox="1">
            <a:spLocks noChangeArrowheads="1"/>
          </p:cNvSpPr>
          <p:nvPr/>
        </p:nvSpPr>
        <p:spPr bwMode="auto">
          <a:xfrm>
            <a:off x="1325563" y="4365625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ts val="4000"/>
              </a:lnSpc>
            </a:pPr>
            <a:r>
              <a:rPr lang="en-US" sz="2400"/>
              <a:t>36</a:t>
            </a: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 = 9000               </a:t>
            </a:r>
            <a:endParaRPr lang="zh-CN" altLang="en-US" sz="2400"/>
          </a:p>
        </p:txBody>
      </p: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1504950" y="4991100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ts val="4000"/>
              </a:lnSpc>
            </a:pPr>
            <a:r>
              <a:rPr lang="en-US" sz="2400" i="1">
                <a:latin typeface="Times New Roman" panose="02020603050405020304" pitchFamily="18" charset="0"/>
              </a:rPr>
              <a:t>χ</a:t>
            </a:r>
            <a:r>
              <a:rPr lang="en-US" sz="2400"/>
              <a:t>= </a:t>
            </a:r>
            <a:r>
              <a:rPr lang="en-US" sz="2400">
                <a:solidFill>
                  <a:srgbClr val="FF0000"/>
                </a:solidFill>
              </a:rPr>
              <a:t>250</a:t>
            </a:r>
            <a:r>
              <a:rPr lang="en-US" sz="2400"/>
              <a:t> </a:t>
            </a:r>
            <a:endParaRPr lang="zh-CN" altLang="en-US" sz="2400"/>
          </a:p>
        </p:txBody>
      </p:sp>
      <p:sp>
        <p:nvSpPr>
          <p:cNvPr id="12299" name="TextBox 6"/>
          <p:cNvSpPr txBox="1">
            <a:spLocks noChangeArrowheads="1"/>
          </p:cNvSpPr>
          <p:nvPr/>
        </p:nvSpPr>
        <p:spPr bwMode="auto">
          <a:xfrm>
            <a:off x="1258888" y="5734050"/>
            <a:ext cx="6429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lnSpc>
                <a:spcPts val="4000"/>
              </a:lnSpc>
            </a:pPr>
            <a:r>
              <a:rPr lang="zh-CN" altLang="en-US" sz="2400"/>
              <a:t>答：如果改用边长</a:t>
            </a:r>
            <a:r>
              <a:rPr lang="en-US" sz="2400"/>
              <a:t>6</a:t>
            </a:r>
            <a:r>
              <a:rPr lang="zh-CN" altLang="en-US" sz="2400"/>
              <a:t>分米的，需要</a:t>
            </a:r>
            <a:r>
              <a:rPr lang="en-US" sz="2400">
                <a:solidFill>
                  <a:srgbClr val="FF0000"/>
                </a:solidFill>
              </a:rPr>
              <a:t>250</a:t>
            </a:r>
            <a:r>
              <a:rPr lang="zh-CN" altLang="en-US" sz="2400"/>
              <a:t>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  <p:bldP spid="12296" grpId="0" autoUpdateAnimBg="0"/>
      <p:bldP spid="12297" grpId="0" autoUpdateAnimBg="0"/>
      <p:bldP spid="12298" grpId="0" autoUpdateAnimBg="0"/>
      <p:bldP spid="12299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模板网-WWW.1PPT.COM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1" charset="-122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1" charset="-122"/>
            <a:ea typeface="楷体_GB2312" pitchFamily="1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&#10;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药剂师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全屏显示(4:3)</PresentationFormat>
  <Paragraphs>140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汉仪中圆简</vt:lpstr>
      <vt:lpstr>黑体</vt:lpstr>
      <vt:lpstr>楷体</vt:lpstr>
      <vt:lpstr>楷体_GB2312</vt:lpstr>
      <vt:lpstr>宋体</vt:lpstr>
      <vt:lpstr>微软雅黑</vt:lpstr>
      <vt:lpstr>幼圆</vt:lpstr>
      <vt:lpstr>Arial</vt:lpstr>
      <vt:lpstr>Book Antiqua</vt:lpstr>
      <vt:lpstr>Calibri</vt:lpstr>
      <vt:lpstr>Century Gothic</vt:lpstr>
      <vt:lpstr>Times New Roman</vt:lpstr>
      <vt:lpstr>第一PPT模板网-WWW.1PPT.COM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2021-12-31T02:44:11Z</dcterms:created>
  <dcterms:modified xsi:type="dcterms:W3CDTF">2023-01-16T21:41:36Z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DD217C447A1148ADBC4B5152CEB03250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