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351" r:id="rId2"/>
    <p:sldId id="257" r:id="rId3"/>
    <p:sldId id="286" r:id="rId4"/>
    <p:sldId id="329" r:id="rId5"/>
    <p:sldId id="337" r:id="rId6"/>
    <p:sldId id="338" r:id="rId7"/>
    <p:sldId id="258" r:id="rId8"/>
    <p:sldId id="295" r:id="rId9"/>
    <p:sldId id="259" r:id="rId10"/>
    <p:sldId id="322" r:id="rId11"/>
    <p:sldId id="262" r:id="rId12"/>
    <p:sldId id="339" r:id="rId13"/>
    <p:sldId id="340" r:id="rId14"/>
    <p:sldId id="268" r:id="rId15"/>
    <p:sldId id="277" r:id="rId16"/>
    <p:sldId id="271" r:id="rId17"/>
    <p:sldId id="311" r:id="rId18"/>
    <p:sldId id="343" r:id="rId19"/>
    <p:sldId id="345" r:id="rId20"/>
    <p:sldId id="344" r:id="rId21"/>
    <p:sldId id="278" r:id="rId22"/>
    <p:sldId id="312" r:id="rId23"/>
    <p:sldId id="346" r:id="rId24"/>
    <p:sldId id="347" r:id="rId25"/>
    <p:sldId id="272" r:id="rId26"/>
    <p:sldId id="330" r:id="rId27"/>
    <p:sldId id="279" r:id="rId28"/>
    <p:sldId id="299" r:id="rId29"/>
    <p:sldId id="280" r:id="rId30"/>
    <p:sldId id="300" r:id="rId31"/>
    <p:sldId id="331" r:id="rId32"/>
    <p:sldId id="332" r:id="rId33"/>
    <p:sldId id="348" r:id="rId34"/>
    <p:sldId id="333" r:id="rId35"/>
    <p:sldId id="334" r:id="rId36"/>
    <p:sldId id="349" r:id="rId37"/>
    <p:sldId id="335" r:id="rId38"/>
    <p:sldId id="341" r:id="rId39"/>
    <p:sldId id="342" r:id="rId40"/>
    <p:sldId id="263" r:id="rId41"/>
    <p:sldId id="285" r:id="rId42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36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36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36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36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9900CC"/>
    <a:srgbClr val="FF0000"/>
    <a:srgbClr val="FF6600"/>
    <a:srgbClr val="FF33CC"/>
    <a:srgbClr val="FF3300"/>
    <a:srgbClr val="FFCC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67" autoAdjust="0"/>
    <p:restoredTop sz="95285" autoAdjust="0"/>
  </p:normalViewPr>
  <p:slideViewPr>
    <p:cSldViewPr>
      <p:cViewPr>
        <p:scale>
          <a:sx n="100" d="100"/>
          <a:sy n="100" d="100"/>
        </p:scale>
        <p:origin x="-306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A9AEC8-1F59-4578-B017-B7DE8425B094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54266C-AB0F-4788-863E-43BAB3766D8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54266C-AB0F-4788-863E-43BAB3766D8C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F0A9C9-A51F-44BD-9A15-E0CE5177A94C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2B9FDF-62FE-4D4D-8BBD-0CC50021A20D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08DAE8-F96A-432C-9AAF-B7CC891940D6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FF7330B-AFF6-47DE-9945-7C9A3812AEE2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B010CB-346C-4DE6-9A33-2E581D72D0AF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39D593-6137-4640-8EF3-323A0BAC6727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83283A-6583-4E0A-974A-5C5B151B6C26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7500E6-D9EA-4077-A78C-F915A7A0AB87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B902BC-3627-4EEA-A796-872F9976C441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B259FD-334A-47F1-B4FE-BD0765C011C0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5FB73D-5506-443B-BDAA-B077B61BEAA3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94E332-6841-45BA-9DA3-2396BDEA9448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 b="0">
                <a:latin typeface="+mn-lt"/>
              </a:defRPr>
            </a:lvl1pPr>
          </a:lstStyle>
          <a:p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 b="0">
                <a:latin typeface="+mn-lt"/>
              </a:defRPr>
            </a:lvl1pPr>
          </a:lstStyle>
          <a:p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 b="0">
                <a:latin typeface="+mn-lt"/>
              </a:defRPr>
            </a:lvl1pPr>
          </a:lstStyle>
          <a:p>
            <a:fld id="{F8C43BD3-4FEA-45F8-A34C-E928A60019F8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Lesson%2047-4.mp3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-6474" y="1412776"/>
            <a:ext cx="915047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800" kern="10" dirty="0" smtClean="0">
                <a:ln w="12700">
                  <a:noFill/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Lesson 47</a:t>
            </a:r>
          </a:p>
          <a:p>
            <a:pPr algn="ctr"/>
            <a:r>
              <a:rPr lang="en-US" altLang="zh-CN" sz="7200" kern="10" dirty="0" smtClean="0">
                <a:ln w="12700">
                  <a:noFill/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Good Manners</a:t>
            </a:r>
            <a:endParaRPr lang="zh-CN" altLang="en-US" sz="7200" kern="10" dirty="0">
              <a:ln w="12700">
                <a:noFill/>
                <a:rou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921517" y="5229200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3" name="Rectangle 5"/>
          <p:cNvSpPr>
            <a:spLocks noChangeArrowheads="1"/>
          </p:cNvSpPr>
          <p:nvPr/>
        </p:nvSpPr>
        <p:spPr bwMode="auto">
          <a:xfrm>
            <a:off x="539750" y="1773238"/>
            <a:ext cx="7667625" cy="272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/>
              <a:t>3. Please (tidy up / divide up) your </a:t>
            </a:r>
          </a:p>
          <a:p>
            <a:pPr>
              <a:lnSpc>
                <a:spcPct val="120000"/>
              </a:lnSpc>
            </a:pPr>
            <a:r>
              <a:rPr lang="en-US" altLang="zh-CN" dirty="0"/>
              <a:t>    closet. It’s a mess.</a:t>
            </a:r>
          </a:p>
          <a:p>
            <a:pPr>
              <a:lnSpc>
                <a:spcPct val="120000"/>
              </a:lnSpc>
            </a:pPr>
            <a:r>
              <a:rPr lang="en-US" altLang="zh-CN" dirty="0"/>
              <a:t>4. Big lights (hung / hanged) from the </a:t>
            </a:r>
          </a:p>
          <a:p>
            <a:pPr>
              <a:lnSpc>
                <a:spcPct val="120000"/>
              </a:lnSpc>
            </a:pPr>
            <a:r>
              <a:rPr lang="en-US" altLang="zh-CN" dirty="0"/>
              <a:t>    ceiling. They looked beautiful.</a:t>
            </a:r>
          </a:p>
        </p:txBody>
      </p:sp>
      <p:sp>
        <p:nvSpPr>
          <p:cNvPr id="73737" name="Oval 9"/>
          <p:cNvSpPr>
            <a:spLocks noChangeArrowheads="1"/>
          </p:cNvSpPr>
          <p:nvPr/>
        </p:nvSpPr>
        <p:spPr bwMode="auto">
          <a:xfrm>
            <a:off x="2555875" y="1844675"/>
            <a:ext cx="1439863" cy="865188"/>
          </a:xfrm>
          <a:prstGeom prst="ellipse">
            <a:avLst/>
          </a:prstGeom>
          <a:noFill/>
          <a:ln w="57150">
            <a:solidFill>
              <a:srgbClr val="FF33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3738" name="Oval 10"/>
          <p:cNvSpPr>
            <a:spLocks noChangeArrowheads="1"/>
          </p:cNvSpPr>
          <p:nvPr/>
        </p:nvSpPr>
        <p:spPr bwMode="auto">
          <a:xfrm>
            <a:off x="3132138" y="3213100"/>
            <a:ext cx="1152525" cy="720725"/>
          </a:xfrm>
          <a:prstGeom prst="ellipse">
            <a:avLst/>
          </a:prstGeom>
          <a:noFill/>
          <a:ln w="57150">
            <a:solidFill>
              <a:srgbClr val="FF33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37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37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7" grpId="0" animBg="1"/>
      <p:bldP spid="7373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395288" y="712788"/>
            <a:ext cx="7991475" cy="206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>
                <a:solidFill>
                  <a:srgbClr val="0000FF"/>
                </a:solidFill>
                <a:latin typeface="Arial" panose="020B0604020202020204" pitchFamily="34" charset="0"/>
              </a:rPr>
              <a:t>3. Imagine you visited a Canadian </a:t>
            </a:r>
          </a:p>
          <a:p>
            <a:pPr>
              <a:lnSpc>
                <a:spcPct val="120000"/>
              </a:lnSpc>
            </a:pPr>
            <a:r>
              <a:rPr lang="en-US" altLang="zh-CN" dirty="0">
                <a:solidFill>
                  <a:srgbClr val="0000FF"/>
                </a:solidFill>
                <a:latin typeface="Arial" panose="020B0604020202020204" pitchFamily="34" charset="0"/>
              </a:rPr>
              <a:t>    friend’s house yesterday. Write a </a:t>
            </a:r>
          </a:p>
          <a:p>
            <a:pPr>
              <a:lnSpc>
                <a:spcPct val="120000"/>
              </a:lnSpc>
            </a:pPr>
            <a:r>
              <a:rPr lang="en-US" altLang="zh-CN" dirty="0">
                <a:solidFill>
                  <a:srgbClr val="0000FF"/>
                </a:solidFill>
                <a:latin typeface="Arial" panose="020B0604020202020204" pitchFamily="34" charset="0"/>
              </a:rPr>
              <a:t>    short letter to your host.</a:t>
            </a:r>
          </a:p>
        </p:txBody>
      </p:sp>
      <p:sp>
        <p:nvSpPr>
          <p:cNvPr id="9282" name="Text Box 66"/>
          <p:cNvSpPr txBox="1">
            <a:spLocks noChangeArrowheads="1"/>
          </p:cNvSpPr>
          <p:nvPr/>
        </p:nvSpPr>
        <p:spPr bwMode="auto">
          <a:xfrm>
            <a:off x="828675" y="2708275"/>
            <a:ext cx="7704138" cy="338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i="1">
                <a:solidFill>
                  <a:srgbClr val="9900CC"/>
                </a:solidFill>
              </a:rPr>
              <a:t>Task tips</a:t>
            </a:r>
          </a:p>
          <a:p>
            <a:pPr>
              <a:lnSpc>
                <a:spcPct val="120000"/>
              </a:lnSpc>
            </a:pPr>
            <a:r>
              <a:rPr lang="en-US" altLang="zh-CN"/>
              <a:t>You can thank him for the kind things he did for you. You can also mention some of the cultural differences you experienced in his home. 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Text Box 4"/>
          <p:cNvSpPr txBox="1">
            <a:spLocks noChangeArrowheads="1"/>
          </p:cNvSpPr>
          <p:nvPr/>
        </p:nvSpPr>
        <p:spPr bwMode="auto">
          <a:xfrm>
            <a:off x="900113" y="1165225"/>
            <a:ext cx="5688012" cy="75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>
                <a:solidFill>
                  <a:srgbClr val="0000FF"/>
                </a:solidFill>
                <a:latin typeface="Arial" panose="020B0604020202020204" pitchFamily="34" charset="0"/>
              </a:rPr>
              <a:t>4. Listen and sing along.</a:t>
            </a:r>
          </a:p>
        </p:txBody>
      </p:sp>
      <p:sp>
        <p:nvSpPr>
          <p:cNvPr id="93189" name="Text Box 5"/>
          <p:cNvSpPr txBox="1">
            <a:spLocks noChangeArrowheads="1"/>
          </p:cNvSpPr>
          <p:nvPr/>
        </p:nvSpPr>
        <p:spPr bwMode="auto">
          <a:xfrm>
            <a:off x="898525" y="2205038"/>
            <a:ext cx="7273925" cy="338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i="1">
                <a:solidFill>
                  <a:srgbClr val="FF33CC"/>
                </a:solidFill>
              </a:rPr>
              <a:t>So We Can Be Friends</a:t>
            </a:r>
          </a:p>
          <a:p>
            <a:pPr>
              <a:lnSpc>
                <a:spcPct val="120000"/>
              </a:lnSpc>
            </a:pPr>
            <a:r>
              <a:rPr lang="en-US" altLang="zh-CN" i="1"/>
              <a:t>We welcome you to our home.</a:t>
            </a:r>
          </a:p>
          <a:p>
            <a:pPr>
              <a:lnSpc>
                <a:spcPct val="120000"/>
              </a:lnSpc>
            </a:pPr>
            <a:r>
              <a:rPr lang="en-US" altLang="zh-CN" i="1"/>
              <a:t>You are all our guests.</a:t>
            </a:r>
          </a:p>
          <a:p>
            <a:pPr>
              <a:lnSpc>
                <a:spcPct val="120000"/>
              </a:lnSpc>
            </a:pPr>
            <a:r>
              <a:rPr lang="en-US" altLang="zh-CN" i="1"/>
              <a:t>We’d like to offer you some dinner,</a:t>
            </a:r>
          </a:p>
          <a:p>
            <a:pPr>
              <a:lnSpc>
                <a:spcPct val="120000"/>
              </a:lnSpc>
            </a:pPr>
            <a:r>
              <a:rPr lang="en-US" altLang="zh-CN" i="1"/>
              <a:t>Then a bed to rest.</a:t>
            </a:r>
          </a:p>
        </p:txBody>
      </p:sp>
      <p:pic>
        <p:nvPicPr>
          <p:cNvPr id="93190" name="Picture 6" descr="图片听力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32588" y="1196975"/>
            <a:ext cx="865187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2" name="Text Box 4"/>
          <p:cNvSpPr txBox="1">
            <a:spLocks noChangeArrowheads="1"/>
          </p:cNvSpPr>
          <p:nvPr/>
        </p:nvSpPr>
        <p:spPr bwMode="auto">
          <a:xfrm>
            <a:off x="539750" y="620713"/>
            <a:ext cx="7796213" cy="567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400" i="1"/>
              <a:t>We try to keep our culture.</a:t>
            </a:r>
          </a:p>
          <a:p>
            <a:pPr>
              <a:lnSpc>
                <a:spcPct val="120000"/>
              </a:lnSpc>
            </a:pPr>
            <a:r>
              <a:rPr lang="en-US" altLang="zh-CN" sz="3400" i="1"/>
              <a:t>We don’t find it strange.</a:t>
            </a:r>
          </a:p>
          <a:p>
            <a:pPr>
              <a:lnSpc>
                <a:spcPct val="120000"/>
              </a:lnSpc>
            </a:pPr>
            <a:r>
              <a:rPr lang="en-US" altLang="zh-CN" sz="3400" i="1"/>
              <a:t>I would like to learn about your ways, </a:t>
            </a:r>
          </a:p>
          <a:p>
            <a:pPr>
              <a:lnSpc>
                <a:spcPct val="120000"/>
              </a:lnSpc>
            </a:pPr>
            <a:r>
              <a:rPr lang="en-US" altLang="zh-CN" sz="3400" i="1"/>
              <a:t>So we can be friends.</a:t>
            </a:r>
          </a:p>
          <a:p>
            <a:pPr>
              <a:lnSpc>
                <a:spcPct val="120000"/>
              </a:lnSpc>
            </a:pPr>
            <a:endParaRPr lang="en-US" altLang="zh-CN" sz="3400" i="1"/>
          </a:p>
          <a:p>
            <a:pPr>
              <a:lnSpc>
                <a:spcPct val="120000"/>
              </a:lnSpc>
            </a:pPr>
            <a:r>
              <a:rPr lang="en-US" altLang="zh-CN" sz="3400" i="1"/>
              <a:t>You may find that our home is different from yours.</a:t>
            </a:r>
          </a:p>
          <a:p>
            <a:pPr>
              <a:lnSpc>
                <a:spcPct val="120000"/>
              </a:lnSpc>
            </a:pPr>
            <a:r>
              <a:rPr lang="en-US" altLang="zh-CN" sz="3400" i="1"/>
              <a:t>Would you like something to eat or drink?</a:t>
            </a:r>
          </a:p>
          <a:p>
            <a:pPr>
              <a:lnSpc>
                <a:spcPct val="120000"/>
              </a:lnSpc>
            </a:pPr>
            <a:r>
              <a:rPr lang="en-US" altLang="zh-CN" sz="3400" i="1"/>
              <a:t>Would you like some more?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250825" y="1700213"/>
            <a:ext cx="8280400" cy="4703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356870" algn="l"/>
                <a:tab pos="450850" algn="l"/>
                <a:tab pos="4660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24205">
              <a:tabLst>
                <a:tab pos="356870" algn="l"/>
                <a:tab pos="450850" algn="l"/>
                <a:tab pos="4660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tabLst>
                <a:tab pos="356870" algn="l"/>
                <a:tab pos="450850" algn="l"/>
                <a:tab pos="4660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tabLst>
                <a:tab pos="356870" algn="l"/>
                <a:tab pos="450850" algn="l"/>
                <a:tab pos="4660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tabLst>
                <a:tab pos="356870" algn="l"/>
                <a:tab pos="450850" algn="l"/>
                <a:tab pos="4660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56870" algn="l"/>
                <a:tab pos="450850" algn="l"/>
                <a:tab pos="4660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56870" algn="l"/>
                <a:tab pos="450850" algn="l"/>
                <a:tab pos="4660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56870" algn="l"/>
                <a:tab pos="450850" algn="l"/>
                <a:tab pos="4660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56870" algn="l"/>
                <a:tab pos="450850" algn="l"/>
                <a:tab pos="4660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dirty="0">
                <a:latin typeface="Times New Roman" panose="02020603050405020304" pitchFamily="18" charset="0"/>
              </a:rPr>
              <a:t>1.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</a:rPr>
              <a:t>Tidy up</a:t>
            </a:r>
            <a:r>
              <a:rPr lang="en-US" altLang="zh-CN" dirty="0">
                <a:latin typeface="Times New Roman" panose="02020603050405020304" pitchFamily="18" charset="0"/>
              </a:rPr>
              <a:t> your house before your </a:t>
            </a:r>
          </a:p>
          <a:p>
            <a:pPr>
              <a:lnSpc>
                <a:spcPct val="120000"/>
              </a:lnSpc>
            </a:pPr>
            <a:r>
              <a:rPr lang="en-US" altLang="zh-CN" dirty="0">
                <a:latin typeface="Times New Roman" panose="02020603050405020304" pitchFamily="18" charset="0"/>
              </a:rPr>
              <a:t>    guest arrives.</a:t>
            </a:r>
          </a:p>
          <a:p>
            <a:pPr>
              <a:lnSpc>
                <a:spcPct val="120000"/>
              </a:lnSpc>
            </a:pPr>
            <a:r>
              <a:rPr lang="zh-CN" altLang="en-US" dirty="0">
                <a:latin typeface="Times New Roman" panose="02020603050405020304" pitchFamily="18" charset="0"/>
              </a:rPr>
              <a:t>    客人到达前，把家里整理好。</a:t>
            </a:r>
          </a:p>
          <a:p>
            <a:pPr>
              <a:lnSpc>
                <a:spcPct val="120000"/>
              </a:lnSpc>
            </a:pPr>
            <a:r>
              <a:rPr lang="zh-CN" altLang="en-US" dirty="0">
                <a:latin typeface="Times New Roman" panose="02020603050405020304" pitchFamily="18" charset="0"/>
              </a:rPr>
              <a:t>   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</a:rPr>
              <a:t>tide up  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“使整洁，使整齐”。</a:t>
            </a:r>
          </a:p>
          <a:p>
            <a:pPr>
              <a:lnSpc>
                <a:spcPct val="120000"/>
              </a:lnSpc>
            </a:pPr>
            <a:r>
              <a:rPr lang="zh-CN" altLang="en-US" dirty="0">
                <a:latin typeface="Times New Roman" panose="02020603050405020304" pitchFamily="18" charset="0"/>
              </a:rPr>
              <a:t>    </a:t>
            </a:r>
            <a:r>
              <a:rPr lang="en-US" altLang="zh-CN" dirty="0">
                <a:latin typeface="Times New Roman" panose="02020603050405020304" pitchFamily="18" charset="0"/>
              </a:rPr>
              <a:t>e.g. It is a good habit to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</a:rPr>
              <a:t>tidy up</a:t>
            </a:r>
            <a:r>
              <a:rPr lang="en-US" altLang="zh-CN" dirty="0">
                <a:latin typeface="Times New Roman" panose="02020603050405020304" pitchFamily="18" charset="0"/>
              </a:rPr>
              <a:t> the </a:t>
            </a:r>
          </a:p>
          <a:p>
            <a:pPr>
              <a:lnSpc>
                <a:spcPct val="120000"/>
              </a:lnSpc>
            </a:pPr>
            <a:r>
              <a:rPr lang="en-US" altLang="zh-CN" dirty="0">
                <a:latin typeface="Times New Roman" panose="02020603050405020304" pitchFamily="18" charset="0"/>
              </a:rPr>
              <a:t>           bedroom after getting up.</a:t>
            </a:r>
          </a:p>
          <a:p>
            <a:pPr>
              <a:lnSpc>
                <a:spcPct val="120000"/>
              </a:lnSpc>
            </a:pPr>
            <a:r>
              <a:rPr lang="en-US" altLang="zh-CN" dirty="0">
                <a:latin typeface="Times New Roman" panose="02020603050405020304" pitchFamily="18" charset="0"/>
              </a:rPr>
              <a:t>           </a:t>
            </a:r>
            <a:r>
              <a:rPr lang="zh-CN" altLang="en-US" dirty="0">
                <a:latin typeface="Times New Roman" panose="02020603050405020304" pitchFamily="18" charset="0"/>
              </a:rPr>
              <a:t>起床后整理好卧室是好习惯。</a:t>
            </a:r>
          </a:p>
        </p:txBody>
      </p:sp>
      <p:pic>
        <p:nvPicPr>
          <p:cNvPr id="15366" name="Picture 6" descr="language points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84438" y="692150"/>
            <a:ext cx="4227512" cy="95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5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3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53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468313" y="1773238"/>
            <a:ext cx="8064500" cy="338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808355" indent="-80835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9874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67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dirty="0">
                <a:solidFill>
                  <a:srgbClr val="0000FF"/>
                </a:solidFill>
                <a:latin typeface="Times New Roman" panose="02020603050405020304" pitchFamily="18" charset="0"/>
              </a:rPr>
              <a:t>tidy away  </a:t>
            </a:r>
            <a:r>
              <a:rPr lang="zh-CN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“收拾起来”。</a:t>
            </a:r>
          </a:p>
          <a:p>
            <a:pPr>
              <a:lnSpc>
                <a:spcPct val="120000"/>
              </a:lnSpc>
            </a:pPr>
            <a:r>
              <a:rPr lang="en-US" altLang="zh-CN" dirty="0">
                <a:latin typeface="Times New Roman" panose="02020603050405020304" pitchFamily="18" charset="0"/>
              </a:rPr>
              <a:t>e.g. </a:t>
            </a:r>
            <a:r>
              <a:rPr lang="en-US" altLang="zh-CN" dirty="0">
                <a:solidFill>
                  <a:srgbClr val="0000FF"/>
                </a:solidFill>
                <a:latin typeface="Times New Roman" panose="02020603050405020304" pitchFamily="18" charset="0"/>
              </a:rPr>
              <a:t>Tidy away</a:t>
            </a:r>
            <a:r>
              <a:rPr lang="en-US" altLang="zh-CN" dirty="0">
                <a:latin typeface="Times New Roman" panose="02020603050405020304" pitchFamily="18" charset="0"/>
              </a:rPr>
              <a:t> the toys if you don’t play with them.</a:t>
            </a:r>
          </a:p>
          <a:p>
            <a:pPr>
              <a:lnSpc>
                <a:spcPct val="120000"/>
              </a:lnSpc>
            </a:pPr>
            <a:r>
              <a:rPr lang="zh-CN" altLang="en-US" dirty="0">
                <a:latin typeface="Times New Roman" panose="02020603050405020304" pitchFamily="18" charset="0"/>
              </a:rPr>
              <a:t>       如果你不玩玩具就把他们收拾起来。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468313" y="620713"/>
            <a:ext cx="8064500" cy="536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41325" indent="-4413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131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dirty="0">
                <a:latin typeface="Times New Roman" panose="02020603050405020304" pitchFamily="18" charset="0"/>
              </a:rPr>
              <a:t>2.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</a:rPr>
              <a:t>Offer</a:t>
            </a:r>
            <a:r>
              <a:rPr lang="en-US" altLang="zh-CN" dirty="0">
                <a:latin typeface="Times New Roman" panose="02020603050405020304" pitchFamily="18" charset="0"/>
              </a:rPr>
              <a:t> your guest something to drink </a:t>
            </a:r>
          </a:p>
          <a:p>
            <a:pPr>
              <a:lnSpc>
                <a:spcPct val="120000"/>
              </a:lnSpc>
            </a:pPr>
            <a:r>
              <a:rPr lang="en-US" altLang="zh-CN" dirty="0">
                <a:latin typeface="Times New Roman" panose="02020603050405020304" pitchFamily="18" charset="0"/>
              </a:rPr>
              <a:t>    or eat like tea, fruit and snacks.</a:t>
            </a:r>
            <a:r>
              <a:rPr lang="zh-CN" altLang="en-US" dirty="0">
                <a:latin typeface="Times New Roman" panose="02020603050405020304" pitchFamily="18" charset="0"/>
              </a:rPr>
              <a:t>主动</a:t>
            </a:r>
          </a:p>
          <a:p>
            <a:pPr>
              <a:lnSpc>
                <a:spcPct val="120000"/>
              </a:lnSpc>
            </a:pPr>
            <a:r>
              <a:rPr lang="zh-CN" altLang="en-US" dirty="0">
                <a:latin typeface="Times New Roman" panose="02020603050405020304" pitchFamily="18" charset="0"/>
              </a:rPr>
              <a:t>    给客人拿些像茶、水果、零食之类的</a:t>
            </a:r>
          </a:p>
          <a:p>
            <a:pPr>
              <a:lnSpc>
                <a:spcPct val="120000"/>
              </a:lnSpc>
            </a:pPr>
            <a:r>
              <a:rPr lang="zh-CN" altLang="en-US" dirty="0">
                <a:latin typeface="Times New Roman" panose="02020603050405020304" pitchFamily="18" charset="0"/>
              </a:rPr>
              <a:t>    东西来吃喝。</a:t>
            </a:r>
            <a:endParaRPr lang="en-US" altLang="zh-CN" dirty="0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zh-CN" altLang="en-US" dirty="0">
                <a:latin typeface="Times New Roman" panose="02020603050405020304" pitchFamily="18" charset="0"/>
              </a:rPr>
              <a:t>   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</a:rPr>
              <a:t>offer </a:t>
            </a:r>
            <a:r>
              <a:rPr lang="en-US" altLang="zh-CN" i="1" dirty="0">
                <a:solidFill>
                  <a:srgbClr val="FF0000"/>
                </a:solidFill>
                <a:latin typeface="Times New Roman" panose="02020603050405020304" pitchFamily="18" charset="0"/>
              </a:rPr>
              <a:t>v.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“（主动）给予；提供；出示”，后可以跟宾语或双宾语，能用不定式作宾语，不能用动词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</a:rPr>
              <a:t>-</a:t>
            </a:r>
            <a:r>
              <a:rPr lang="en-US" altLang="zh-CN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ing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形式作宾语。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395288" y="1125538"/>
            <a:ext cx="8208962" cy="404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/>
              <a:t>e.g. The company</a:t>
            </a:r>
            <a:r>
              <a:rPr lang="en-US" altLang="zh-CN" dirty="0">
                <a:solidFill>
                  <a:srgbClr val="FF0000"/>
                </a:solidFill>
              </a:rPr>
              <a:t> offered</a:t>
            </a:r>
            <a:r>
              <a:rPr lang="en-US" altLang="zh-CN" dirty="0"/>
              <a:t> him a good job.</a:t>
            </a:r>
          </a:p>
          <a:p>
            <a:pPr>
              <a:lnSpc>
                <a:spcPct val="120000"/>
              </a:lnSpc>
            </a:pPr>
            <a:r>
              <a:rPr lang="zh-CN" altLang="en-US" dirty="0"/>
              <a:t>       那家公司给了他一份好差事。</a:t>
            </a:r>
          </a:p>
          <a:p>
            <a:pPr>
              <a:lnSpc>
                <a:spcPct val="120000"/>
              </a:lnSpc>
            </a:pPr>
            <a:r>
              <a:rPr lang="zh-CN" altLang="en-US" dirty="0"/>
              <a:t>       </a:t>
            </a:r>
            <a:r>
              <a:rPr lang="en-US" altLang="zh-CN" dirty="0"/>
              <a:t>He </a:t>
            </a:r>
            <a:r>
              <a:rPr lang="en-US" altLang="zh-CN" dirty="0">
                <a:solidFill>
                  <a:srgbClr val="FF0000"/>
                </a:solidFill>
              </a:rPr>
              <a:t>offered </a:t>
            </a:r>
            <a:r>
              <a:rPr lang="en-US" altLang="zh-CN" dirty="0"/>
              <a:t>to lend me lots of money.</a:t>
            </a:r>
          </a:p>
          <a:p>
            <a:pPr>
              <a:lnSpc>
                <a:spcPct val="120000"/>
              </a:lnSpc>
            </a:pPr>
            <a:r>
              <a:rPr lang="en-US" altLang="zh-CN" dirty="0"/>
              <a:t>       </a:t>
            </a:r>
            <a:r>
              <a:rPr lang="zh-CN" altLang="en-US" dirty="0"/>
              <a:t>他欣然借给了我很多钱。</a:t>
            </a:r>
          </a:p>
          <a:p>
            <a:pPr>
              <a:lnSpc>
                <a:spcPct val="120000"/>
              </a:lnSpc>
            </a:pPr>
            <a:r>
              <a:rPr lang="zh-CN" altLang="en-US" dirty="0"/>
              <a:t>       </a:t>
            </a:r>
            <a:r>
              <a:rPr lang="en-US" altLang="zh-CN" dirty="0"/>
              <a:t>I</a:t>
            </a:r>
            <a:r>
              <a:rPr lang="en-US" altLang="zh-CN" dirty="0">
                <a:solidFill>
                  <a:srgbClr val="FF0000"/>
                </a:solidFill>
              </a:rPr>
              <a:t> offered</a:t>
            </a:r>
            <a:r>
              <a:rPr lang="en-US" altLang="zh-CN" dirty="0"/>
              <a:t> my passport at the gate.</a:t>
            </a:r>
          </a:p>
          <a:p>
            <a:pPr>
              <a:lnSpc>
                <a:spcPct val="120000"/>
              </a:lnSpc>
            </a:pPr>
            <a:r>
              <a:rPr lang="en-US" altLang="zh-CN" dirty="0"/>
              <a:t>       </a:t>
            </a:r>
            <a:r>
              <a:rPr lang="zh-CN" altLang="en-US" dirty="0"/>
              <a:t>我在大门口出示了我的护照。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8" name="Rectangle 4"/>
          <p:cNvSpPr>
            <a:spLocks noChangeArrowheads="1"/>
          </p:cNvSpPr>
          <p:nvPr/>
        </p:nvSpPr>
        <p:spPr bwMode="auto">
          <a:xfrm>
            <a:off x="323850" y="476250"/>
            <a:ext cx="8451850" cy="593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indent="266700" algn="ctr">
              <a:lnSpc>
                <a:spcPct val="120000"/>
              </a:lnSpc>
            </a:pPr>
            <a:r>
              <a:rPr lang="en-US" altLang="zh-CN" sz="3200" dirty="0"/>
              <a:t>offer</a:t>
            </a:r>
            <a:r>
              <a:rPr lang="zh-CN" altLang="en-US" sz="3200" dirty="0"/>
              <a:t>和</a:t>
            </a:r>
            <a:r>
              <a:rPr lang="en-US" altLang="zh-CN" sz="3200" dirty="0"/>
              <a:t>provide</a:t>
            </a:r>
          </a:p>
          <a:p>
            <a:pPr indent="266700">
              <a:lnSpc>
                <a:spcPct val="120000"/>
              </a:lnSpc>
            </a:pPr>
            <a:r>
              <a:rPr lang="en-US" altLang="zh-CN" sz="3200" dirty="0">
                <a:solidFill>
                  <a:srgbClr val="FF0000"/>
                </a:solidFill>
              </a:rPr>
              <a:t>offer</a:t>
            </a:r>
            <a:r>
              <a:rPr lang="zh-CN" altLang="en-US" sz="3200" dirty="0">
                <a:solidFill>
                  <a:srgbClr val="FF0000"/>
                </a:solidFill>
              </a:rPr>
              <a:t>和</a:t>
            </a:r>
            <a:r>
              <a:rPr lang="en-US" altLang="zh-CN" sz="3200" dirty="0">
                <a:solidFill>
                  <a:srgbClr val="FF0000"/>
                </a:solidFill>
              </a:rPr>
              <a:t>provide</a:t>
            </a:r>
            <a:r>
              <a:rPr lang="zh-CN" altLang="en-US" sz="3200" dirty="0">
                <a:solidFill>
                  <a:srgbClr val="FF0000"/>
                </a:solidFill>
              </a:rPr>
              <a:t>都有“提供”的意思，但有所区别。</a:t>
            </a:r>
          </a:p>
          <a:p>
            <a:pPr indent="266700">
              <a:lnSpc>
                <a:spcPct val="120000"/>
              </a:lnSpc>
            </a:pPr>
            <a:r>
              <a:rPr lang="zh-CN" altLang="en-US" sz="3200" dirty="0">
                <a:solidFill>
                  <a:srgbClr val="FF0000"/>
                </a:solidFill>
              </a:rPr>
              <a:t>◆</a:t>
            </a:r>
            <a:r>
              <a:rPr lang="en-US" altLang="zh-CN" sz="3200" dirty="0">
                <a:solidFill>
                  <a:srgbClr val="FF0000"/>
                </a:solidFill>
              </a:rPr>
              <a:t>offer</a:t>
            </a:r>
            <a:r>
              <a:rPr lang="zh-CN" altLang="en-US" sz="3200" dirty="0">
                <a:solidFill>
                  <a:srgbClr val="FF0000"/>
                </a:solidFill>
              </a:rPr>
              <a:t>通常用来表示主动提供某物，常用于</a:t>
            </a:r>
          </a:p>
          <a:p>
            <a:pPr indent="266700">
              <a:lnSpc>
                <a:spcPct val="120000"/>
              </a:lnSpc>
            </a:pPr>
            <a:r>
              <a:rPr lang="en-US" altLang="zh-CN" sz="3200" dirty="0">
                <a:solidFill>
                  <a:srgbClr val="FF0000"/>
                </a:solidFill>
              </a:rPr>
              <a:t>    offer sb. </a:t>
            </a:r>
            <a:r>
              <a:rPr lang="en-US" altLang="zh-CN" sz="3200" dirty="0" err="1">
                <a:solidFill>
                  <a:srgbClr val="FF0000"/>
                </a:solidFill>
              </a:rPr>
              <a:t>sth</a:t>
            </a:r>
            <a:r>
              <a:rPr lang="en-US" altLang="zh-CN" sz="3200" dirty="0">
                <a:solidFill>
                  <a:srgbClr val="FF0000"/>
                </a:solidFill>
              </a:rPr>
              <a:t>. </a:t>
            </a:r>
            <a:r>
              <a:rPr lang="zh-CN" altLang="en-US" sz="3200" dirty="0">
                <a:solidFill>
                  <a:srgbClr val="FF0000"/>
                </a:solidFill>
              </a:rPr>
              <a:t>或 </a:t>
            </a:r>
            <a:r>
              <a:rPr lang="en-US" altLang="zh-CN" sz="3200" dirty="0">
                <a:solidFill>
                  <a:srgbClr val="FF0000"/>
                </a:solidFill>
              </a:rPr>
              <a:t>offer </a:t>
            </a:r>
            <a:r>
              <a:rPr lang="en-US" altLang="zh-CN" sz="3200" dirty="0" err="1">
                <a:solidFill>
                  <a:srgbClr val="FF0000"/>
                </a:solidFill>
              </a:rPr>
              <a:t>sth</a:t>
            </a:r>
            <a:r>
              <a:rPr lang="en-US" altLang="zh-CN" sz="3200" dirty="0">
                <a:solidFill>
                  <a:srgbClr val="FF0000"/>
                </a:solidFill>
              </a:rPr>
              <a:t>. to sb. </a:t>
            </a:r>
            <a:r>
              <a:rPr lang="zh-CN" altLang="en-US" sz="3200" dirty="0">
                <a:solidFill>
                  <a:srgbClr val="FF0000"/>
                </a:solidFill>
              </a:rPr>
              <a:t>结构中。</a:t>
            </a:r>
          </a:p>
          <a:p>
            <a:pPr indent="266700">
              <a:lnSpc>
                <a:spcPct val="120000"/>
              </a:lnSpc>
            </a:pPr>
            <a:r>
              <a:rPr lang="en-US" altLang="zh-CN" sz="3200" dirty="0"/>
              <a:t>    e.g. </a:t>
            </a:r>
            <a:r>
              <a:rPr lang="en-US" altLang="zh-CN" sz="3200" dirty="0">
                <a:solidFill>
                  <a:srgbClr val="FF0000"/>
                </a:solidFill>
              </a:rPr>
              <a:t>Can</a:t>
            </a:r>
            <a:r>
              <a:rPr lang="en-US" altLang="zh-CN" sz="3200" dirty="0"/>
              <a:t> you </a:t>
            </a:r>
            <a:r>
              <a:rPr lang="en-US" altLang="zh-CN" sz="3200" dirty="0">
                <a:solidFill>
                  <a:srgbClr val="FF0000"/>
                </a:solidFill>
              </a:rPr>
              <a:t>offer</a:t>
            </a:r>
            <a:r>
              <a:rPr lang="en-US" altLang="zh-CN" sz="3200" dirty="0"/>
              <a:t> me something to drink?</a:t>
            </a:r>
          </a:p>
          <a:p>
            <a:pPr indent="266700">
              <a:lnSpc>
                <a:spcPct val="120000"/>
              </a:lnSpc>
            </a:pPr>
            <a:r>
              <a:rPr lang="en-US" altLang="zh-CN" sz="3200" dirty="0"/>
              <a:t>           </a:t>
            </a:r>
            <a:r>
              <a:rPr lang="zh-CN" altLang="en-US" sz="3200" dirty="0"/>
              <a:t>你能给我一些喝的吗？</a:t>
            </a:r>
          </a:p>
          <a:p>
            <a:pPr indent="266700">
              <a:lnSpc>
                <a:spcPct val="120000"/>
              </a:lnSpc>
            </a:pPr>
            <a:r>
              <a:rPr lang="en-US" altLang="zh-CN" sz="3200" dirty="0"/>
              <a:t>           We </a:t>
            </a:r>
            <a:r>
              <a:rPr lang="en-US" altLang="zh-CN" sz="3200" dirty="0">
                <a:solidFill>
                  <a:srgbClr val="FF0000"/>
                </a:solidFill>
              </a:rPr>
              <a:t>should offer</a:t>
            </a:r>
            <a:r>
              <a:rPr lang="en-US" altLang="zh-CN" sz="3200" dirty="0"/>
              <a:t> seats to the old on the </a:t>
            </a:r>
          </a:p>
          <a:p>
            <a:pPr indent="266700">
              <a:lnSpc>
                <a:spcPct val="120000"/>
              </a:lnSpc>
            </a:pPr>
            <a:r>
              <a:rPr lang="en-US" altLang="zh-CN" sz="3200" dirty="0"/>
              <a:t>            bus.</a:t>
            </a:r>
          </a:p>
          <a:p>
            <a:pPr indent="266700">
              <a:lnSpc>
                <a:spcPct val="120000"/>
              </a:lnSpc>
            </a:pPr>
            <a:r>
              <a:rPr lang="en-US" altLang="zh-CN" sz="3200" dirty="0"/>
              <a:t>           </a:t>
            </a:r>
            <a:r>
              <a:rPr lang="zh-CN" altLang="en-US" sz="3200" dirty="0"/>
              <a:t>我们在公交车上应该给老人让座。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83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983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983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83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83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83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83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83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6" name="Rectangle 4"/>
          <p:cNvSpPr>
            <a:spLocks noChangeArrowheads="1"/>
          </p:cNvSpPr>
          <p:nvPr/>
        </p:nvSpPr>
        <p:spPr bwMode="auto">
          <a:xfrm>
            <a:off x="395288" y="765175"/>
            <a:ext cx="8280400" cy="534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>
                <a:solidFill>
                  <a:srgbClr val="FF0000"/>
                </a:solidFill>
              </a:rPr>
              <a:t>◆provide</a:t>
            </a:r>
            <a:r>
              <a:rPr lang="zh-CN" altLang="en-US" sz="3200">
                <a:solidFill>
                  <a:srgbClr val="FF0000"/>
                </a:solidFill>
              </a:rPr>
              <a:t>常用来表示提供需要或有用的东</a:t>
            </a:r>
          </a:p>
          <a:p>
            <a:pPr>
              <a:lnSpc>
                <a:spcPct val="120000"/>
              </a:lnSpc>
            </a:pPr>
            <a:r>
              <a:rPr lang="zh-CN" altLang="en-US" sz="3200">
                <a:solidFill>
                  <a:srgbClr val="FF0000"/>
                </a:solidFill>
              </a:rPr>
              <a:t>    西，常用于</a:t>
            </a:r>
            <a:r>
              <a:rPr lang="en-US" altLang="zh-CN" sz="3200">
                <a:solidFill>
                  <a:srgbClr val="FF0000"/>
                </a:solidFill>
              </a:rPr>
              <a:t>provide sb. with sth.</a:t>
            </a:r>
            <a:r>
              <a:rPr lang="zh-CN" altLang="en-US" sz="3200">
                <a:solidFill>
                  <a:srgbClr val="FF0000"/>
                </a:solidFill>
              </a:rPr>
              <a:t>或</a:t>
            </a:r>
            <a:r>
              <a:rPr lang="en-US" altLang="zh-CN" sz="3200">
                <a:solidFill>
                  <a:srgbClr val="FF0000"/>
                </a:solidFill>
              </a:rPr>
              <a:t>provide </a:t>
            </a:r>
          </a:p>
          <a:p>
            <a:pPr>
              <a:lnSpc>
                <a:spcPct val="120000"/>
              </a:lnSpc>
            </a:pPr>
            <a:r>
              <a:rPr lang="en-US" altLang="zh-CN" sz="3200">
                <a:solidFill>
                  <a:srgbClr val="FF0000"/>
                </a:solidFill>
              </a:rPr>
              <a:t>    sth. for sb. </a:t>
            </a:r>
            <a:r>
              <a:rPr lang="zh-CN" altLang="en-US" sz="3200">
                <a:solidFill>
                  <a:srgbClr val="FF0000"/>
                </a:solidFill>
              </a:rPr>
              <a:t>结构中。</a:t>
            </a:r>
          </a:p>
          <a:p>
            <a:pPr>
              <a:lnSpc>
                <a:spcPct val="120000"/>
              </a:lnSpc>
            </a:pPr>
            <a:r>
              <a:rPr lang="en-US" altLang="zh-CN" sz="3200"/>
              <a:t>    e.g. Our parents try to </a:t>
            </a:r>
            <a:r>
              <a:rPr lang="en-US" altLang="zh-CN" sz="3200">
                <a:solidFill>
                  <a:srgbClr val="FF0000"/>
                </a:solidFill>
              </a:rPr>
              <a:t>provide us with</a:t>
            </a:r>
            <a:r>
              <a:rPr lang="en-US" altLang="zh-CN" sz="3200"/>
              <a:t> </a:t>
            </a:r>
          </a:p>
          <a:p>
            <a:pPr>
              <a:lnSpc>
                <a:spcPct val="120000"/>
              </a:lnSpc>
            </a:pPr>
            <a:r>
              <a:rPr lang="en-US" altLang="zh-CN" sz="3200"/>
              <a:t>           everything that we need.</a:t>
            </a:r>
          </a:p>
          <a:p>
            <a:pPr>
              <a:lnSpc>
                <a:spcPct val="120000"/>
              </a:lnSpc>
            </a:pPr>
            <a:r>
              <a:rPr lang="en-US" altLang="zh-CN" sz="3200"/>
              <a:t>           </a:t>
            </a:r>
            <a:r>
              <a:rPr lang="zh-CN" altLang="en-US" sz="3200"/>
              <a:t>我们的父母试图给我们所需要的一切。</a:t>
            </a:r>
          </a:p>
          <a:p>
            <a:pPr>
              <a:lnSpc>
                <a:spcPct val="120000"/>
              </a:lnSpc>
            </a:pPr>
            <a:r>
              <a:rPr lang="en-US" altLang="zh-CN" sz="3200"/>
              <a:t>           The hotel </a:t>
            </a:r>
            <a:r>
              <a:rPr lang="en-US" altLang="zh-CN" sz="3200">
                <a:solidFill>
                  <a:srgbClr val="FF0000"/>
                </a:solidFill>
              </a:rPr>
              <a:t>provides</a:t>
            </a:r>
            <a:r>
              <a:rPr lang="en-US" altLang="zh-CN" sz="3200"/>
              <a:t> good service </a:t>
            </a:r>
            <a:r>
              <a:rPr lang="en-US" altLang="zh-CN" sz="3200">
                <a:solidFill>
                  <a:srgbClr val="FF0000"/>
                </a:solidFill>
              </a:rPr>
              <a:t>for</a:t>
            </a:r>
            <a:r>
              <a:rPr lang="en-US" altLang="zh-CN" sz="3200"/>
              <a:t> its </a:t>
            </a:r>
          </a:p>
          <a:p>
            <a:pPr>
              <a:lnSpc>
                <a:spcPct val="120000"/>
              </a:lnSpc>
            </a:pPr>
            <a:r>
              <a:rPr lang="en-US" altLang="zh-CN" sz="3200"/>
              <a:t>           guests.</a:t>
            </a:r>
          </a:p>
          <a:p>
            <a:pPr>
              <a:lnSpc>
                <a:spcPct val="120000"/>
              </a:lnSpc>
            </a:pPr>
            <a:r>
              <a:rPr lang="en-US" altLang="zh-CN" sz="3200"/>
              <a:t>           </a:t>
            </a:r>
            <a:r>
              <a:rPr lang="zh-CN" altLang="en-US" sz="3200"/>
              <a:t>这个酒店给客人提供最好的服务。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03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03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03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03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03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03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755650" y="2349500"/>
            <a:ext cx="7632700" cy="272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dirty="0"/>
              <a:t>● </a:t>
            </a:r>
            <a:r>
              <a:rPr lang="en-US" altLang="zh-CN" dirty="0"/>
              <a:t>How do you usually treat a guest in </a:t>
            </a:r>
          </a:p>
          <a:p>
            <a:pPr>
              <a:lnSpc>
                <a:spcPct val="120000"/>
              </a:lnSpc>
            </a:pPr>
            <a:r>
              <a:rPr lang="en-US" altLang="zh-CN" dirty="0"/>
              <a:t>   your home?</a:t>
            </a:r>
          </a:p>
          <a:p>
            <a:pPr>
              <a:lnSpc>
                <a:spcPct val="120000"/>
              </a:lnSpc>
            </a:pPr>
            <a:r>
              <a:rPr lang="en-US" altLang="zh-CN" sz="2000" dirty="0"/>
              <a:t>●</a:t>
            </a:r>
            <a:r>
              <a:rPr lang="en-US" altLang="zh-CN" dirty="0"/>
              <a:t> How are you treated when you visit </a:t>
            </a:r>
          </a:p>
          <a:p>
            <a:pPr>
              <a:lnSpc>
                <a:spcPct val="120000"/>
              </a:lnSpc>
            </a:pPr>
            <a:r>
              <a:rPr lang="en-US" altLang="zh-CN" dirty="0"/>
              <a:t>   your friend’s house?</a:t>
            </a:r>
          </a:p>
        </p:txBody>
      </p:sp>
      <p:sp>
        <p:nvSpPr>
          <p:cNvPr id="4112" name="WordArt 16"/>
          <p:cNvSpPr>
            <a:spLocks noChangeArrowheads="1" noChangeShapeType="1" noTextEdit="1"/>
          </p:cNvSpPr>
          <p:nvPr/>
        </p:nvSpPr>
        <p:spPr bwMode="auto">
          <a:xfrm>
            <a:off x="2266950" y="1052513"/>
            <a:ext cx="4465638" cy="1008062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</a:bodyPr>
          <a:lstStyle/>
          <a:p>
            <a:pPr algn="ctr"/>
            <a:r>
              <a:rPr lang="en-US" altLang="zh-CN" kern="10" dirty="0">
                <a:ln w="9525">
                  <a:solidFill>
                    <a:srgbClr val="CC99FF"/>
                  </a:solidFill>
                  <a:rou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Think about it</a:t>
            </a:r>
            <a:endParaRPr lang="zh-CN" altLang="en-US" kern="10" dirty="0">
              <a:ln w="9525">
                <a:solidFill>
                  <a:srgbClr val="CC99FF"/>
                </a:solidFill>
                <a:rou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sp>
        <p:nvSpPr>
          <p:cNvPr id="4116" name="AutoShape 20" descr="u=2435835265,1717142453&amp;fm=23&amp;gp=0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18" name="AutoShape 22" descr="u=2435835265,1717142453&amp;fm=23&amp;gp=0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2" name="Rectangle 4"/>
          <p:cNvSpPr>
            <a:spLocks noChangeArrowheads="1"/>
          </p:cNvSpPr>
          <p:nvPr/>
        </p:nvSpPr>
        <p:spPr bwMode="auto">
          <a:xfrm>
            <a:off x="250825" y="823913"/>
            <a:ext cx="8531225" cy="534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>
                <a:solidFill>
                  <a:srgbClr val="0000FF"/>
                </a:solidFill>
              </a:rPr>
              <a:t>【</a:t>
            </a:r>
            <a:r>
              <a:rPr lang="zh-CN" altLang="en-US" sz="3200">
                <a:solidFill>
                  <a:srgbClr val="0000FF"/>
                </a:solidFill>
              </a:rPr>
              <a:t>运用</a:t>
            </a:r>
            <a:r>
              <a:rPr lang="en-US" altLang="zh-CN" sz="3200">
                <a:solidFill>
                  <a:srgbClr val="0000FF"/>
                </a:solidFill>
              </a:rPr>
              <a:t>】</a:t>
            </a:r>
          </a:p>
          <a:p>
            <a:pPr>
              <a:lnSpc>
                <a:spcPct val="120000"/>
              </a:lnSpc>
            </a:pPr>
            <a:r>
              <a:rPr lang="zh-CN" altLang="en-US" sz="3200"/>
              <a:t>根据句意选用</a:t>
            </a:r>
            <a:r>
              <a:rPr lang="en-US" altLang="zh-CN" sz="3200"/>
              <a:t>offer</a:t>
            </a:r>
            <a:r>
              <a:rPr lang="zh-CN" altLang="en-US" sz="3200"/>
              <a:t>或</a:t>
            </a:r>
            <a:r>
              <a:rPr lang="en-US" altLang="zh-CN" sz="3200"/>
              <a:t>provide</a:t>
            </a:r>
            <a:r>
              <a:rPr lang="zh-CN" altLang="en-US" sz="3200"/>
              <a:t>并用其适当形式填空。</a:t>
            </a:r>
          </a:p>
          <a:p>
            <a:pPr>
              <a:lnSpc>
                <a:spcPct val="120000"/>
              </a:lnSpc>
            </a:pPr>
            <a:r>
              <a:rPr lang="en-US" altLang="zh-CN" sz="3200"/>
              <a:t>1. The Internet can ________ us with all kinds </a:t>
            </a:r>
          </a:p>
          <a:p>
            <a:pPr>
              <a:lnSpc>
                <a:spcPct val="120000"/>
              </a:lnSpc>
            </a:pPr>
            <a:r>
              <a:rPr lang="en-US" altLang="zh-CN" sz="3200"/>
              <a:t>    of information.</a:t>
            </a:r>
          </a:p>
          <a:p>
            <a:pPr>
              <a:lnSpc>
                <a:spcPct val="120000"/>
              </a:lnSpc>
            </a:pPr>
            <a:r>
              <a:rPr lang="en-US" altLang="zh-CN" sz="3200"/>
              <a:t>2. Anna’s school ________ her a very good </a:t>
            </a:r>
          </a:p>
          <a:p>
            <a:pPr>
              <a:lnSpc>
                <a:spcPct val="120000"/>
              </a:lnSpc>
            </a:pPr>
            <a:r>
              <a:rPr lang="en-US" altLang="zh-CN" sz="3200"/>
              <a:t>    chance last year.</a:t>
            </a:r>
          </a:p>
          <a:p>
            <a:pPr>
              <a:lnSpc>
                <a:spcPct val="120000"/>
              </a:lnSpc>
            </a:pPr>
            <a:r>
              <a:rPr lang="en-US" altLang="zh-CN" sz="3200"/>
              <a:t>3. Can you ________ fifteen rooms for thirty </a:t>
            </a:r>
          </a:p>
          <a:p>
            <a:pPr>
              <a:lnSpc>
                <a:spcPct val="120000"/>
              </a:lnSpc>
            </a:pPr>
            <a:r>
              <a:rPr lang="en-US" altLang="zh-CN" sz="3200"/>
              <a:t>    people?</a:t>
            </a:r>
          </a:p>
        </p:txBody>
      </p:sp>
      <p:sp>
        <p:nvSpPr>
          <p:cNvPr id="99333" name="Rectangle 5"/>
          <p:cNvSpPr>
            <a:spLocks noChangeArrowheads="1"/>
          </p:cNvSpPr>
          <p:nvPr/>
        </p:nvSpPr>
        <p:spPr bwMode="auto">
          <a:xfrm>
            <a:off x="2339975" y="4894263"/>
            <a:ext cx="1516063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>
                <a:solidFill>
                  <a:srgbClr val="FF0000"/>
                </a:solidFill>
              </a:rPr>
              <a:t>provide</a:t>
            </a:r>
          </a:p>
        </p:txBody>
      </p:sp>
      <p:sp>
        <p:nvSpPr>
          <p:cNvPr id="99334" name="Rectangle 6"/>
          <p:cNvSpPr>
            <a:spLocks noChangeArrowheads="1"/>
          </p:cNvSpPr>
          <p:nvPr/>
        </p:nvSpPr>
        <p:spPr bwMode="auto">
          <a:xfrm>
            <a:off x="3779838" y="2538413"/>
            <a:ext cx="1516062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>
                <a:solidFill>
                  <a:srgbClr val="FF0000"/>
                </a:solidFill>
              </a:rPr>
              <a:t>provide</a:t>
            </a:r>
            <a:endParaRPr lang="zh-CN" altLang="en-US" sz="3200">
              <a:solidFill>
                <a:srgbClr val="FF0000"/>
              </a:solidFill>
            </a:endParaRPr>
          </a:p>
        </p:txBody>
      </p:sp>
      <p:sp>
        <p:nvSpPr>
          <p:cNvPr id="99335" name="Rectangle 7"/>
          <p:cNvSpPr>
            <a:spLocks noChangeArrowheads="1"/>
          </p:cNvSpPr>
          <p:nvPr/>
        </p:nvSpPr>
        <p:spPr bwMode="auto">
          <a:xfrm>
            <a:off x="3203575" y="3689350"/>
            <a:ext cx="152717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>
                <a:solidFill>
                  <a:srgbClr val="FF0000"/>
                </a:solidFill>
              </a:rPr>
              <a:t>offered </a:t>
            </a:r>
            <a:endParaRPr lang="zh-CN" altLang="en-US" sz="32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9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9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9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93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93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9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9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9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9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3" grpId="0"/>
      <p:bldP spid="99334" grpId="0"/>
      <p:bldP spid="9933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539750" y="908050"/>
            <a:ext cx="8064500" cy="470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242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</a:rPr>
              <a:t>3. Don’t ask your guest to go to the </a:t>
            </a:r>
          </a:p>
          <a:p>
            <a:pPr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</a:rPr>
              <a:t>    kitchen and serve himself!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 Serve</a:t>
            </a:r>
            <a:r>
              <a:rPr lang="en-US" altLang="zh-CN">
                <a:latin typeface="Times New Roman" panose="02020603050405020304" pitchFamily="18" charset="0"/>
              </a:rPr>
              <a:t> your </a:t>
            </a:r>
          </a:p>
          <a:p>
            <a:pPr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</a:rPr>
              <a:t>    guest at the table.</a:t>
            </a:r>
          </a:p>
          <a:p>
            <a:pPr>
              <a:lnSpc>
                <a:spcPct val="120000"/>
              </a:lnSpc>
            </a:pPr>
            <a:r>
              <a:rPr lang="zh-CN" altLang="en-US">
                <a:latin typeface="Times New Roman" panose="02020603050405020304" pitchFamily="18" charset="0"/>
              </a:rPr>
              <a:t>    不要让客人进厨房端菜！你要在饭桌</a:t>
            </a:r>
          </a:p>
          <a:p>
            <a:pPr>
              <a:lnSpc>
                <a:spcPct val="120000"/>
              </a:lnSpc>
            </a:pPr>
            <a:r>
              <a:rPr lang="zh-CN" altLang="en-US">
                <a:latin typeface="Times New Roman" panose="02020603050405020304" pitchFamily="18" charset="0"/>
              </a:rPr>
              <a:t>   上照顾客人进餐。</a:t>
            </a:r>
          </a:p>
          <a:p>
            <a:pPr>
              <a:lnSpc>
                <a:spcPct val="120000"/>
              </a:lnSpc>
            </a:pPr>
            <a:r>
              <a:rPr lang="zh-CN" altLang="en-US">
                <a:latin typeface="Times New Roman" panose="02020603050405020304" pitchFamily="18" charset="0"/>
              </a:rPr>
              <a:t>    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serve</a:t>
            </a:r>
            <a:r>
              <a:rPr lang="zh-CN" altLang="en-US">
                <a:solidFill>
                  <a:srgbClr val="FF0000"/>
                </a:solidFill>
                <a:latin typeface="Times New Roman" panose="02020603050405020304" pitchFamily="18" charset="0"/>
              </a:rPr>
              <a:t>是及物动词，后直接跟宾语，</a:t>
            </a:r>
          </a:p>
          <a:p>
            <a:pPr>
              <a:lnSpc>
                <a:spcPct val="120000"/>
              </a:lnSpc>
            </a:pPr>
            <a:r>
              <a:rPr lang="zh-CN" altLang="en-US">
                <a:solidFill>
                  <a:srgbClr val="FF0000"/>
                </a:solidFill>
                <a:latin typeface="Times New Roman" panose="02020603050405020304" pitchFamily="18" charset="0"/>
              </a:rPr>
              <a:t>    主要有三个意义：</a:t>
            </a:r>
            <a:endParaRPr lang="en-US" altLang="zh-CN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56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56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250825" y="476250"/>
            <a:ext cx="8713788" cy="593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tabLst>
                <a:tab pos="3324225" algn="l"/>
              </a:tabLst>
            </a:pPr>
            <a:r>
              <a:rPr lang="en-US" altLang="zh-CN" sz="3200">
                <a:solidFill>
                  <a:srgbClr val="FF0000"/>
                </a:solidFill>
              </a:rPr>
              <a:t>(1) </a:t>
            </a:r>
            <a:r>
              <a:rPr lang="zh-CN" altLang="en-US" sz="3200">
                <a:solidFill>
                  <a:srgbClr val="FF0000"/>
                </a:solidFill>
              </a:rPr>
              <a:t>表示“服务”。</a:t>
            </a:r>
          </a:p>
          <a:p>
            <a:pPr>
              <a:lnSpc>
                <a:spcPct val="120000"/>
              </a:lnSpc>
              <a:tabLst>
                <a:tab pos="3324225" algn="l"/>
              </a:tabLst>
            </a:pPr>
            <a:r>
              <a:rPr lang="en-US" altLang="zh-CN" sz="3200"/>
              <a:t>      e.g. We </a:t>
            </a:r>
            <a:r>
              <a:rPr lang="en-US" altLang="zh-CN" sz="3200">
                <a:solidFill>
                  <a:srgbClr val="FF0000"/>
                </a:solidFill>
              </a:rPr>
              <a:t>should serve</a:t>
            </a:r>
            <a:r>
              <a:rPr lang="en-US" altLang="zh-CN" sz="3200"/>
              <a:t> our country.</a:t>
            </a:r>
          </a:p>
          <a:p>
            <a:pPr>
              <a:lnSpc>
                <a:spcPct val="120000"/>
              </a:lnSpc>
              <a:tabLst>
                <a:tab pos="3324225" algn="l"/>
              </a:tabLst>
            </a:pPr>
            <a:r>
              <a:rPr lang="en-US" altLang="zh-CN" sz="3200"/>
              <a:t>             </a:t>
            </a:r>
            <a:r>
              <a:rPr lang="zh-CN" altLang="en-US" sz="3200"/>
              <a:t>我们应该为祖国服务。</a:t>
            </a:r>
          </a:p>
          <a:p>
            <a:pPr>
              <a:lnSpc>
                <a:spcPct val="120000"/>
              </a:lnSpc>
              <a:tabLst>
                <a:tab pos="3324225" algn="l"/>
              </a:tabLst>
            </a:pPr>
            <a:r>
              <a:rPr lang="en-US" altLang="zh-CN" sz="3200">
                <a:solidFill>
                  <a:srgbClr val="FF0000"/>
                </a:solidFill>
              </a:rPr>
              <a:t>(2) </a:t>
            </a:r>
            <a:r>
              <a:rPr lang="zh-CN" altLang="en-US" sz="3200">
                <a:solidFill>
                  <a:srgbClr val="FF0000"/>
                </a:solidFill>
              </a:rPr>
              <a:t>意为“招待”。</a:t>
            </a:r>
          </a:p>
          <a:p>
            <a:pPr>
              <a:lnSpc>
                <a:spcPct val="120000"/>
              </a:lnSpc>
              <a:tabLst>
                <a:tab pos="3324225" algn="l"/>
              </a:tabLst>
            </a:pPr>
            <a:r>
              <a:rPr lang="en-US" altLang="zh-CN" sz="3200"/>
              <a:t>      e.g. There was no one at the store to </a:t>
            </a:r>
            <a:r>
              <a:rPr lang="en-US" altLang="zh-CN" sz="3200">
                <a:solidFill>
                  <a:srgbClr val="FF0000"/>
                </a:solidFill>
              </a:rPr>
              <a:t>serve</a:t>
            </a:r>
            <a:r>
              <a:rPr lang="en-US" altLang="zh-CN" sz="3200"/>
              <a:t> </a:t>
            </a:r>
          </a:p>
          <a:p>
            <a:pPr>
              <a:lnSpc>
                <a:spcPct val="120000"/>
              </a:lnSpc>
              <a:tabLst>
                <a:tab pos="3324225" algn="l"/>
              </a:tabLst>
            </a:pPr>
            <a:r>
              <a:rPr lang="en-US" altLang="zh-CN" sz="3200"/>
              <a:t>             Mary.</a:t>
            </a:r>
          </a:p>
          <a:p>
            <a:pPr>
              <a:lnSpc>
                <a:spcPct val="120000"/>
              </a:lnSpc>
              <a:tabLst>
                <a:tab pos="3324225" algn="l"/>
              </a:tabLst>
            </a:pPr>
            <a:r>
              <a:rPr lang="en-US" altLang="zh-CN" sz="3200"/>
              <a:t>             </a:t>
            </a:r>
            <a:r>
              <a:rPr lang="zh-CN" altLang="en-US" sz="3200"/>
              <a:t>这个商店里没有一个人招待玛丽。  </a:t>
            </a:r>
          </a:p>
          <a:p>
            <a:pPr>
              <a:lnSpc>
                <a:spcPct val="120000"/>
              </a:lnSpc>
              <a:tabLst>
                <a:tab pos="3324225" algn="l"/>
              </a:tabLst>
            </a:pPr>
            <a:r>
              <a:rPr lang="en-US" altLang="zh-CN" sz="3200">
                <a:solidFill>
                  <a:srgbClr val="FF0000"/>
                </a:solidFill>
              </a:rPr>
              <a:t>(3) </a:t>
            </a:r>
            <a:r>
              <a:rPr lang="zh-CN" altLang="en-US" sz="3200">
                <a:solidFill>
                  <a:srgbClr val="FF0000"/>
                </a:solidFill>
              </a:rPr>
              <a:t>意为“端上（饭菜等）”。</a:t>
            </a:r>
          </a:p>
          <a:p>
            <a:pPr>
              <a:lnSpc>
                <a:spcPct val="120000"/>
              </a:lnSpc>
              <a:tabLst>
                <a:tab pos="3324225" algn="l"/>
              </a:tabLst>
            </a:pPr>
            <a:r>
              <a:rPr lang="en-US" altLang="zh-CN" sz="3200"/>
              <a:t>      e.g. Please </a:t>
            </a:r>
            <a:r>
              <a:rPr lang="en-US" altLang="zh-CN" sz="3200">
                <a:solidFill>
                  <a:srgbClr val="FF0000"/>
                </a:solidFill>
              </a:rPr>
              <a:t>serve </a:t>
            </a:r>
            <a:r>
              <a:rPr lang="en-US" altLang="zh-CN" sz="3200"/>
              <a:t>the soup first.  </a:t>
            </a:r>
          </a:p>
          <a:p>
            <a:pPr>
              <a:lnSpc>
                <a:spcPct val="120000"/>
              </a:lnSpc>
              <a:tabLst>
                <a:tab pos="3324225" algn="l"/>
              </a:tabLst>
            </a:pPr>
            <a:r>
              <a:rPr lang="zh-CN" altLang="en-US" sz="3200"/>
              <a:t>             请先上这个汤。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34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34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634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34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34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34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634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634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6349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50825" y="1052513"/>
            <a:ext cx="8613775" cy="4703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>
                <a:solidFill>
                  <a:srgbClr val="0000FF"/>
                </a:solidFill>
              </a:rPr>
              <a:t>【</a:t>
            </a:r>
            <a:r>
              <a:rPr lang="zh-CN" altLang="en-US">
                <a:solidFill>
                  <a:srgbClr val="0000FF"/>
                </a:solidFill>
              </a:rPr>
              <a:t>拓展</a:t>
            </a:r>
            <a:r>
              <a:rPr lang="en-US" altLang="zh-CN">
                <a:solidFill>
                  <a:srgbClr val="0000FF"/>
                </a:solidFill>
              </a:rPr>
              <a:t>】</a:t>
            </a:r>
          </a:p>
          <a:p>
            <a:pPr>
              <a:lnSpc>
                <a:spcPct val="120000"/>
              </a:lnSpc>
            </a:pPr>
            <a:r>
              <a:rPr lang="zh-CN" altLang="en-US">
                <a:solidFill>
                  <a:srgbClr val="FF0000"/>
                </a:solidFill>
              </a:rPr>
              <a:t>表示“用某物招待某人”时，可用结构</a:t>
            </a:r>
            <a:r>
              <a:rPr lang="en-US" altLang="zh-CN">
                <a:solidFill>
                  <a:srgbClr val="FF0000"/>
                </a:solidFill>
              </a:rPr>
              <a:t>serve sb. sth.</a:t>
            </a:r>
            <a:r>
              <a:rPr lang="zh-CN" altLang="en-US">
                <a:solidFill>
                  <a:srgbClr val="FF0000"/>
                </a:solidFill>
              </a:rPr>
              <a:t>或</a:t>
            </a:r>
            <a:r>
              <a:rPr lang="en-US" altLang="zh-CN">
                <a:solidFill>
                  <a:srgbClr val="FF0000"/>
                </a:solidFill>
              </a:rPr>
              <a:t>serve sth. to sb.</a:t>
            </a:r>
            <a:r>
              <a:rPr lang="zh-CN" altLang="en-US">
                <a:solidFill>
                  <a:srgbClr val="FF0000"/>
                </a:solidFill>
              </a:rPr>
              <a:t>。</a:t>
            </a:r>
          </a:p>
          <a:p>
            <a:pPr>
              <a:lnSpc>
                <a:spcPct val="120000"/>
              </a:lnSpc>
            </a:pPr>
            <a:r>
              <a:rPr lang="en-US" altLang="zh-CN"/>
              <a:t>e.g. Mrs Lin </a:t>
            </a:r>
            <a:r>
              <a:rPr lang="en-US" altLang="zh-CN">
                <a:solidFill>
                  <a:srgbClr val="FF0000"/>
                </a:solidFill>
              </a:rPr>
              <a:t>served us</a:t>
            </a:r>
            <a:r>
              <a:rPr lang="en-US" altLang="zh-CN"/>
              <a:t> bread and milk. </a:t>
            </a:r>
          </a:p>
          <a:p>
            <a:pPr>
              <a:lnSpc>
                <a:spcPct val="120000"/>
              </a:lnSpc>
            </a:pPr>
            <a:r>
              <a:rPr lang="en-US" altLang="zh-CN"/>
              <a:t>       </a:t>
            </a:r>
            <a:r>
              <a:rPr lang="zh-CN" altLang="en-US"/>
              <a:t>林夫人用牛奶面包招待我们。</a:t>
            </a:r>
          </a:p>
          <a:p>
            <a:pPr>
              <a:lnSpc>
                <a:spcPct val="120000"/>
              </a:lnSpc>
            </a:pPr>
            <a:r>
              <a:rPr lang="en-US" altLang="zh-CN"/>
              <a:t>       The host </a:t>
            </a:r>
            <a:r>
              <a:rPr lang="en-US" altLang="zh-CN">
                <a:solidFill>
                  <a:srgbClr val="FF0000"/>
                </a:solidFill>
              </a:rPr>
              <a:t>served beef to</a:t>
            </a:r>
            <a:r>
              <a:rPr lang="en-US" altLang="zh-CN"/>
              <a:t> us. </a:t>
            </a:r>
          </a:p>
          <a:p>
            <a:pPr>
              <a:lnSpc>
                <a:spcPct val="120000"/>
              </a:lnSpc>
            </a:pPr>
            <a:r>
              <a:rPr lang="en-US" altLang="zh-CN"/>
              <a:t>       </a:t>
            </a:r>
            <a:r>
              <a:rPr lang="zh-CN" altLang="en-US"/>
              <a:t>主人拿牛肉招待我们。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13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13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13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13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13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4" name="Rectangle 4"/>
          <p:cNvSpPr>
            <a:spLocks noChangeArrowheads="1"/>
          </p:cNvSpPr>
          <p:nvPr/>
        </p:nvSpPr>
        <p:spPr bwMode="auto">
          <a:xfrm>
            <a:off x="395288" y="160338"/>
            <a:ext cx="8202612" cy="651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/>
              <a:t>【</a:t>
            </a:r>
            <a:r>
              <a:rPr lang="zh-CN" altLang="en-US" sz="3200"/>
              <a:t>运用</a:t>
            </a:r>
            <a:r>
              <a:rPr lang="en-US" altLang="zh-CN" sz="3200"/>
              <a:t>】</a:t>
            </a:r>
          </a:p>
          <a:p>
            <a:pPr>
              <a:lnSpc>
                <a:spcPct val="120000"/>
              </a:lnSpc>
            </a:pPr>
            <a:r>
              <a:rPr lang="zh-CN" altLang="en-US" sz="3200"/>
              <a:t>将下列英语句子翻译成汉语，体会</a:t>
            </a:r>
            <a:r>
              <a:rPr lang="en-US" altLang="zh-CN" sz="3200"/>
              <a:t>serve</a:t>
            </a:r>
            <a:r>
              <a:rPr lang="zh-CN" altLang="en-US" sz="3200"/>
              <a:t>的意义和用法。</a:t>
            </a:r>
          </a:p>
          <a:p>
            <a:pPr>
              <a:lnSpc>
                <a:spcPct val="120000"/>
              </a:lnSpc>
            </a:pPr>
            <a:r>
              <a:rPr lang="en-US" altLang="zh-CN" sz="3200"/>
              <a:t>1. You should serve the people. </a:t>
            </a:r>
          </a:p>
          <a:p>
            <a:pPr>
              <a:lnSpc>
                <a:spcPct val="120000"/>
              </a:lnSpc>
            </a:pPr>
            <a:r>
              <a:rPr lang="en-US" altLang="zh-CN" sz="3200"/>
              <a:t>    _____________________________________</a:t>
            </a:r>
          </a:p>
          <a:p>
            <a:pPr>
              <a:lnSpc>
                <a:spcPct val="120000"/>
              </a:lnSpc>
            </a:pPr>
            <a:r>
              <a:rPr lang="en-US" altLang="zh-CN" sz="3200"/>
              <a:t>2. Are you being served? </a:t>
            </a:r>
          </a:p>
          <a:p>
            <a:pPr>
              <a:lnSpc>
                <a:spcPct val="120000"/>
              </a:lnSpc>
            </a:pPr>
            <a:r>
              <a:rPr lang="en-US" altLang="zh-CN" sz="3200"/>
              <a:t>    _____________________________________</a:t>
            </a:r>
          </a:p>
          <a:p>
            <a:pPr>
              <a:lnSpc>
                <a:spcPct val="120000"/>
              </a:lnSpc>
            </a:pPr>
            <a:r>
              <a:rPr lang="en-US" altLang="zh-CN" sz="3200"/>
              <a:t>3. Dinner is served now. </a:t>
            </a:r>
          </a:p>
          <a:p>
            <a:pPr>
              <a:lnSpc>
                <a:spcPct val="120000"/>
              </a:lnSpc>
            </a:pPr>
            <a:r>
              <a:rPr lang="en-US" altLang="zh-CN" sz="3200"/>
              <a:t>    _____________________________________</a:t>
            </a:r>
          </a:p>
          <a:p>
            <a:pPr>
              <a:lnSpc>
                <a:spcPct val="120000"/>
              </a:lnSpc>
            </a:pPr>
            <a:r>
              <a:rPr lang="en-US" altLang="zh-CN" sz="3200"/>
              <a:t>4. Don’t serve noodles to my younger brother. </a:t>
            </a:r>
          </a:p>
          <a:p>
            <a:pPr>
              <a:lnSpc>
                <a:spcPct val="120000"/>
              </a:lnSpc>
            </a:pPr>
            <a:r>
              <a:rPr lang="en-US" altLang="zh-CN" sz="3200"/>
              <a:t>    _____________________________________</a:t>
            </a:r>
          </a:p>
        </p:txBody>
      </p:sp>
      <p:sp>
        <p:nvSpPr>
          <p:cNvPr id="102405" name="Rectangle 5"/>
          <p:cNvSpPr>
            <a:spLocks noChangeArrowheads="1"/>
          </p:cNvSpPr>
          <p:nvPr/>
        </p:nvSpPr>
        <p:spPr bwMode="auto">
          <a:xfrm>
            <a:off x="755650" y="2492375"/>
            <a:ext cx="3856038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>
                <a:solidFill>
                  <a:srgbClr val="FF0000"/>
                </a:solidFill>
              </a:rPr>
              <a:t>你应该为人民服务。</a:t>
            </a:r>
          </a:p>
        </p:txBody>
      </p:sp>
      <p:sp>
        <p:nvSpPr>
          <p:cNvPr id="102406" name="Rectangle 6"/>
          <p:cNvSpPr>
            <a:spLocks noChangeArrowheads="1"/>
          </p:cNvSpPr>
          <p:nvPr/>
        </p:nvSpPr>
        <p:spPr bwMode="auto">
          <a:xfrm>
            <a:off x="684213" y="3644900"/>
            <a:ext cx="3040062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>
                <a:solidFill>
                  <a:srgbClr val="FF0000"/>
                </a:solidFill>
              </a:rPr>
              <a:t>有人招待你吗？</a:t>
            </a:r>
          </a:p>
        </p:txBody>
      </p:sp>
      <p:sp>
        <p:nvSpPr>
          <p:cNvPr id="102407" name="Rectangle 7"/>
          <p:cNvSpPr>
            <a:spLocks noChangeArrowheads="1"/>
          </p:cNvSpPr>
          <p:nvPr/>
        </p:nvSpPr>
        <p:spPr bwMode="auto">
          <a:xfrm>
            <a:off x="684213" y="4797425"/>
            <a:ext cx="263207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>
                <a:solidFill>
                  <a:srgbClr val="FF0000"/>
                </a:solidFill>
              </a:rPr>
              <a:t>现在开饭了。</a:t>
            </a:r>
          </a:p>
        </p:txBody>
      </p:sp>
      <p:sp>
        <p:nvSpPr>
          <p:cNvPr id="102408" name="Rectangle 8"/>
          <p:cNvSpPr>
            <a:spLocks noChangeArrowheads="1"/>
          </p:cNvSpPr>
          <p:nvPr/>
        </p:nvSpPr>
        <p:spPr bwMode="auto">
          <a:xfrm>
            <a:off x="684213" y="5876925"/>
            <a:ext cx="4672012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3200">
                <a:solidFill>
                  <a:srgbClr val="FF0000"/>
                </a:solidFill>
              </a:rPr>
              <a:t>不要用面条招待我弟弟。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5" grpId="0"/>
      <p:bldP spid="102406" grpId="0"/>
      <p:bldP spid="102407" grpId="0"/>
      <p:bldP spid="10240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250825" y="1268413"/>
            <a:ext cx="8497888" cy="404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242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</a:rPr>
              <a:t>4. That’s 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why</a:t>
            </a:r>
            <a:r>
              <a:rPr lang="en-US" altLang="zh-CN">
                <a:latin typeface="Times New Roman" panose="02020603050405020304" pitchFamily="18" charset="0"/>
              </a:rPr>
              <a:t> you invited him.</a:t>
            </a:r>
          </a:p>
          <a:p>
            <a:pPr>
              <a:lnSpc>
                <a:spcPct val="120000"/>
              </a:lnSpc>
            </a:pPr>
            <a:r>
              <a:rPr lang="zh-CN" altLang="en-US">
                <a:latin typeface="Times New Roman" panose="02020603050405020304" pitchFamily="18" charset="0"/>
              </a:rPr>
              <a:t>    那就是你邀请他的原因。</a:t>
            </a:r>
          </a:p>
          <a:p>
            <a:pPr>
              <a:lnSpc>
                <a:spcPct val="120000"/>
              </a:lnSpc>
            </a:pPr>
            <a:r>
              <a:rPr lang="zh-CN" altLang="en-US">
                <a:latin typeface="Times New Roman" panose="02020603050405020304" pitchFamily="18" charset="0"/>
              </a:rPr>
              <a:t>    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why</a:t>
            </a:r>
            <a:r>
              <a:rPr lang="zh-CN" altLang="en-US">
                <a:solidFill>
                  <a:srgbClr val="FF0000"/>
                </a:solidFill>
                <a:latin typeface="Times New Roman" panose="02020603050405020304" pitchFamily="18" charset="0"/>
              </a:rPr>
              <a:t>在本句中连接表语从句。其他的</a:t>
            </a:r>
          </a:p>
          <a:p>
            <a:pPr>
              <a:lnSpc>
                <a:spcPct val="120000"/>
              </a:lnSpc>
            </a:pP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    wh-</a:t>
            </a:r>
            <a:r>
              <a:rPr lang="zh-CN" altLang="en-US">
                <a:solidFill>
                  <a:srgbClr val="FF0000"/>
                </a:solidFill>
                <a:latin typeface="Times New Roman" panose="02020603050405020304" pitchFamily="18" charset="0"/>
              </a:rPr>
              <a:t>词也可以这样使用。</a:t>
            </a:r>
          </a:p>
          <a:p>
            <a:pPr>
              <a:lnSpc>
                <a:spcPct val="120000"/>
              </a:lnSpc>
            </a:pPr>
            <a:r>
              <a:rPr lang="zh-CN" altLang="en-US">
                <a:latin typeface="Times New Roman" panose="02020603050405020304" pitchFamily="18" charset="0"/>
              </a:rPr>
              <a:t>    </a:t>
            </a:r>
            <a:r>
              <a:rPr lang="en-US" altLang="zh-CN">
                <a:latin typeface="Times New Roman" panose="02020603050405020304" pitchFamily="18" charset="0"/>
              </a:rPr>
              <a:t>e.g. This is 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where</a:t>
            </a:r>
            <a:r>
              <a:rPr lang="en-US" altLang="zh-CN">
                <a:latin typeface="Times New Roman" panose="02020603050405020304" pitchFamily="18" charset="0"/>
              </a:rPr>
              <a:t> the temple used to be.</a:t>
            </a:r>
          </a:p>
          <a:p>
            <a:pPr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</a:rPr>
              <a:t>           </a:t>
            </a:r>
            <a:r>
              <a:rPr lang="zh-CN" altLang="en-US">
                <a:latin typeface="Times New Roman" panose="02020603050405020304" pitchFamily="18" charset="0"/>
              </a:rPr>
              <a:t>这就是那座寺庙原来所在的地方。</a:t>
            </a:r>
            <a:endParaRPr lang="zh-CN" altLang="en-US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8" name="Rectangle 4"/>
          <p:cNvSpPr>
            <a:spLocks noChangeArrowheads="1"/>
          </p:cNvSpPr>
          <p:nvPr/>
        </p:nvSpPr>
        <p:spPr bwMode="auto">
          <a:xfrm>
            <a:off x="684213" y="1412875"/>
            <a:ext cx="7632700" cy="338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/>
              <a:t>The question is </a:t>
            </a:r>
            <a:r>
              <a:rPr lang="en-US" altLang="zh-CN">
                <a:solidFill>
                  <a:srgbClr val="FF0000"/>
                </a:solidFill>
              </a:rPr>
              <a:t>when</a:t>
            </a:r>
            <a:r>
              <a:rPr lang="en-US" altLang="zh-CN"/>
              <a:t> he will get there.</a:t>
            </a:r>
          </a:p>
          <a:p>
            <a:pPr>
              <a:lnSpc>
                <a:spcPct val="120000"/>
              </a:lnSpc>
            </a:pPr>
            <a:r>
              <a:rPr lang="zh-CN" altLang="en-US"/>
              <a:t>问题是他什么时候到那里。</a:t>
            </a:r>
          </a:p>
          <a:p>
            <a:pPr>
              <a:lnSpc>
                <a:spcPct val="120000"/>
              </a:lnSpc>
            </a:pPr>
            <a:r>
              <a:rPr lang="en-US" altLang="zh-CN"/>
              <a:t>The problem is not </a:t>
            </a:r>
            <a:r>
              <a:rPr lang="en-US" altLang="zh-CN">
                <a:solidFill>
                  <a:srgbClr val="FF0000"/>
                </a:solidFill>
              </a:rPr>
              <a:t>who</a:t>
            </a:r>
            <a:r>
              <a:rPr lang="en-US" altLang="zh-CN"/>
              <a:t> will go but who will stay.</a:t>
            </a:r>
          </a:p>
          <a:p>
            <a:pPr>
              <a:lnSpc>
                <a:spcPct val="120000"/>
              </a:lnSpc>
            </a:pPr>
            <a:r>
              <a:rPr lang="zh-CN" altLang="en-US"/>
              <a:t>问题不是谁去，而是谁留下。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468313" y="1052513"/>
            <a:ext cx="8280400" cy="4703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tabLst>
                <a:tab pos="3324225" algn="l"/>
              </a:tabLst>
            </a:pPr>
            <a:r>
              <a:rPr lang="en-US" altLang="zh-CN"/>
              <a:t>5. It will be </a:t>
            </a:r>
            <a:r>
              <a:rPr lang="en-US" altLang="zh-CN">
                <a:solidFill>
                  <a:srgbClr val="FF0000"/>
                </a:solidFill>
              </a:rPr>
              <a:t>my first time </a:t>
            </a:r>
            <a:r>
              <a:rPr lang="en-US" altLang="zh-CN"/>
              <a:t>visiting a </a:t>
            </a:r>
          </a:p>
          <a:p>
            <a:pPr>
              <a:lnSpc>
                <a:spcPct val="120000"/>
              </a:lnSpc>
              <a:tabLst>
                <a:tab pos="3324225" algn="l"/>
              </a:tabLst>
            </a:pPr>
            <a:r>
              <a:rPr lang="en-US" altLang="zh-CN"/>
              <a:t>    Russian house.</a:t>
            </a:r>
          </a:p>
          <a:p>
            <a:pPr>
              <a:lnSpc>
                <a:spcPct val="120000"/>
              </a:lnSpc>
              <a:tabLst>
                <a:tab pos="3324225" algn="l"/>
              </a:tabLst>
            </a:pPr>
            <a:r>
              <a:rPr lang="zh-CN" altLang="en-US"/>
              <a:t>    这将是我第一次拜访一个俄罗斯人的</a:t>
            </a:r>
          </a:p>
          <a:p>
            <a:pPr>
              <a:lnSpc>
                <a:spcPct val="120000"/>
              </a:lnSpc>
              <a:tabLst>
                <a:tab pos="3324225" algn="l"/>
              </a:tabLst>
            </a:pPr>
            <a:r>
              <a:rPr lang="zh-CN" altLang="en-US"/>
              <a:t>    家。</a:t>
            </a:r>
          </a:p>
          <a:p>
            <a:pPr>
              <a:lnSpc>
                <a:spcPct val="120000"/>
              </a:lnSpc>
              <a:tabLst>
                <a:tab pos="3324225" algn="l"/>
              </a:tabLst>
            </a:pPr>
            <a:r>
              <a:rPr lang="zh-CN" altLang="en-US">
                <a:solidFill>
                  <a:srgbClr val="FF0000"/>
                </a:solidFill>
              </a:rPr>
              <a:t>    </a:t>
            </a:r>
            <a:r>
              <a:rPr lang="en-US" altLang="zh-CN">
                <a:solidFill>
                  <a:srgbClr val="FF0000"/>
                </a:solidFill>
              </a:rPr>
              <a:t>time</a:t>
            </a:r>
            <a:r>
              <a:rPr lang="zh-CN" altLang="en-US">
                <a:solidFill>
                  <a:srgbClr val="FF0000"/>
                </a:solidFill>
              </a:rPr>
              <a:t>在本句中的意思是“次，回”。</a:t>
            </a:r>
          </a:p>
          <a:p>
            <a:pPr>
              <a:lnSpc>
                <a:spcPct val="120000"/>
              </a:lnSpc>
              <a:tabLst>
                <a:tab pos="3324225" algn="l"/>
              </a:tabLst>
            </a:pPr>
            <a:r>
              <a:rPr lang="en-US" altLang="zh-CN">
                <a:solidFill>
                  <a:srgbClr val="0000FF"/>
                </a:solidFill>
              </a:rPr>
              <a:t>    </a:t>
            </a:r>
            <a:r>
              <a:rPr lang="en-US" altLang="zh-CN">
                <a:solidFill>
                  <a:srgbClr val="FF0000"/>
                </a:solidFill>
              </a:rPr>
              <a:t>visiting</a:t>
            </a:r>
            <a:r>
              <a:rPr lang="zh-CN" altLang="en-US">
                <a:solidFill>
                  <a:srgbClr val="FF0000"/>
                </a:solidFill>
              </a:rPr>
              <a:t>前省略了介词</a:t>
            </a:r>
            <a:r>
              <a:rPr lang="en-US" altLang="zh-CN">
                <a:solidFill>
                  <a:srgbClr val="FF0000"/>
                </a:solidFill>
              </a:rPr>
              <a:t>of, (of) visiting a </a:t>
            </a:r>
          </a:p>
          <a:p>
            <a:pPr>
              <a:lnSpc>
                <a:spcPct val="120000"/>
              </a:lnSpc>
              <a:tabLst>
                <a:tab pos="3324225" algn="l"/>
              </a:tabLst>
            </a:pPr>
            <a:r>
              <a:rPr lang="en-US" altLang="zh-CN">
                <a:solidFill>
                  <a:srgbClr val="FF0000"/>
                </a:solidFill>
              </a:rPr>
              <a:t>    Russian house</a:t>
            </a:r>
            <a:r>
              <a:rPr lang="zh-CN" altLang="en-US">
                <a:solidFill>
                  <a:srgbClr val="FF0000"/>
                </a:solidFill>
              </a:rPr>
              <a:t>短语作</a:t>
            </a:r>
            <a:r>
              <a:rPr lang="en-US" altLang="zh-CN">
                <a:solidFill>
                  <a:srgbClr val="FF0000"/>
                </a:solidFill>
              </a:rPr>
              <a:t>time</a:t>
            </a:r>
            <a:r>
              <a:rPr lang="zh-CN" altLang="en-US">
                <a:solidFill>
                  <a:srgbClr val="FF0000"/>
                </a:solidFill>
              </a:rPr>
              <a:t>的定语。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6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66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266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611188" y="1557338"/>
            <a:ext cx="7920037" cy="359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tabLst>
                <a:tab pos="3324225" algn="l"/>
              </a:tabLst>
            </a:pPr>
            <a:r>
              <a:rPr lang="zh-CN" altLang="en-US" sz="3200">
                <a:solidFill>
                  <a:srgbClr val="FF0000"/>
                </a:solidFill>
              </a:rPr>
              <a:t>表达“是某人第一次做某事”，还可以用“</a:t>
            </a:r>
            <a:r>
              <a:rPr lang="en-US" altLang="zh-CN" sz="3200">
                <a:solidFill>
                  <a:srgbClr val="FF0000"/>
                </a:solidFill>
              </a:rPr>
              <a:t>It is / was / will be the first time that…”</a:t>
            </a:r>
            <a:r>
              <a:rPr lang="zh-CN" altLang="en-US" sz="3200">
                <a:solidFill>
                  <a:srgbClr val="FF0000"/>
                </a:solidFill>
              </a:rPr>
              <a:t>结构。当主句动词为</a:t>
            </a:r>
            <a:r>
              <a:rPr lang="en-US" altLang="zh-CN" sz="3200">
                <a:solidFill>
                  <a:srgbClr val="FF0000"/>
                </a:solidFill>
              </a:rPr>
              <a:t>is / will be</a:t>
            </a:r>
            <a:r>
              <a:rPr lang="zh-CN" altLang="en-US" sz="3200">
                <a:solidFill>
                  <a:srgbClr val="FF0000"/>
                </a:solidFill>
              </a:rPr>
              <a:t>时，</a:t>
            </a:r>
            <a:r>
              <a:rPr lang="en-US" altLang="zh-CN" sz="3200">
                <a:solidFill>
                  <a:srgbClr val="FF0000"/>
                </a:solidFill>
              </a:rPr>
              <a:t>that</a:t>
            </a:r>
            <a:r>
              <a:rPr lang="zh-CN" altLang="en-US" sz="3200">
                <a:solidFill>
                  <a:srgbClr val="FF0000"/>
                </a:solidFill>
              </a:rPr>
              <a:t>分句用现在完成时；主句动词为</a:t>
            </a:r>
            <a:r>
              <a:rPr lang="en-US" altLang="zh-CN" sz="3200">
                <a:solidFill>
                  <a:srgbClr val="FF0000"/>
                </a:solidFill>
              </a:rPr>
              <a:t>was</a:t>
            </a:r>
            <a:r>
              <a:rPr lang="zh-CN" altLang="en-US" sz="3200">
                <a:solidFill>
                  <a:srgbClr val="FF0000"/>
                </a:solidFill>
              </a:rPr>
              <a:t>时，</a:t>
            </a:r>
            <a:r>
              <a:rPr lang="en-US" altLang="zh-CN" sz="3200">
                <a:solidFill>
                  <a:srgbClr val="FF0000"/>
                </a:solidFill>
              </a:rPr>
              <a:t>that </a:t>
            </a:r>
            <a:r>
              <a:rPr lang="zh-CN" altLang="en-US" sz="3200">
                <a:solidFill>
                  <a:srgbClr val="FF0000"/>
                </a:solidFill>
              </a:rPr>
              <a:t>分句动词通常用过去完成时，有时也可用一般过去时，</a:t>
            </a:r>
            <a:r>
              <a:rPr lang="en-US" altLang="zh-CN" sz="3200">
                <a:solidFill>
                  <a:srgbClr val="FF0000"/>
                </a:solidFill>
              </a:rPr>
              <a:t>that</a:t>
            </a:r>
            <a:r>
              <a:rPr lang="zh-CN" altLang="en-US" sz="3200">
                <a:solidFill>
                  <a:srgbClr val="FF0000"/>
                </a:solidFill>
              </a:rPr>
              <a:t>可省略。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539750" y="1052513"/>
            <a:ext cx="7993063" cy="4703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809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tabLst>
                <a:tab pos="809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tabLst>
                <a:tab pos="809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tabLst>
                <a:tab pos="809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tabLst>
                <a:tab pos="809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</a:rPr>
              <a:t>e.g. It is the first 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time </a:t>
            </a:r>
            <a:r>
              <a:rPr lang="en-US" altLang="zh-CN">
                <a:latin typeface="Times New Roman" panose="02020603050405020304" pitchFamily="18" charset="0"/>
              </a:rPr>
              <a:t>I’ve been here.</a:t>
            </a:r>
          </a:p>
          <a:p>
            <a:pPr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</a:rPr>
              <a:t>       </a:t>
            </a:r>
            <a:r>
              <a:rPr lang="zh-CN" altLang="en-US">
                <a:latin typeface="Times New Roman" panose="02020603050405020304" pitchFamily="18" charset="0"/>
              </a:rPr>
              <a:t>这是我第一次来这里。 </a:t>
            </a:r>
          </a:p>
          <a:p>
            <a:pPr>
              <a:lnSpc>
                <a:spcPct val="120000"/>
              </a:lnSpc>
            </a:pPr>
            <a:r>
              <a:rPr lang="zh-CN" altLang="en-US">
                <a:latin typeface="Times New Roman" panose="02020603050405020304" pitchFamily="18" charset="0"/>
              </a:rPr>
              <a:t>       </a:t>
            </a:r>
            <a:r>
              <a:rPr lang="en-US" altLang="zh-CN">
                <a:latin typeface="Times New Roman" panose="02020603050405020304" pitchFamily="18" charset="0"/>
              </a:rPr>
              <a:t>It will be the first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 time</a:t>
            </a:r>
            <a:r>
              <a:rPr lang="en-US" altLang="zh-CN">
                <a:latin typeface="Times New Roman" panose="02020603050405020304" pitchFamily="18" charset="0"/>
              </a:rPr>
              <a:t> I’ve </a:t>
            </a:r>
          </a:p>
          <a:p>
            <a:pPr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</a:rPr>
              <a:t>       spoken in public.</a:t>
            </a:r>
          </a:p>
          <a:p>
            <a:pPr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</a:rPr>
              <a:t>       </a:t>
            </a:r>
            <a:r>
              <a:rPr lang="zh-CN" altLang="en-US">
                <a:latin typeface="Times New Roman" panose="02020603050405020304" pitchFamily="18" charset="0"/>
              </a:rPr>
              <a:t>这将是我第一次当众讲话。</a:t>
            </a:r>
          </a:p>
          <a:p>
            <a:pPr>
              <a:lnSpc>
                <a:spcPct val="120000"/>
              </a:lnSpc>
            </a:pPr>
            <a:r>
              <a:rPr lang="zh-CN" altLang="en-US">
                <a:latin typeface="Times New Roman" panose="02020603050405020304" pitchFamily="18" charset="0"/>
              </a:rPr>
              <a:t>       </a:t>
            </a:r>
            <a:r>
              <a:rPr lang="en-US" altLang="zh-CN">
                <a:latin typeface="Times New Roman" panose="02020603050405020304" pitchFamily="18" charset="0"/>
              </a:rPr>
              <a:t>It was the first 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time </a:t>
            </a:r>
            <a:r>
              <a:rPr lang="en-US" altLang="zh-CN">
                <a:latin typeface="Times New Roman" panose="02020603050405020304" pitchFamily="18" charset="0"/>
              </a:rPr>
              <a:t>he had met her.</a:t>
            </a:r>
          </a:p>
          <a:p>
            <a:pPr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</a:rPr>
              <a:t>       </a:t>
            </a:r>
            <a:r>
              <a:rPr lang="zh-CN" altLang="en-US">
                <a:latin typeface="Times New Roman" panose="02020603050405020304" pitchFamily="18" charset="0"/>
              </a:rPr>
              <a:t>那是他第一次遇到她。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WordArt 4"/>
          <p:cNvSpPr>
            <a:spLocks noChangeArrowheads="1" noChangeShapeType="1" noTextEdit="1"/>
          </p:cNvSpPr>
          <p:nvPr/>
        </p:nvSpPr>
        <p:spPr bwMode="auto">
          <a:xfrm>
            <a:off x="2484438" y="692150"/>
            <a:ext cx="3889375" cy="865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kern="10" dirty="0">
                <a:ln w="12700">
                  <a:solidFill>
                    <a:schemeClr val="tx1"/>
                  </a:solidFill>
                  <a:round/>
                </a:ln>
                <a:gradFill rotWithShape="1">
                  <a:gsLst>
                    <a:gs pos="0">
                      <a:schemeClr val="folHlink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New words</a:t>
            </a:r>
            <a:endParaRPr lang="zh-CN" altLang="en-US" kern="10" dirty="0">
              <a:ln w="12700">
                <a:solidFill>
                  <a:schemeClr val="tx1"/>
                </a:solidFill>
                <a:round/>
              </a:ln>
              <a:gradFill rotWithShape="1">
                <a:gsLst>
                  <a:gs pos="0">
                    <a:schemeClr val="folHlink"/>
                  </a:gs>
                  <a:gs pos="100000">
                    <a:schemeClr val="accent1"/>
                  </a:gs>
                </a:gsLst>
                <a:lin ang="5400000" scaled="1"/>
              </a:gradFill>
              <a:effectLst>
                <a:outerShdw dist="45791" dir="2021404" algn="ctr" rotWithShape="0">
                  <a:srgbClr val="808080">
                    <a:alpha val="80000"/>
                  </a:srgbClr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395288" y="1916113"/>
            <a:ext cx="8351837" cy="418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4746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tabLst>
                <a:tab pos="4746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tabLst>
                <a:tab pos="4746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tabLst>
                <a:tab pos="4746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tabLst>
                <a:tab pos="4746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746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746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746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746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200" dirty="0">
                <a:latin typeface="Times New Roman" panose="02020603050405020304" pitchFamily="18" charset="0"/>
              </a:rPr>
              <a:t>1.</a:t>
            </a:r>
            <a:r>
              <a:rPr lang="en-US" altLang="zh-CN" sz="3200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tidy</a:t>
            </a:r>
            <a:r>
              <a:rPr lang="en-US" altLang="zh-CN" sz="3200" dirty="0">
                <a:latin typeface="Times New Roman" panose="02020603050405020304" pitchFamily="18" charset="0"/>
              </a:rPr>
              <a:t> </a:t>
            </a:r>
            <a:r>
              <a:rPr lang="en-US" altLang="zh-CN" sz="3200" i="1" dirty="0">
                <a:latin typeface="Times New Roman" panose="02020603050405020304" pitchFamily="18" charset="0"/>
              </a:rPr>
              <a:t>   </a:t>
            </a:r>
            <a:r>
              <a:rPr lang="en-US" altLang="zh-CN" sz="3200" i="1" dirty="0">
                <a:solidFill>
                  <a:srgbClr val="FF3300"/>
                </a:solidFill>
                <a:latin typeface="Times New Roman" panose="02020603050405020304" pitchFamily="18" charset="0"/>
              </a:rPr>
              <a:t>v</a:t>
            </a:r>
            <a:r>
              <a:rPr lang="en-US" altLang="zh-CN" sz="3200" dirty="0">
                <a:solidFill>
                  <a:srgbClr val="FF3300"/>
                </a:solidFill>
                <a:latin typeface="Times New Roman" panose="02020603050405020304" pitchFamily="18" charset="0"/>
              </a:rPr>
              <a:t>.</a:t>
            </a:r>
            <a:r>
              <a:rPr lang="en-US" altLang="zh-CN" sz="3200" dirty="0">
                <a:latin typeface="Times New Roman" panose="02020603050405020304" pitchFamily="18" charset="0"/>
              </a:rPr>
              <a:t>   </a:t>
            </a:r>
            <a:r>
              <a:rPr lang="zh-CN" altLang="en-US" sz="3200" dirty="0">
                <a:latin typeface="Times New Roman" panose="02020603050405020304" pitchFamily="18" charset="0"/>
              </a:rPr>
              <a:t>使整洁；使整齐；整理</a:t>
            </a:r>
          </a:p>
          <a:p>
            <a:pPr>
              <a:lnSpc>
                <a:spcPct val="120000"/>
              </a:lnSpc>
            </a:pPr>
            <a:r>
              <a:rPr lang="zh-CN" altLang="en-US" sz="3200" dirty="0">
                <a:latin typeface="Times New Roman" panose="02020603050405020304" pitchFamily="18" charset="0"/>
              </a:rPr>
              <a:t>              </a:t>
            </a:r>
            <a:r>
              <a:rPr lang="en-US" altLang="zh-CN" sz="3200" i="1" dirty="0">
                <a:solidFill>
                  <a:srgbClr val="FF3300"/>
                </a:solidFill>
                <a:latin typeface="Times New Roman" panose="02020603050405020304" pitchFamily="18" charset="0"/>
              </a:rPr>
              <a:t>adj</a:t>
            </a:r>
            <a:r>
              <a:rPr lang="en-US" altLang="zh-CN" sz="3200" dirty="0">
                <a:solidFill>
                  <a:srgbClr val="FF3300"/>
                </a:solidFill>
                <a:latin typeface="Times New Roman" panose="02020603050405020304" pitchFamily="18" charset="0"/>
              </a:rPr>
              <a:t>.</a:t>
            </a:r>
            <a:r>
              <a:rPr lang="en-US" altLang="zh-CN" sz="3200" dirty="0">
                <a:latin typeface="Times New Roman" panose="02020603050405020304" pitchFamily="18" charset="0"/>
              </a:rPr>
              <a:t>  </a:t>
            </a:r>
            <a:r>
              <a:rPr lang="zh-CN" altLang="en-US" sz="3200" dirty="0">
                <a:latin typeface="Times New Roman" panose="02020603050405020304" pitchFamily="18" charset="0"/>
              </a:rPr>
              <a:t>整洁的；整齐的</a:t>
            </a:r>
          </a:p>
          <a:p>
            <a:pPr>
              <a:lnSpc>
                <a:spcPct val="120000"/>
              </a:lnSpc>
            </a:pPr>
            <a:r>
              <a:rPr lang="zh-CN" altLang="en-US" sz="3200" dirty="0">
                <a:latin typeface="Times New Roman" panose="02020603050405020304" pitchFamily="18" charset="0"/>
              </a:rPr>
              <a:t>    </a:t>
            </a:r>
            <a:r>
              <a:rPr lang="en-US" altLang="zh-CN" sz="3200" dirty="0">
                <a:latin typeface="Times New Roman" panose="02020603050405020304" pitchFamily="18" charset="0"/>
              </a:rPr>
              <a:t>e.g. Please 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tidy</a:t>
            </a:r>
            <a:r>
              <a:rPr lang="en-US" altLang="zh-CN" sz="3200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200" dirty="0">
                <a:latin typeface="Times New Roman" panose="02020603050405020304" pitchFamily="18" charset="0"/>
              </a:rPr>
              <a:t>your room 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up</a:t>
            </a:r>
            <a:r>
              <a:rPr lang="en-US" altLang="zh-CN" sz="3200" dirty="0">
                <a:latin typeface="Times New Roman" panose="02020603050405020304" pitchFamily="18" charset="0"/>
              </a:rPr>
              <a:t>, Tom! </a:t>
            </a:r>
          </a:p>
          <a:p>
            <a:pPr>
              <a:lnSpc>
                <a:spcPct val="120000"/>
              </a:lnSpc>
            </a:pPr>
            <a:r>
              <a:rPr lang="en-US" altLang="zh-CN" sz="3200" dirty="0">
                <a:latin typeface="Times New Roman" panose="02020603050405020304" pitchFamily="18" charset="0"/>
              </a:rPr>
              <a:t>           </a:t>
            </a:r>
            <a:r>
              <a:rPr lang="zh-CN" altLang="en-US" sz="3200" dirty="0">
                <a:latin typeface="Times New Roman" panose="02020603050405020304" pitchFamily="18" charset="0"/>
              </a:rPr>
              <a:t>汤姆，请使你的房间保持整洁！</a:t>
            </a:r>
          </a:p>
          <a:p>
            <a:pPr>
              <a:lnSpc>
                <a:spcPct val="120000"/>
              </a:lnSpc>
            </a:pPr>
            <a:r>
              <a:rPr lang="en-US" altLang="zh-CN" sz="3200" dirty="0">
                <a:latin typeface="Times New Roman" panose="02020603050405020304" pitchFamily="18" charset="0"/>
              </a:rPr>
              <a:t>           I really want to keep my room </a:t>
            </a:r>
          </a:p>
          <a:p>
            <a:pPr>
              <a:lnSpc>
                <a:spcPct val="120000"/>
              </a:lnSpc>
            </a:pPr>
            <a:r>
              <a:rPr lang="en-US" altLang="zh-CN" sz="3200" dirty="0">
                <a:latin typeface="Times New Roman" panose="02020603050405020304" pitchFamily="18" charset="0"/>
              </a:rPr>
              <a:t>           clean and 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tidy</a:t>
            </a:r>
            <a:r>
              <a:rPr lang="en-US" altLang="zh-CN" sz="3200" dirty="0">
                <a:latin typeface="Times New Roman" panose="02020603050405020304" pitchFamily="18" charset="0"/>
              </a:rPr>
              <a:t>. </a:t>
            </a:r>
          </a:p>
          <a:p>
            <a:pPr>
              <a:lnSpc>
                <a:spcPct val="120000"/>
              </a:lnSpc>
            </a:pPr>
            <a:r>
              <a:rPr lang="zh-CN" altLang="en-US" sz="3200" dirty="0">
                <a:latin typeface="Times New Roman" panose="02020603050405020304" pitchFamily="18" charset="0"/>
              </a:rPr>
              <a:t>           我真的想保持我的房间干净整洁。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7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37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37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37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37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539750" y="765175"/>
            <a:ext cx="7848600" cy="534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>
                <a:solidFill>
                  <a:srgbClr val="FF0000"/>
                </a:solidFill>
              </a:rPr>
              <a:t>此结构中主句主语还可用</a:t>
            </a:r>
            <a:r>
              <a:rPr lang="en-US" altLang="zh-CN" sz="3200">
                <a:solidFill>
                  <a:srgbClr val="FF0000"/>
                </a:solidFill>
              </a:rPr>
              <a:t>this, this evening, yesterday</a:t>
            </a:r>
            <a:r>
              <a:rPr lang="zh-CN" altLang="en-US" sz="3200">
                <a:solidFill>
                  <a:srgbClr val="FF0000"/>
                </a:solidFill>
              </a:rPr>
              <a:t>等；</a:t>
            </a:r>
            <a:r>
              <a:rPr lang="en-US" altLang="zh-CN" sz="3200">
                <a:solidFill>
                  <a:srgbClr val="FF0000"/>
                </a:solidFill>
              </a:rPr>
              <a:t>first</a:t>
            </a:r>
            <a:r>
              <a:rPr lang="zh-CN" altLang="en-US" sz="3200">
                <a:solidFill>
                  <a:srgbClr val="FF0000"/>
                </a:solidFill>
              </a:rPr>
              <a:t>也可换成其他序数词；</a:t>
            </a:r>
            <a:r>
              <a:rPr lang="en-US" altLang="zh-CN" sz="3200">
                <a:solidFill>
                  <a:srgbClr val="FF0000"/>
                </a:solidFill>
              </a:rPr>
              <a:t>time</a:t>
            </a:r>
            <a:r>
              <a:rPr lang="zh-CN" altLang="en-US" sz="3200">
                <a:solidFill>
                  <a:srgbClr val="FF0000"/>
                </a:solidFill>
              </a:rPr>
              <a:t>也可换成其他名词。</a:t>
            </a:r>
          </a:p>
          <a:p>
            <a:pPr>
              <a:lnSpc>
                <a:spcPct val="120000"/>
              </a:lnSpc>
            </a:pPr>
            <a:r>
              <a:rPr lang="en-US" altLang="zh-CN" sz="3200"/>
              <a:t>e.g. This is / will be </a:t>
            </a:r>
            <a:r>
              <a:rPr lang="en-US" altLang="zh-CN" sz="3200">
                <a:solidFill>
                  <a:srgbClr val="FF0000"/>
                </a:solidFill>
              </a:rPr>
              <a:t>the third apple</a:t>
            </a:r>
            <a:r>
              <a:rPr lang="en-US" altLang="zh-CN" sz="3200"/>
              <a:t> I </a:t>
            </a:r>
          </a:p>
          <a:p>
            <a:pPr>
              <a:lnSpc>
                <a:spcPct val="120000"/>
              </a:lnSpc>
            </a:pPr>
            <a:r>
              <a:rPr lang="en-US" altLang="zh-CN" sz="3200"/>
              <a:t>       have had.</a:t>
            </a:r>
          </a:p>
          <a:p>
            <a:pPr>
              <a:lnSpc>
                <a:spcPct val="120000"/>
              </a:lnSpc>
            </a:pPr>
            <a:r>
              <a:rPr lang="en-US" altLang="zh-CN" sz="3200"/>
              <a:t>       </a:t>
            </a:r>
            <a:r>
              <a:rPr lang="zh-CN" altLang="en-US" sz="3200"/>
              <a:t>这（将）是我吃的第三个苹果。</a:t>
            </a:r>
          </a:p>
          <a:p>
            <a:pPr>
              <a:lnSpc>
                <a:spcPct val="120000"/>
              </a:lnSpc>
            </a:pPr>
            <a:r>
              <a:rPr lang="zh-CN" altLang="en-US" sz="3200"/>
              <a:t>       </a:t>
            </a:r>
            <a:r>
              <a:rPr lang="en-US" altLang="zh-CN" sz="3200"/>
              <a:t>Yesterday was </a:t>
            </a:r>
            <a:r>
              <a:rPr lang="en-US" altLang="zh-CN" sz="3200">
                <a:solidFill>
                  <a:srgbClr val="FF0000"/>
                </a:solidFill>
              </a:rPr>
              <a:t>the second time</a:t>
            </a:r>
            <a:r>
              <a:rPr lang="en-US" altLang="zh-CN" sz="3200"/>
              <a:t> </a:t>
            </a:r>
          </a:p>
          <a:p>
            <a:pPr>
              <a:lnSpc>
                <a:spcPct val="120000"/>
              </a:lnSpc>
            </a:pPr>
            <a:r>
              <a:rPr lang="en-US" altLang="zh-CN" sz="3200"/>
              <a:t>       they had seen the film.</a:t>
            </a:r>
          </a:p>
          <a:p>
            <a:pPr>
              <a:lnSpc>
                <a:spcPct val="120000"/>
              </a:lnSpc>
            </a:pPr>
            <a:r>
              <a:rPr lang="en-US" altLang="zh-CN" sz="3200"/>
              <a:t>       </a:t>
            </a:r>
            <a:r>
              <a:rPr lang="zh-CN" altLang="en-US" sz="3200"/>
              <a:t>昨天是他们第二次看那部电影。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0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0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0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0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01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01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468313" y="1557338"/>
            <a:ext cx="8135937" cy="404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tabLst>
                <a:tab pos="3324225" algn="l"/>
              </a:tabLst>
            </a:pPr>
            <a:r>
              <a:rPr lang="en-US" altLang="zh-CN"/>
              <a:t>6. Bring a small gift, </a:t>
            </a:r>
            <a:r>
              <a:rPr lang="en-US" altLang="zh-CN">
                <a:solidFill>
                  <a:srgbClr val="FF0000"/>
                </a:solidFill>
              </a:rPr>
              <a:t>such as</a:t>
            </a:r>
            <a:r>
              <a:rPr lang="en-US" altLang="zh-CN"/>
              <a:t> sweets or </a:t>
            </a:r>
          </a:p>
          <a:p>
            <a:pPr>
              <a:lnSpc>
                <a:spcPct val="120000"/>
              </a:lnSpc>
              <a:tabLst>
                <a:tab pos="3324225" algn="l"/>
              </a:tabLst>
            </a:pPr>
            <a:r>
              <a:rPr lang="en-US" altLang="zh-CN"/>
              <a:t>    flowers.</a:t>
            </a:r>
          </a:p>
          <a:p>
            <a:pPr>
              <a:lnSpc>
                <a:spcPct val="120000"/>
              </a:lnSpc>
              <a:tabLst>
                <a:tab pos="3324225" algn="l"/>
              </a:tabLst>
            </a:pPr>
            <a:r>
              <a:rPr lang="zh-CN" altLang="en-US"/>
              <a:t>    带上一份小礼物，例如糖果、鲜花之</a:t>
            </a:r>
          </a:p>
          <a:p>
            <a:pPr>
              <a:lnSpc>
                <a:spcPct val="120000"/>
              </a:lnSpc>
              <a:tabLst>
                <a:tab pos="3324225" algn="l"/>
              </a:tabLst>
            </a:pPr>
            <a:r>
              <a:rPr lang="zh-CN" altLang="en-US"/>
              <a:t>    类的东西。</a:t>
            </a:r>
          </a:p>
          <a:p>
            <a:pPr>
              <a:lnSpc>
                <a:spcPct val="120000"/>
              </a:lnSpc>
              <a:tabLst>
                <a:tab pos="3324225" algn="l"/>
              </a:tabLst>
            </a:pPr>
            <a:r>
              <a:rPr lang="zh-CN" altLang="en-US"/>
              <a:t>    </a:t>
            </a:r>
            <a:r>
              <a:rPr lang="en-US" altLang="zh-CN">
                <a:solidFill>
                  <a:srgbClr val="FF0000"/>
                </a:solidFill>
              </a:rPr>
              <a:t>such as</a:t>
            </a:r>
            <a:r>
              <a:rPr lang="zh-CN" altLang="en-US">
                <a:solidFill>
                  <a:srgbClr val="FF0000"/>
                </a:solidFill>
              </a:rPr>
              <a:t>和</a:t>
            </a:r>
            <a:r>
              <a:rPr lang="en-US" altLang="zh-CN">
                <a:solidFill>
                  <a:srgbClr val="FF0000"/>
                </a:solidFill>
              </a:rPr>
              <a:t>for example</a:t>
            </a:r>
            <a:r>
              <a:rPr lang="zh-CN" altLang="en-US">
                <a:solidFill>
                  <a:srgbClr val="FF0000"/>
                </a:solidFill>
              </a:rPr>
              <a:t>都有“例如”的意</a:t>
            </a:r>
          </a:p>
          <a:p>
            <a:pPr>
              <a:lnSpc>
                <a:spcPct val="120000"/>
              </a:lnSpc>
              <a:tabLst>
                <a:tab pos="3324225" algn="l"/>
              </a:tabLst>
            </a:pPr>
            <a:r>
              <a:rPr lang="zh-CN" altLang="en-US">
                <a:solidFill>
                  <a:srgbClr val="FF0000"/>
                </a:solidFill>
              </a:rPr>
              <a:t>    思，但是它们的用法有所不同。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39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839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Rectangle 4"/>
          <p:cNvSpPr>
            <a:spLocks noChangeArrowheads="1"/>
          </p:cNvSpPr>
          <p:nvPr/>
        </p:nvSpPr>
        <p:spPr bwMode="auto">
          <a:xfrm>
            <a:off x="395288" y="549275"/>
            <a:ext cx="8351837" cy="593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tabLst>
                <a:tab pos="3324225" algn="l"/>
              </a:tabLst>
            </a:pPr>
            <a:r>
              <a:rPr lang="zh-CN" altLang="en-US" sz="3200">
                <a:solidFill>
                  <a:srgbClr val="FF0000"/>
                </a:solidFill>
              </a:rPr>
              <a:t>★</a:t>
            </a:r>
            <a:r>
              <a:rPr lang="en-US" altLang="zh-CN" sz="3200">
                <a:solidFill>
                  <a:srgbClr val="FF0000"/>
                </a:solidFill>
              </a:rPr>
              <a:t>such as</a:t>
            </a:r>
            <a:r>
              <a:rPr lang="zh-CN" altLang="en-US" sz="3200">
                <a:solidFill>
                  <a:srgbClr val="FF0000"/>
                </a:solidFill>
              </a:rPr>
              <a:t>常用来列举同类人或事物中的多</a:t>
            </a:r>
          </a:p>
          <a:p>
            <a:pPr>
              <a:lnSpc>
                <a:spcPct val="120000"/>
              </a:lnSpc>
              <a:tabLst>
                <a:tab pos="3324225" algn="l"/>
              </a:tabLst>
            </a:pPr>
            <a:r>
              <a:rPr lang="zh-CN" altLang="en-US" sz="3200">
                <a:solidFill>
                  <a:srgbClr val="FF0000"/>
                </a:solidFill>
              </a:rPr>
              <a:t>    个例子。</a:t>
            </a:r>
          </a:p>
          <a:p>
            <a:pPr>
              <a:lnSpc>
                <a:spcPct val="120000"/>
              </a:lnSpc>
              <a:tabLst>
                <a:tab pos="3324225" algn="l"/>
              </a:tabLst>
            </a:pPr>
            <a:r>
              <a:rPr lang="en-US" altLang="zh-CN" sz="3200"/>
              <a:t>    e.g. I like animals, </a:t>
            </a:r>
            <a:r>
              <a:rPr lang="en-US" altLang="zh-CN" sz="3200">
                <a:solidFill>
                  <a:srgbClr val="FF0000"/>
                </a:solidFill>
              </a:rPr>
              <a:t>such as</a:t>
            </a:r>
            <a:r>
              <a:rPr lang="en-US" altLang="zh-CN" sz="3200"/>
              <a:t> dogs, bears and </a:t>
            </a:r>
          </a:p>
          <a:p>
            <a:pPr>
              <a:lnSpc>
                <a:spcPct val="120000"/>
              </a:lnSpc>
              <a:tabLst>
                <a:tab pos="3324225" algn="l"/>
              </a:tabLst>
            </a:pPr>
            <a:r>
              <a:rPr lang="en-US" altLang="zh-CN" sz="3200"/>
              <a:t>           pandas. </a:t>
            </a:r>
          </a:p>
          <a:p>
            <a:pPr>
              <a:lnSpc>
                <a:spcPct val="120000"/>
              </a:lnSpc>
              <a:tabLst>
                <a:tab pos="3324225" algn="l"/>
              </a:tabLst>
            </a:pPr>
            <a:r>
              <a:rPr lang="en-US" altLang="zh-CN" sz="3200"/>
              <a:t>           </a:t>
            </a:r>
            <a:r>
              <a:rPr lang="zh-CN" altLang="en-US" sz="3200"/>
              <a:t>我喜欢动物，如狗、熊、熊猫。</a:t>
            </a:r>
          </a:p>
          <a:p>
            <a:pPr>
              <a:lnSpc>
                <a:spcPct val="120000"/>
              </a:lnSpc>
              <a:tabLst>
                <a:tab pos="3324225" algn="l"/>
              </a:tabLst>
            </a:pPr>
            <a:r>
              <a:rPr lang="en-US" altLang="zh-CN" sz="3200">
                <a:solidFill>
                  <a:srgbClr val="FF0000"/>
                </a:solidFill>
              </a:rPr>
              <a:t>★for example</a:t>
            </a:r>
            <a:r>
              <a:rPr lang="zh-CN" altLang="en-US" sz="3200">
                <a:solidFill>
                  <a:srgbClr val="FF0000"/>
                </a:solidFill>
              </a:rPr>
              <a:t>一般只以同类人或事物中的</a:t>
            </a:r>
          </a:p>
          <a:p>
            <a:pPr>
              <a:lnSpc>
                <a:spcPct val="120000"/>
              </a:lnSpc>
              <a:tabLst>
                <a:tab pos="3324225" algn="l"/>
              </a:tabLst>
            </a:pPr>
            <a:r>
              <a:rPr lang="zh-CN" altLang="en-US" sz="3200">
                <a:solidFill>
                  <a:srgbClr val="FF0000"/>
                </a:solidFill>
              </a:rPr>
              <a:t>    “一个”为例。</a:t>
            </a:r>
          </a:p>
          <a:p>
            <a:pPr>
              <a:lnSpc>
                <a:spcPct val="120000"/>
              </a:lnSpc>
              <a:tabLst>
                <a:tab pos="3324225" algn="l"/>
              </a:tabLst>
            </a:pPr>
            <a:r>
              <a:rPr lang="en-US" altLang="zh-CN" sz="3200"/>
              <a:t>    e.g. He has ever been to many countries, </a:t>
            </a:r>
            <a:r>
              <a:rPr lang="en-US" altLang="zh-CN" sz="3200">
                <a:solidFill>
                  <a:srgbClr val="FF0000"/>
                </a:solidFill>
              </a:rPr>
              <a:t>for </a:t>
            </a:r>
          </a:p>
          <a:p>
            <a:pPr>
              <a:lnSpc>
                <a:spcPct val="120000"/>
              </a:lnSpc>
              <a:tabLst>
                <a:tab pos="3324225" algn="l"/>
              </a:tabLst>
            </a:pPr>
            <a:r>
              <a:rPr lang="en-US" altLang="zh-CN" sz="3200">
                <a:solidFill>
                  <a:srgbClr val="FF0000"/>
                </a:solidFill>
              </a:rPr>
              <a:t>           example</a:t>
            </a:r>
            <a:r>
              <a:rPr lang="en-US" altLang="zh-CN" sz="3200"/>
              <a:t>, Australia.</a:t>
            </a:r>
          </a:p>
          <a:p>
            <a:pPr>
              <a:lnSpc>
                <a:spcPct val="120000"/>
              </a:lnSpc>
              <a:tabLst>
                <a:tab pos="3324225" algn="l"/>
              </a:tabLst>
            </a:pPr>
            <a:r>
              <a:rPr lang="zh-CN" altLang="en-US" sz="3200"/>
              <a:t>           他曾经去过许多国家</a:t>
            </a:r>
            <a:r>
              <a:rPr lang="en-US" altLang="zh-CN" sz="3200"/>
              <a:t>,</a:t>
            </a:r>
            <a:r>
              <a:rPr lang="zh-CN" altLang="en-US" sz="3200"/>
              <a:t>如澳大利亚。 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49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49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49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849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849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849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849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499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2" name="Rectangle 4"/>
          <p:cNvSpPr>
            <a:spLocks noChangeArrowheads="1"/>
          </p:cNvSpPr>
          <p:nvPr/>
        </p:nvSpPr>
        <p:spPr bwMode="auto">
          <a:xfrm>
            <a:off x="323850" y="1125538"/>
            <a:ext cx="8569325" cy="4703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>
                <a:solidFill>
                  <a:srgbClr val="0000FF"/>
                </a:solidFill>
              </a:rPr>
              <a:t>【</a:t>
            </a:r>
            <a:r>
              <a:rPr lang="zh-CN" altLang="en-US">
                <a:solidFill>
                  <a:srgbClr val="0000FF"/>
                </a:solidFill>
              </a:rPr>
              <a:t>运用</a:t>
            </a:r>
            <a:r>
              <a:rPr lang="en-US" altLang="zh-CN">
                <a:solidFill>
                  <a:srgbClr val="0000FF"/>
                </a:solidFill>
              </a:rPr>
              <a:t>】</a:t>
            </a:r>
          </a:p>
          <a:p>
            <a:pPr>
              <a:lnSpc>
                <a:spcPct val="120000"/>
              </a:lnSpc>
            </a:pPr>
            <a:r>
              <a:rPr lang="zh-CN" altLang="en-US"/>
              <a:t>根据句意选用</a:t>
            </a:r>
            <a:r>
              <a:rPr lang="en-US" altLang="zh-CN"/>
              <a:t>such as</a:t>
            </a:r>
            <a:r>
              <a:rPr lang="zh-CN" altLang="en-US"/>
              <a:t>或</a:t>
            </a:r>
            <a:r>
              <a:rPr lang="en-US" altLang="zh-CN"/>
              <a:t>for example</a:t>
            </a:r>
            <a:r>
              <a:rPr lang="zh-CN" altLang="en-US"/>
              <a:t>填空。</a:t>
            </a:r>
          </a:p>
          <a:p>
            <a:pPr>
              <a:lnSpc>
                <a:spcPct val="120000"/>
              </a:lnSpc>
            </a:pPr>
            <a:r>
              <a:rPr lang="en-US" altLang="zh-CN"/>
              <a:t>1. John likes many sports, __________, </a:t>
            </a:r>
          </a:p>
          <a:p>
            <a:pPr>
              <a:lnSpc>
                <a:spcPct val="120000"/>
              </a:lnSpc>
            </a:pPr>
            <a:r>
              <a:rPr lang="en-US" altLang="zh-CN"/>
              <a:t>    basketball.</a:t>
            </a:r>
          </a:p>
          <a:p>
            <a:pPr>
              <a:lnSpc>
                <a:spcPct val="120000"/>
              </a:lnSpc>
            </a:pPr>
            <a:r>
              <a:rPr lang="en-US" altLang="zh-CN"/>
              <a:t>2. She can say many languages, </a:t>
            </a:r>
          </a:p>
          <a:p>
            <a:pPr>
              <a:lnSpc>
                <a:spcPct val="120000"/>
              </a:lnSpc>
            </a:pPr>
            <a:r>
              <a:rPr lang="en-US" altLang="zh-CN"/>
              <a:t>    __________ Chinese, Italian and </a:t>
            </a:r>
          </a:p>
          <a:p>
            <a:pPr>
              <a:lnSpc>
                <a:spcPct val="120000"/>
              </a:lnSpc>
            </a:pPr>
            <a:r>
              <a:rPr lang="en-US" altLang="zh-CN"/>
              <a:t>    Russian.</a:t>
            </a:r>
          </a:p>
        </p:txBody>
      </p:sp>
      <p:sp>
        <p:nvSpPr>
          <p:cNvPr id="104453" name="Rectangle 5"/>
          <p:cNvSpPr>
            <a:spLocks noChangeArrowheads="1"/>
          </p:cNvSpPr>
          <p:nvPr/>
        </p:nvSpPr>
        <p:spPr bwMode="auto">
          <a:xfrm>
            <a:off x="1042988" y="4383088"/>
            <a:ext cx="1593850" cy="75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>
                <a:solidFill>
                  <a:srgbClr val="FF0000"/>
                </a:solidFill>
              </a:rPr>
              <a:t>such as</a:t>
            </a:r>
          </a:p>
        </p:txBody>
      </p:sp>
      <p:sp>
        <p:nvSpPr>
          <p:cNvPr id="104454" name="Rectangle 6"/>
          <p:cNvSpPr>
            <a:spLocks noChangeArrowheads="1"/>
          </p:cNvSpPr>
          <p:nvPr/>
        </p:nvSpPr>
        <p:spPr bwMode="auto">
          <a:xfrm>
            <a:off x="5435600" y="2420938"/>
            <a:ext cx="2622550" cy="75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>
                <a:solidFill>
                  <a:srgbClr val="FF0000"/>
                </a:solidFill>
              </a:rPr>
              <a:t>for example 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4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4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3" grpId="0"/>
      <p:bldP spid="10445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395288" y="1052513"/>
            <a:ext cx="8353425" cy="4703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tabLst>
                <a:tab pos="3324225" algn="l"/>
              </a:tabLst>
            </a:pPr>
            <a:r>
              <a:rPr lang="en-US" altLang="zh-CN"/>
              <a:t>7. </a:t>
            </a:r>
            <a:r>
              <a:rPr lang="en-US" altLang="zh-CN">
                <a:solidFill>
                  <a:srgbClr val="FF0000"/>
                </a:solidFill>
              </a:rPr>
              <a:t>Remember</a:t>
            </a:r>
            <a:r>
              <a:rPr lang="en-US" altLang="zh-CN">
                <a:solidFill>
                  <a:srgbClr val="FF3300"/>
                </a:solidFill>
              </a:rPr>
              <a:t> </a:t>
            </a:r>
            <a:r>
              <a:rPr lang="en-US" altLang="zh-CN"/>
              <a:t>to be </a:t>
            </a:r>
            <a:r>
              <a:rPr lang="en-US" altLang="zh-CN">
                <a:solidFill>
                  <a:srgbClr val="0066FF"/>
                </a:solidFill>
              </a:rPr>
              <a:t>yourself </a:t>
            </a:r>
            <a:r>
              <a:rPr lang="en-US" altLang="zh-CN"/>
              <a:t>and have </a:t>
            </a:r>
          </a:p>
          <a:p>
            <a:pPr>
              <a:lnSpc>
                <a:spcPct val="120000"/>
              </a:lnSpc>
              <a:tabLst>
                <a:tab pos="3324225" algn="l"/>
              </a:tabLst>
            </a:pPr>
            <a:r>
              <a:rPr lang="en-US" altLang="zh-CN"/>
              <a:t>    fun.</a:t>
            </a:r>
          </a:p>
          <a:p>
            <a:pPr>
              <a:lnSpc>
                <a:spcPct val="120000"/>
              </a:lnSpc>
              <a:tabLst>
                <a:tab pos="3324225" algn="l"/>
              </a:tabLst>
            </a:pPr>
            <a:r>
              <a:rPr lang="zh-CN" altLang="en-US"/>
              <a:t>    记得跟平常一样，玩得高兴。</a:t>
            </a:r>
          </a:p>
          <a:p>
            <a:pPr>
              <a:lnSpc>
                <a:spcPct val="120000"/>
              </a:lnSpc>
              <a:tabLst>
                <a:tab pos="3324225" algn="l"/>
              </a:tabLst>
            </a:pPr>
            <a:r>
              <a:rPr lang="zh-CN" altLang="en-US"/>
              <a:t>    </a:t>
            </a:r>
            <a:r>
              <a:rPr lang="en-US" altLang="zh-CN">
                <a:solidFill>
                  <a:srgbClr val="FF0000"/>
                </a:solidFill>
              </a:rPr>
              <a:t>remember to do sth. </a:t>
            </a:r>
            <a:r>
              <a:rPr lang="zh-CN" altLang="en-US">
                <a:solidFill>
                  <a:srgbClr val="FF0000"/>
                </a:solidFill>
              </a:rPr>
              <a:t>意为“记着去做某</a:t>
            </a:r>
          </a:p>
          <a:p>
            <a:pPr>
              <a:lnSpc>
                <a:spcPct val="120000"/>
              </a:lnSpc>
              <a:tabLst>
                <a:tab pos="3324225" algn="l"/>
              </a:tabLst>
            </a:pPr>
            <a:r>
              <a:rPr lang="zh-CN" altLang="en-US">
                <a:solidFill>
                  <a:srgbClr val="FF0000"/>
                </a:solidFill>
              </a:rPr>
              <a:t>    事”，表示动作尚未发生。而</a:t>
            </a:r>
          </a:p>
          <a:p>
            <a:pPr>
              <a:lnSpc>
                <a:spcPct val="120000"/>
              </a:lnSpc>
              <a:tabLst>
                <a:tab pos="3324225" algn="l"/>
              </a:tabLst>
            </a:pPr>
            <a:r>
              <a:rPr lang="en-US" altLang="zh-CN">
                <a:solidFill>
                  <a:srgbClr val="FF0000"/>
                </a:solidFill>
              </a:rPr>
              <a:t>    remember doing sth.</a:t>
            </a:r>
            <a:r>
              <a:rPr lang="zh-CN" altLang="en-US">
                <a:solidFill>
                  <a:srgbClr val="FF0000"/>
                </a:solidFill>
              </a:rPr>
              <a:t>意为“记得做过某</a:t>
            </a:r>
          </a:p>
          <a:p>
            <a:pPr>
              <a:lnSpc>
                <a:spcPct val="120000"/>
              </a:lnSpc>
              <a:tabLst>
                <a:tab pos="3324225" algn="l"/>
              </a:tabLst>
            </a:pPr>
            <a:r>
              <a:rPr lang="zh-CN" altLang="en-US">
                <a:solidFill>
                  <a:srgbClr val="FF0000"/>
                </a:solidFill>
              </a:rPr>
              <a:t>    事”，表示动作已经发生。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60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860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860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860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4" name="Rectangle 4"/>
          <p:cNvSpPr>
            <a:spLocks noChangeArrowheads="1"/>
          </p:cNvSpPr>
          <p:nvPr/>
        </p:nvSpPr>
        <p:spPr bwMode="auto">
          <a:xfrm>
            <a:off x="684213" y="1773238"/>
            <a:ext cx="7561262" cy="338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/>
              <a:t>e.g. </a:t>
            </a:r>
            <a:r>
              <a:rPr lang="en-US" altLang="zh-CN">
                <a:solidFill>
                  <a:srgbClr val="FF0000"/>
                </a:solidFill>
              </a:rPr>
              <a:t>Remember to close</a:t>
            </a:r>
            <a:r>
              <a:rPr lang="en-US" altLang="zh-CN"/>
              <a:t> the windows </a:t>
            </a:r>
          </a:p>
          <a:p>
            <a:pPr>
              <a:lnSpc>
                <a:spcPct val="120000"/>
              </a:lnSpc>
            </a:pPr>
            <a:r>
              <a:rPr lang="en-US" altLang="zh-CN"/>
              <a:t>       when you leave.</a:t>
            </a:r>
          </a:p>
          <a:p>
            <a:pPr>
              <a:lnSpc>
                <a:spcPct val="120000"/>
              </a:lnSpc>
            </a:pPr>
            <a:r>
              <a:rPr lang="zh-CN" altLang="en-US"/>
              <a:t>       离开时记着关窗。</a:t>
            </a:r>
          </a:p>
          <a:p>
            <a:pPr>
              <a:lnSpc>
                <a:spcPct val="120000"/>
              </a:lnSpc>
            </a:pPr>
            <a:r>
              <a:rPr lang="zh-CN" altLang="en-US"/>
              <a:t>       </a:t>
            </a:r>
            <a:r>
              <a:rPr lang="en-US" altLang="zh-CN"/>
              <a:t>I </a:t>
            </a:r>
            <a:r>
              <a:rPr lang="en-US" altLang="zh-CN">
                <a:solidFill>
                  <a:srgbClr val="FF0000"/>
                </a:solidFill>
              </a:rPr>
              <a:t>remember telling</a:t>
            </a:r>
            <a:r>
              <a:rPr lang="en-US" altLang="zh-CN"/>
              <a:t> you the news.</a:t>
            </a:r>
          </a:p>
          <a:p>
            <a:pPr>
              <a:lnSpc>
                <a:spcPct val="120000"/>
              </a:lnSpc>
            </a:pPr>
            <a:r>
              <a:rPr lang="en-US" altLang="zh-CN"/>
              <a:t>       </a:t>
            </a:r>
            <a:r>
              <a:rPr lang="zh-CN" altLang="en-US"/>
              <a:t>我记得告诉过你那条消息。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6" name="Rectangle 4"/>
          <p:cNvSpPr>
            <a:spLocks noChangeArrowheads="1"/>
          </p:cNvSpPr>
          <p:nvPr/>
        </p:nvSpPr>
        <p:spPr bwMode="auto">
          <a:xfrm>
            <a:off x="179388" y="1412875"/>
            <a:ext cx="8640762" cy="404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>
                <a:solidFill>
                  <a:srgbClr val="0000FF"/>
                </a:solidFill>
              </a:rPr>
              <a:t>【</a:t>
            </a:r>
            <a:r>
              <a:rPr lang="zh-CN" altLang="en-US">
                <a:solidFill>
                  <a:srgbClr val="0000FF"/>
                </a:solidFill>
              </a:rPr>
              <a:t>运用</a:t>
            </a:r>
            <a:r>
              <a:rPr lang="en-US" altLang="zh-CN">
                <a:solidFill>
                  <a:srgbClr val="0000FF"/>
                </a:solidFill>
              </a:rPr>
              <a:t>】</a:t>
            </a:r>
          </a:p>
          <a:p>
            <a:pPr>
              <a:lnSpc>
                <a:spcPct val="120000"/>
              </a:lnSpc>
            </a:pPr>
            <a:r>
              <a:rPr lang="zh-CN" altLang="en-US"/>
              <a:t>根据句意及括号内所给动词的提示填空。</a:t>
            </a:r>
          </a:p>
          <a:p>
            <a:pPr>
              <a:lnSpc>
                <a:spcPct val="120000"/>
              </a:lnSpc>
            </a:pPr>
            <a:r>
              <a:rPr lang="en-US" altLang="zh-CN"/>
              <a:t>1. Remember ________(call) us when you </a:t>
            </a:r>
          </a:p>
          <a:p>
            <a:pPr>
              <a:lnSpc>
                <a:spcPct val="120000"/>
              </a:lnSpc>
            </a:pPr>
            <a:r>
              <a:rPr lang="en-US" altLang="zh-CN"/>
              <a:t>    get there. </a:t>
            </a:r>
          </a:p>
          <a:p>
            <a:pPr>
              <a:lnSpc>
                <a:spcPct val="120000"/>
              </a:lnSpc>
            </a:pPr>
            <a:r>
              <a:rPr lang="en-US" altLang="zh-CN"/>
              <a:t>2. I remember ________(tell) you about it </a:t>
            </a:r>
          </a:p>
          <a:p>
            <a:pPr>
              <a:lnSpc>
                <a:spcPct val="120000"/>
              </a:lnSpc>
            </a:pPr>
            <a:r>
              <a:rPr lang="en-US" altLang="zh-CN"/>
              <a:t>    last week.</a:t>
            </a:r>
          </a:p>
        </p:txBody>
      </p:sp>
      <p:sp>
        <p:nvSpPr>
          <p:cNvPr id="105477" name="Rectangle 5"/>
          <p:cNvSpPr>
            <a:spLocks noChangeArrowheads="1"/>
          </p:cNvSpPr>
          <p:nvPr/>
        </p:nvSpPr>
        <p:spPr bwMode="auto">
          <a:xfrm>
            <a:off x="3203575" y="4022725"/>
            <a:ext cx="1631950" cy="75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>
                <a:solidFill>
                  <a:srgbClr val="FF0000"/>
                </a:solidFill>
              </a:rPr>
              <a:t>telling  </a:t>
            </a:r>
          </a:p>
        </p:txBody>
      </p:sp>
      <p:sp>
        <p:nvSpPr>
          <p:cNvPr id="105478" name="Rectangle 6"/>
          <p:cNvSpPr>
            <a:spLocks noChangeArrowheads="1"/>
          </p:cNvSpPr>
          <p:nvPr/>
        </p:nvSpPr>
        <p:spPr bwMode="auto">
          <a:xfrm>
            <a:off x="3276600" y="2692400"/>
            <a:ext cx="1365250" cy="75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>
                <a:solidFill>
                  <a:srgbClr val="FF0000"/>
                </a:solidFill>
              </a:rPr>
              <a:t>to call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5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5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7" grpId="0"/>
      <p:bldP spid="10547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9" name="Rectangle 5"/>
          <p:cNvSpPr>
            <a:spLocks noChangeArrowheads="1"/>
          </p:cNvSpPr>
          <p:nvPr/>
        </p:nvSpPr>
        <p:spPr bwMode="auto">
          <a:xfrm>
            <a:off x="250825" y="1268413"/>
            <a:ext cx="8353425" cy="4703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>
                <a:solidFill>
                  <a:srgbClr val="FF0000"/>
                </a:solidFill>
              </a:rPr>
              <a:t>yourself </a:t>
            </a:r>
            <a:r>
              <a:rPr lang="zh-CN" altLang="en-US">
                <a:solidFill>
                  <a:srgbClr val="FF0000"/>
                </a:solidFill>
              </a:rPr>
              <a:t>用于</a:t>
            </a:r>
            <a:r>
              <a:rPr lang="en-US" altLang="zh-CN">
                <a:solidFill>
                  <a:srgbClr val="FF0000"/>
                </a:solidFill>
              </a:rPr>
              <a:t>be, come to</a:t>
            </a:r>
            <a:r>
              <a:rPr lang="zh-CN" altLang="en-US">
                <a:solidFill>
                  <a:srgbClr val="FF0000"/>
                </a:solidFill>
              </a:rPr>
              <a:t>等后的意思是“你的正常情况（指健康、情绪）”。</a:t>
            </a:r>
          </a:p>
          <a:p>
            <a:pPr>
              <a:lnSpc>
                <a:spcPct val="120000"/>
              </a:lnSpc>
            </a:pPr>
            <a:r>
              <a:rPr lang="en-US" altLang="zh-CN"/>
              <a:t>e.g. You don’t seem (to be) quite </a:t>
            </a:r>
            <a:r>
              <a:rPr lang="en-US" altLang="zh-CN">
                <a:solidFill>
                  <a:srgbClr val="FF0000"/>
                </a:solidFill>
              </a:rPr>
              <a:t>yourself</a:t>
            </a:r>
            <a:r>
              <a:rPr lang="en-US" altLang="zh-CN">
                <a:solidFill>
                  <a:srgbClr val="FF3300"/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altLang="zh-CN"/>
              <a:t>       today.</a:t>
            </a:r>
          </a:p>
          <a:p>
            <a:pPr>
              <a:lnSpc>
                <a:spcPct val="120000"/>
              </a:lnSpc>
            </a:pPr>
            <a:r>
              <a:rPr lang="en-US" altLang="zh-CN"/>
              <a:t>       </a:t>
            </a:r>
            <a:r>
              <a:rPr lang="zh-CN" altLang="en-US"/>
              <a:t>今天你好像有些不舒服（不高兴）。</a:t>
            </a:r>
          </a:p>
          <a:p>
            <a:pPr>
              <a:lnSpc>
                <a:spcPct val="120000"/>
              </a:lnSpc>
            </a:pPr>
            <a:r>
              <a:rPr lang="zh-CN" altLang="en-US"/>
              <a:t>       </a:t>
            </a:r>
            <a:r>
              <a:rPr lang="en-US" altLang="zh-CN"/>
              <a:t>Why don’t you be </a:t>
            </a:r>
            <a:r>
              <a:rPr lang="en-US" altLang="zh-CN">
                <a:solidFill>
                  <a:srgbClr val="FF0000"/>
                </a:solidFill>
              </a:rPr>
              <a:t>yourself</a:t>
            </a:r>
            <a:r>
              <a:rPr lang="en-US" altLang="zh-CN"/>
              <a:t>?</a:t>
            </a:r>
          </a:p>
          <a:p>
            <a:pPr>
              <a:lnSpc>
                <a:spcPct val="120000"/>
              </a:lnSpc>
            </a:pPr>
            <a:r>
              <a:rPr lang="en-US" altLang="zh-CN"/>
              <a:t>       </a:t>
            </a:r>
            <a:r>
              <a:rPr lang="zh-CN" altLang="en-US"/>
              <a:t>你为什么不跟平常一样呢？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80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80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80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80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80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6" name="Rectangle 4"/>
          <p:cNvSpPr>
            <a:spLocks noChangeArrowheads="1"/>
          </p:cNvSpPr>
          <p:nvPr/>
        </p:nvSpPr>
        <p:spPr bwMode="auto">
          <a:xfrm>
            <a:off x="468313" y="1844675"/>
            <a:ext cx="8280400" cy="404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rgbClr val="FF0000"/>
                </a:solidFill>
              </a:rPr>
              <a:t>用一个句子作为表语，说明主语是什么或者怎么样，和系动词一起构成谓语。需要注意：</a:t>
            </a:r>
          </a:p>
          <a:p>
            <a:pPr>
              <a:lnSpc>
                <a:spcPct val="120000"/>
              </a:lnSpc>
            </a:pPr>
            <a:r>
              <a:rPr lang="en-US" altLang="zh-CN" dirty="0">
                <a:solidFill>
                  <a:srgbClr val="0000FF"/>
                </a:solidFill>
              </a:rPr>
              <a:t>1. </a:t>
            </a:r>
            <a:r>
              <a:rPr lang="zh-CN" altLang="en-US" dirty="0">
                <a:solidFill>
                  <a:srgbClr val="0000FF"/>
                </a:solidFill>
              </a:rPr>
              <a:t>表语从句一定要用陈述语序。</a:t>
            </a:r>
          </a:p>
          <a:p>
            <a:pPr>
              <a:lnSpc>
                <a:spcPct val="120000"/>
              </a:lnSpc>
            </a:pPr>
            <a:r>
              <a:rPr lang="en-US" altLang="zh-CN" dirty="0"/>
              <a:t>    e.g. This is why he failed the exam. </a:t>
            </a:r>
          </a:p>
          <a:p>
            <a:pPr>
              <a:lnSpc>
                <a:spcPct val="120000"/>
              </a:lnSpc>
            </a:pPr>
            <a:r>
              <a:rPr lang="en-US" altLang="zh-CN" dirty="0"/>
              <a:t>           </a:t>
            </a:r>
            <a:r>
              <a:rPr lang="zh-CN" altLang="en-US" dirty="0"/>
              <a:t>这是他考试失败的原因。</a:t>
            </a:r>
          </a:p>
        </p:txBody>
      </p:sp>
      <p:sp>
        <p:nvSpPr>
          <p:cNvPr id="95238" name="Rectangle 6"/>
          <p:cNvSpPr>
            <a:spLocks noChangeArrowheads="1"/>
          </p:cNvSpPr>
          <p:nvPr/>
        </p:nvSpPr>
        <p:spPr bwMode="auto">
          <a:xfrm>
            <a:off x="5435600" y="620713"/>
            <a:ext cx="2376488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4000" i="1" dirty="0">
                <a:solidFill>
                  <a:srgbClr val="9900CC"/>
                </a:solidFill>
              </a:rPr>
              <a:t>表语从句</a:t>
            </a:r>
          </a:p>
        </p:txBody>
      </p:sp>
      <p:pic>
        <p:nvPicPr>
          <p:cNvPr id="95239" name="Picture 7" descr="grammar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35150" y="404813"/>
            <a:ext cx="3463925" cy="1398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52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52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52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52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0" name="Rectangle 4"/>
          <p:cNvSpPr>
            <a:spLocks noChangeArrowheads="1"/>
          </p:cNvSpPr>
          <p:nvPr/>
        </p:nvSpPr>
        <p:spPr bwMode="auto">
          <a:xfrm>
            <a:off x="684213" y="765175"/>
            <a:ext cx="7777162" cy="536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1249680" indent="-1249680">
              <a:lnSpc>
                <a:spcPct val="120000"/>
              </a:lnSpc>
            </a:pPr>
            <a:r>
              <a:rPr lang="en-US" altLang="zh-CN" dirty="0">
                <a:solidFill>
                  <a:srgbClr val="0000FF"/>
                </a:solidFill>
              </a:rPr>
              <a:t>2. </a:t>
            </a:r>
            <a:r>
              <a:rPr lang="zh-CN" altLang="en-US" dirty="0">
                <a:solidFill>
                  <a:srgbClr val="0000FF"/>
                </a:solidFill>
              </a:rPr>
              <a:t>主句时态和从句时态可以不一致。</a:t>
            </a:r>
            <a:endParaRPr lang="en-US" altLang="zh-CN" dirty="0">
              <a:solidFill>
                <a:srgbClr val="0000FF"/>
              </a:solidFill>
            </a:endParaRPr>
          </a:p>
          <a:p>
            <a:pPr marL="1249680" indent="-1249680">
              <a:lnSpc>
                <a:spcPct val="120000"/>
              </a:lnSpc>
            </a:pPr>
            <a:r>
              <a:rPr lang="en-US" altLang="zh-CN" dirty="0"/>
              <a:t>    e.g. This is what he told us at the party.</a:t>
            </a:r>
          </a:p>
          <a:p>
            <a:pPr marL="1249680" indent="-1249680">
              <a:lnSpc>
                <a:spcPct val="120000"/>
              </a:lnSpc>
            </a:pPr>
            <a:r>
              <a:rPr lang="en-US" altLang="zh-CN" dirty="0"/>
              <a:t>           </a:t>
            </a:r>
            <a:r>
              <a:rPr lang="zh-CN" altLang="en-US" dirty="0"/>
              <a:t>这是他在聚会上告诉我的。 </a:t>
            </a:r>
          </a:p>
          <a:p>
            <a:pPr marL="1249680" indent="-1249680">
              <a:lnSpc>
                <a:spcPct val="120000"/>
              </a:lnSpc>
            </a:pPr>
            <a:r>
              <a:rPr lang="en-US" altLang="zh-CN" dirty="0">
                <a:solidFill>
                  <a:srgbClr val="0000FF"/>
                </a:solidFill>
              </a:rPr>
              <a:t>3. </a:t>
            </a:r>
            <a:r>
              <a:rPr lang="zh-CN" altLang="en-US" dirty="0">
                <a:solidFill>
                  <a:srgbClr val="0000FF"/>
                </a:solidFill>
              </a:rPr>
              <a:t>引导词是</a:t>
            </a:r>
            <a:r>
              <a:rPr lang="en-US" altLang="zh-CN" dirty="0">
                <a:solidFill>
                  <a:srgbClr val="0000FF"/>
                </a:solidFill>
              </a:rPr>
              <a:t>that</a:t>
            </a:r>
            <a:r>
              <a:rPr lang="zh-CN" altLang="en-US" dirty="0">
                <a:solidFill>
                  <a:srgbClr val="0000FF"/>
                </a:solidFill>
              </a:rPr>
              <a:t>时，</a:t>
            </a:r>
            <a:r>
              <a:rPr lang="en-US" altLang="zh-CN" dirty="0">
                <a:solidFill>
                  <a:srgbClr val="0000FF"/>
                </a:solidFill>
              </a:rPr>
              <a:t>that</a:t>
            </a:r>
            <a:r>
              <a:rPr lang="zh-CN" altLang="en-US" dirty="0">
                <a:solidFill>
                  <a:srgbClr val="0000FF"/>
                </a:solidFill>
              </a:rPr>
              <a:t>不能省略。</a:t>
            </a:r>
          </a:p>
          <a:p>
            <a:pPr marL="1249680" indent="-1249680">
              <a:lnSpc>
                <a:spcPct val="120000"/>
              </a:lnSpc>
            </a:pPr>
            <a:r>
              <a:rPr lang="en-US" altLang="zh-CN" dirty="0"/>
              <a:t>    e.g. The trouble is that we are short of money. </a:t>
            </a:r>
          </a:p>
          <a:p>
            <a:pPr marL="1249680" indent="-1249680">
              <a:lnSpc>
                <a:spcPct val="120000"/>
              </a:lnSpc>
            </a:pPr>
            <a:r>
              <a:rPr lang="en-US" altLang="zh-CN" dirty="0"/>
              <a:t>           </a:t>
            </a:r>
            <a:r>
              <a:rPr lang="zh-CN" altLang="en-US" dirty="0"/>
              <a:t>困难是我们缺钱。</a:t>
            </a: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62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62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62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62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62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962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539750" y="1196975"/>
            <a:ext cx="7920038" cy="470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4746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tabLst>
                <a:tab pos="4746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tabLst>
                <a:tab pos="4746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tabLst>
                <a:tab pos="4746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tabLst>
                <a:tab pos="4746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746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746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746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746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dirty="0">
                <a:latin typeface="Times New Roman" panose="02020603050405020304" pitchFamily="18" charset="0"/>
              </a:rPr>
              <a:t>2.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</a:rPr>
              <a:t>Russian</a:t>
            </a:r>
            <a:r>
              <a:rPr lang="en-US" altLang="zh-CN" dirty="0">
                <a:latin typeface="Times New Roman" panose="02020603050405020304" pitchFamily="18" charset="0"/>
              </a:rPr>
              <a:t> </a:t>
            </a:r>
            <a:r>
              <a:rPr lang="en-US" altLang="zh-CN" i="1" dirty="0">
                <a:latin typeface="Times New Roman" panose="02020603050405020304" pitchFamily="18" charset="0"/>
              </a:rPr>
              <a:t>   </a:t>
            </a:r>
            <a:r>
              <a:rPr lang="en-US" altLang="zh-CN" i="1" dirty="0">
                <a:solidFill>
                  <a:srgbClr val="FF3300"/>
                </a:solidFill>
                <a:latin typeface="Times New Roman" panose="02020603050405020304" pitchFamily="18" charset="0"/>
              </a:rPr>
              <a:t>adj</a:t>
            </a:r>
            <a:r>
              <a:rPr lang="en-US" altLang="zh-CN" dirty="0">
                <a:solidFill>
                  <a:srgbClr val="FF3300"/>
                </a:solidFill>
                <a:latin typeface="Times New Roman" panose="02020603050405020304" pitchFamily="18" charset="0"/>
              </a:rPr>
              <a:t>.</a:t>
            </a:r>
            <a:r>
              <a:rPr lang="en-US" altLang="zh-CN" dirty="0">
                <a:latin typeface="Times New Roman" panose="02020603050405020304" pitchFamily="18" charset="0"/>
              </a:rPr>
              <a:t>   </a:t>
            </a:r>
            <a:r>
              <a:rPr lang="zh-CN" altLang="en-US" dirty="0">
                <a:latin typeface="Times New Roman" panose="02020603050405020304" pitchFamily="18" charset="0"/>
              </a:rPr>
              <a:t>俄罗斯的</a:t>
            </a:r>
          </a:p>
          <a:p>
            <a:pPr>
              <a:lnSpc>
                <a:spcPct val="120000"/>
              </a:lnSpc>
            </a:pPr>
            <a:r>
              <a:rPr lang="zh-CN" altLang="en-US" dirty="0">
                <a:latin typeface="Times New Roman" panose="02020603050405020304" pitchFamily="18" charset="0"/>
              </a:rPr>
              <a:t>                      </a:t>
            </a:r>
            <a:r>
              <a:rPr lang="en-US" altLang="zh-CN" i="1" dirty="0">
                <a:solidFill>
                  <a:srgbClr val="FF3300"/>
                </a:solidFill>
                <a:latin typeface="Times New Roman" panose="02020603050405020304" pitchFamily="18" charset="0"/>
              </a:rPr>
              <a:t>n</a:t>
            </a:r>
            <a:r>
              <a:rPr lang="en-US" altLang="zh-CN" dirty="0">
                <a:solidFill>
                  <a:srgbClr val="FF3300"/>
                </a:solidFill>
                <a:latin typeface="Times New Roman" panose="02020603050405020304" pitchFamily="18" charset="0"/>
              </a:rPr>
              <a:t>.</a:t>
            </a:r>
            <a:r>
              <a:rPr lang="en-US" altLang="zh-CN" dirty="0">
                <a:latin typeface="Times New Roman" panose="02020603050405020304" pitchFamily="18" charset="0"/>
              </a:rPr>
              <a:t> </a:t>
            </a:r>
            <a:r>
              <a:rPr lang="zh-CN" altLang="en-US" dirty="0">
                <a:latin typeface="Times New Roman" panose="02020603050405020304" pitchFamily="18" charset="0"/>
              </a:rPr>
              <a:t>俄罗斯人；俄语</a:t>
            </a:r>
          </a:p>
          <a:p>
            <a:pPr>
              <a:lnSpc>
                <a:spcPct val="120000"/>
              </a:lnSpc>
            </a:pPr>
            <a:r>
              <a:rPr lang="zh-CN" altLang="en-US" dirty="0">
                <a:latin typeface="Times New Roman" panose="02020603050405020304" pitchFamily="18" charset="0"/>
              </a:rPr>
              <a:t>    </a:t>
            </a:r>
            <a:r>
              <a:rPr lang="en-US" altLang="zh-CN" dirty="0">
                <a:latin typeface="Times New Roman" panose="02020603050405020304" pitchFamily="18" charset="0"/>
              </a:rPr>
              <a:t>e.g. She can speak many languages, </a:t>
            </a:r>
          </a:p>
          <a:p>
            <a:pPr>
              <a:lnSpc>
                <a:spcPct val="120000"/>
              </a:lnSpc>
            </a:pPr>
            <a:r>
              <a:rPr lang="en-US" altLang="zh-CN" dirty="0">
                <a:latin typeface="Times New Roman" panose="02020603050405020304" pitchFamily="18" charset="0"/>
              </a:rPr>
              <a:t>           such as Chinese, Italian and </a:t>
            </a:r>
          </a:p>
          <a:p>
            <a:pPr>
              <a:lnSpc>
                <a:spcPct val="120000"/>
              </a:lnSpc>
            </a:pPr>
            <a:r>
              <a:rPr lang="en-US" altLang="zh-CN" dirty="0">
                <a:latin typeface="Times New Roman" panose="02020603050405020304" pitchFamily="18" charset="0"/>
              </a:rPr>
              <a:t>          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</a:rPr>
              <a:t>Russian</a:t>
            </a:r>
            <a:r>
              <a:rPr lang="en-US" altLang="zh-CN" dirty="0">
                <a:latin typeface="Times New Roman" panose="02020603050405020304" pitchFamily="18" charset="0"/>
              </a:rPr>
              <a:t>.</a:t>
            </a:r>
            <a:r>
              <a:rPr lang="zh-CN" altLang="en-US" dirty="0">
                <a:latin typeface="Times New Roman" panose="02020603050405020304" pitchFamily="18" charset="0"/>
              </a:rPr>
              <a:t>（</a:t>
            </a:r>
            <a:r>
              <a:rPr lang="en-US" altLang="zh-CN" i="1" dirty="0">
                <a:latin typeface="Times New Roman" panose="02020603050405020304" pitchFamily="18" charset="0"/>
              </a:rPr>
              <a:t>n</a:t>
            </a:r>
            <a:r>
              <a:rPr lang="en-US" altLang="zh-CN" dirty="0">
                <a:latin typeface="Times New Roman" panose="02020603050405020304" pitchFamily="18" charset="0"/>
              </a:rPr>
              <a:t>. </a:t>
            </a:r>
            <a:r>
              <a:rPr lang="zh-CN" altLang="en-US" dirty="0">
                <a:latin typeface="Times New Roman" panose="02020603050405020304" pitchFamily="18" charset="0"/>
              </a:rPr>
              <a:t>俄语）</a:t>
            </a:r>
          </a:p>
          <a:p>
            <a:pPr>
              <a:lnSpc>
                <a:spcPct val="120000"/>
              </a:lnSpc>
            </a:pPr>
            <a:r>
              <a:rPr lang="en-US" altLang="zh-CN" dirty="0">
                <a:latin typeface="Times New Roman" panose="02020603050405020304" pitchFamily="18" charset="0"/>
              </a:rPr>
              <a:t>           </a:t>
            </a:r>
            <a:r>
              <a:rPr lang="zh-CN" altLang="en-US" dirty="0">
                <a:latin typeface="Times New Roman" panose="02020603050405020304" pitchFamily="18" charset="0"/>
              </a:rPr>
              <a:t>她会说许多语言，如汉语、意大</a:t>
            </a:r>
          </a:p>
          <a:p>
            <a:pPr>
              <a:lnSpc>
                <a:spcPct val="120000"/>
              </a:lnSpc>
            </a:pPr>
            <a:r>
              <a:rPr lang="zh-CN" altLang="en-US" dirty="0">
                <a:latin typeface="Times New Roman" panose="02020603050405020304" pitchFamily="18" charset="0"/>
              </a:rPr>
              <a:t>           利语、俄语。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19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19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19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19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8" name="Picture 8" descr="hmwo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92275" y="692150"/>
            <a:ext cx="5059363" cy="219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1276350" y="3275013"/>
            <a:ext cx="6590394" cy="1975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400" dirty="0"/>
              <a:t>Jane is invited by her friend Kitty </a:t>
            </a:r>
          </a:p>
          <a:p>
            <a:pPr>
              <a:lnSpc>
                <a:spcPct val="120000"/>
              </a:lnSpc>
            </a:pPr>
            <a:r>
              <a:rPr lang="en-US" altLang="zh-CN" sz="3400" dirty="0"/>
              <a:t>for dinner at her home. Give her </a:t>
            </a:r>
          </a:p>
          <a:p>
            <a:pPr>
              <a:lnSpc>
                <a:spcPct val="120000"/>
              </a:lnSpc>
            </a:pPr>
            <a:r>
              <a:rPr lang="en-US" altLang="zh-CN" sz="3400" dirty="0"/>
              <a:t>some advice to be a good guest</a:t>
            </a:r>
            <a:r>
              <a:rPr lang="en-US" altLang="zh-CN" sz="3400" dirty="0" smtClean="0"/>
              <a:t>. </a:t>
            </a:r>
            <a:endParaRPr lang="en-US" altLang="zh-CN" sz="3400" dirty="0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755650" y="1412875"/>
            <a:ext cx="7632700" cy="404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/>
              <a:t>Three-quarters of </a:t>
            </a:r>
            <a:r>
              <a:rPr lang="en-US" altLang="zh-CN" dirty="0">
                <a:solidFill>
                  <a:srgbClr val="FF0000"/>
                </a:solidFill>
              </a:rPr>
              <a:t>Russians </a:t>
            </a:r>
            <a:r>
              <a:rPr lang="en-US" altLang="zh-CN" dirty="0"/>
              <a:t>live in cities. </a:t>
            </a:r>
            <a:r>
              <a:rPr lang="zh-CN" altLang="en-US" dirty="0"/>
              <a:t>（</a:t>
            </a:r>
            <a:r>
              <a:rPr lang="en-US" altLang="zh-CN" i="1" dirty="0"/>
              <a:t>n</a:t>
            </a:r>
            <a:r>
              <a:rPr lang="en-US" altLang="zh-CN" dirty="0"/>
              <a:t>. </a:t>
            </a:r>
            <a:r>
              <a:rPr lang="zh-CN" altLang="en-US" dirty="0"/>
              <a:t>俄罗斯人）</a:t>
            </a:r>
          </a:p>
          <a:p>
            <a:pPr>
              <a:lnSpc>
                <a:spcPct val="120000"/>
              </a:lnSpc>
            </a:pPr>
            <a:r>
              <a:rPr lang="zh-CN" altLang="en-US" dirty="0"/>
              <a:t>四分之三的俄罗斯人住在城市里。</a:t>
            </a:r>
          </a:p>
          <a:p>
            <a:pPr>
              <a:lnSpc>
                <a:spcPct val="120000"/>
              </a:lnSpc>
            </a:pPr>
            <a:r>
              <a:rPr lang="en-US" altLang="zh-CN" dirty="0"/>
              <a:t>He felt a strong affinity to the </a:t>
            </a:r>
            <a:r>
              <a:rPr lang="en-US" altLang="zh-CN" dirty="0">
                <a:solidFill>
                  <a:srgbClr val="FF0000"/>
                </a:solidFill>
              </a:rPr>
              <a:t>Russian</a:t>
            </a:r>
            <a:r>
              <a:rPr lang="en-US" altLang="zh-CN" dirty="0"/>
              <a:t> girl. </a:t>
            </a:r>
            <a:r>
              <a:rPr lang="zh-CN" altLang="en-US" dirty="0"/>
              <a:t>（</a:t>
            </a:r>
            <a:r>
              <a:rPr lang="en-US" altLang="zh-CN" i="1" dirty="0"/>
              <a:t>adj</a:t>
            </a:r>
            <a:r>
              <a:rPr lang="en-US" altLang="zh-CN" dirty="0"/>
              <a:t>.</a:t>
            </a:r>
            <a:r>
              <a:rPr lang="zh-CN" altLang="en-US" dirty="0"/>
              <a:t>俄罗斯的）</a:t>
            </a:r>
          </a:p>
          <a:p>
            <a:pPr>
              <a:lnSpc>
                <a:spcPct val="120000"/>
              </a:lnSpc>
            </a:pPr>
            <a:r>
              <a:rPr lang="zh-CN" altLang="en-US" dirty="0"/>
              <a:t>他深受那个俄国姑娘吸引。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611188" y="1773238"/>
            <a:ext cx="7704137" cy="338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4746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tabLst>
                <a:tab pos="4746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tabLst>
                <a:tab pos="4746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tabLst>
                <a:tab pos="4746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tabLst>
                <a:tab pos="4746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746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746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746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746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dirty="0">
                <a:latin typeface="Times New Roman" panose="02020603050405020304" pitchFamily="18" charset="0"/>
              </a:rPr>
              <a:t>3.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</a:rPr>
              <a:t>noisy</a:t>
            </a:r>
            <a:r>
              <a:rPr lang="en-US" altLang="zh-CN" i="1" dirty="0">
                <a:latin typeface="Times New Roman" panose="02020603050405020304" pitchFamily="18" charset="0"/>
              </a:rPr>
              <a:t>  </a:t>
            </a:r>
            <a:r>
              <a:rPr lang="en-US" altLang="zh-CN" i="1" dirty="0">
                <a:solidFill>
                  <a:srgbClr val="FF3300"/>
                </a:solidFill>
                <a:latin typeface="Times New Roman" panose="02020603050405020304" pitchFamily="18" charset="0"/>
              </a:rPr>
              <a:t>adj</a:t>
            </a:r>
            <a:r>
              <a:rPr lang="en-US" altLang="zh-CN" dirty="0">
                <a:solidFill>
                  <a:srgbClr val="FF3300"/>
                </a:solidFill>
                <a:latin typeface="Times New Roman" panose="02020603050405020304" pitchFamily="18" charset="0"/>
              </a:rPr>
              <a:t>.</a:t>
            </a:r>
            <a:r>
              <a:rPr lang="en-US" altLang="zh-CN" dirty="0">
                <a:latin typeface="Times New Roman" panose="02020603050405020304" pitchFamily="18" charset="0"/>
              </a:rPr>
              <a:t>   </a:t>
            </a:r>
            <a:r>
              <a:rPr lang="zh-CN" altLang="en-US" dirty="0">
                <a:latin typeface="Times New Roman" panose="02020603050405020304" pitchFamily="18" charset="0"/>
              </a:rPr>
              <a:t>喧闹的；吵闹的</a:t>
            </a:r>
          </a:p>
          <a:p>
            <a:pPr>
              <a:lnSpc>
                <a:spcPct val="120000"/>
              </a:lnSpc>
            </a:pPr>
            <a:r>
              <a:rPr lang="zh-CN" altLang="en-US" dirty="0">
                <a:latin typeface="Times New Roman" panose="02020603050405020304" pitchFamily="18" charset="0"/>
              </a:rPr>
              <a:t>    </a:t>
            </a:r>
            <a:r>
              <a:rPr lang="en-US" altLang="zh-CN" dirty="0">
                <a:latin typeface="Times New Roman" panose="02020603050405020304" pitchFamily="18" charset="0"/>
              </a:rPr>
              <a:t>e.g. I don’t like rock music. It’s too </a:t>
            </a:r>
          </a:p>
          <a:p>
            <a:pPr>
              <a:lnSpc>
                <a:spcPct val="120000"/>
              </a:lnSpc>
            </a:pPr>
            <a:r>
              <a:rPr lang="en-US" altLang="zh-CN" dirty="0">
                <a:latin typeface="Times New Roman" panose="02020603050405020304" pitchFamily="18" charset="0"/>
              </a:rPr>
              <a:t>           loud and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</a:rPr>
              <a:t> noisy</a:t>
            </a:r>
            <a:r>
              <a:rPr lang="en-US" altLang="zh-CN" dirty="0">
                <a:latin typeface="Times New Roman" panose="02020603050405020304" pitchFamily="18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zh-CN" altLang="en-US" dirty="0">
                <a:latin typeface="Times New Roman" panose="02020603050405020304" pitchFamily="18" charset="0"/>
              </a:rPr>
              <a:t>          我不喜欢摇滚音乐。声音太大</a:t>
            </a:r>
          </a:p>
          <a:p>
            <a:pPr>
              <a:lnSpc>
                <a:spcPct val="120000"/>
              </a:lnSpc>
            </a:pPr>
            <a:r>
              <a:rPr lang="zh-CN" altLang="en-US" dirty="0">
                <a:latin typeface="Times New Roman" panose="02020603050405020304" pitchFamily="18" charset="0"/>
              </a:rPr>
              <a:t>          太吵。</a:t>
            </a:r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1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1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1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1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95288" y="260350"/>
            <a:ext cx="8496300" cy="75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>
                <a:solidFill>
                  <a:srgbClr val="0000FF"/>
                </a:solidFill>
                <a:latin typeface="Arial" panose="020B0604020202020204" pitchFamily="34" charset="0"/>
              </a:rPr>
              <a:t>1. Read the lesson and fill in the table.</a:t>
            </a:r>
          </a:p>
        </p:txBody>
      </p:sp>
      <p:graphicFrame>
        <p:nvGraphicFramePr>
          <p:cNvPr id="5179" name="Group 59"/>
          <p:cNvGraphicFramePr>
            <a:graphicFrameLocks noGrp="1"/>
          </p:cNvGraphicFramePr>
          <p:nvPr/>
        </p:nvGraphicFramePr>
        <p:xfrm>
          <a:off x="468313" y="1196975"/>
          <a:ext cx="8351837" cy="5449824"/>
        </p:xfrm>
        <a:graphic>
          <a:graphicData uri="http://schemas.openxmlformats.org/drawingml/2006/table">
            <a:tbl>
              <a:tblPr/>
              <a:tblGrid>
                <a:gridCol w="83518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7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Mr. Manner’s tips for Li Ming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5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174" name="Rectangle 54"/>
          <p:cNvSpPr>
            <a:spLocks noChangeArrowheads="1"/>
          </p:cNvSpPr>
          <p:nvPr/>
        </p:nvSpPr>
        <p:spPr bwMode="auto">
          <a:xfrm>
            <a:off x="611188" y="1700213"/>
            <a:ext cx="8135937" cy="476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000" dirty="0">
                <a:solidFill>
                  <a:srgbClr val="FF0000"/>
                </a:solidFill>
              </a:rPr>
              <a:t>●</a:t>
            </a:r>
            <a:r>
              <a:rPr lang="en-US" altLang="zh-CN" sz="3200" dirty="0">
                <a:solidFill>
                  <a:srgbClr val="FF0000"/>
                </a:solidFill>
              </a:rPr>
              <a:t>Tidy up house before guest arrives.</a:t>
            </a:r>
          </a:p>
          <a:p>
            <a:pPr>
              <a:lnSpc>
                <a:spcPct val="120000"/>
              </a:lnSpc>
            </a:pPr>
            <a:r>
              <a:rPr lang="en-US" altLang="zh-CN" sz="1000" dirty="0">
                <a:solidFill>
                  <a:srgbClr val="FF0000"/>
                </a:solidFill>
              </a:rPr>
              <a:t>●</a:t>
            </a:r>
            <a:r>
              <a:rPr lang="en-US" altLang="zh-CN" sz="3200" dirty="0">
                <a:solidFill>
                  <a:srgbClr val="FF0000"/>
                </a:solidFill>
              </a:rPr>
              <a:t>Open the door for guest and hang up his coat.</a:t>
            </a:r>
          </a:p>
          <a:p>
            <a:pPr>
              <a:lnSpc>
                <a:spcPct val="120000"/>
              </a:lnSpc>
            </a:pPr>
            <a:r>
              <a:rPr lang="en-US" altLang="zh-CN" sz="1000" dirty="0">
                <a:solidFill>
                  <a:srgbClr val="FF0000"/>
                </a:solidFill>
              </a:rPr>
              <a:t>●</a:t>
            </a:r>
            <a:r>
              <a:rPr lang="en-US" altLang="zh-CN" sz="3200" dirty="0">
                <a:solidFill>
                  <a:srgbClr val="FF0000"/>
                </a:solidFill>
              </a:rPr>
              <a:t>Offer guest something to drink or eat like tea, </a:t>
            </a:r>
          </a:p>
          <a:p>
            <a:pPr>
              <a:lnSpc>
                <a:spcPct val="120000"/>
              </a:lnSpc>
            </a:pPr>
            <a:r>
              <a:rPr lang="en-US" altLang="zh-CN" sz="3200" dirty="0">
                <a:solidFill>
                  <a:srgbClr val="FF0000"/>
                </a:solidFill>
              </a:rPr>
              <a:t> fruit and snacks.</a:t>
            </a:r>
          </a:p>
          <a:p>
            <a:pPr>
              <a:lnSpc>
                <a:spcPct val="120000"/>
              </a:lnSpc>
            </a:pPr>
            <a:r>
              <a:rPr lang="en-US" altLang="zh-CN" sz="1000" dirty="0">
                <a:solidFill>
                  <a:srgbClr val="FF0000"/>
                </a:solidFill>
              </a:rPr>
              <a:t>●</a:t>
            </a:r>
            <a:r>
              <a:rPr lang="en-US" altLang="zh-CN" sz="3200" dirty="0">
                <a:solidFill>
                  <a:srgbClr val="FF0000"/>
                </a:solidFill>
              </a:rPr>
              <a:t>Don’t ask guest to go to the kitchen and   </a:t>
            </a:r>
          </a:p>
          <a:p>
            <a:pPr>
              <a:lnSpc>
                <a:spcPct val="120000"/>
              </a:lnSpc>
            </a:pPr>
            <a:r>
              <a:rPr lang="en-US" altLang="zh-CN" sz="3200" dirty="0">
                <a:solidFill>
                  <a:srgbClr val="FF0000"/>
                </a:solidFill>
              </a:rPr>
              <a:t> serve himself! Serve guest at the table.</a:t>
            </a:r>
          </a:p>
          <a:p>
            <a:pPr>
              <a:lnSpc>
                <a:spcPct val="120000"/>
              </a:lnSpc>
            </a:pPr>
            <a:r>
              <a:rPr lang="en-US" altLang="zh-CN" sz="1000" dirty="0">
                <a:solidFill>
                  <a:srgbClr val="FF0000"/>
                </a:solidFill>
              </a:rPr>
              <a:t>● </a:t>
            </a:r>
            <a:r>
              <a:rPr lang="en-US" altLang="zh-CN" sz="3200" dirty="0">
                <a:solidFill>
                  <a:srgbClr val="FF0000"/>
                </a:solidFill>
              </a:rPr>
              <a:t>Make him feel at home. Talk to guest.</a:t>
            </a:r>
          </a:p>
          <a:p>
            <a:pPr>
              <a:lnSpc>
                <a:spcPct val="120000"/>
              </a:lnSpc>
            </a:pPr>
            <a:r>
              <a:rPr lang="en-US" altLang="zh-CN" sz="1000" dirty="0">
                <a:solidFill>
                  <a:srgbClr val="FF0000"/>
                </a:solidFill>
              </a:rPr>
              <a:t>● </a:t>
            </a:r>
            <a:r>
              <a:rPr lang="en-US" altLang="zh-CN" sz="3200" dirty="0">
                <a:solidFill>
                  <a:srgbClr val="FF0000"/>
                </a:solidFill>
              </a:rPr>
              <a:t>Don’t turn on the television.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7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060" name="Group 28"/>
          <p:cNvGraphicFramePr>
            <a:graphicFrameLocks noGrp="1"/>
          </p:cNvGraphicFramePr>
          <p:nvPr>
            <p:ph/>
          </p:nvPr>
        </p:nvGraphicFramePr>
        <p:xfrm>
          <a:off x="395288" y="1196975"/>
          <a:ext cx="8229600" cy="4584700"/>
        </p:xfrm>
        <a:graphic>
          <a:graphicData uri="http://schemas.openxmlformats.org/drawingml/2006/table">
            <a:tbl>
              <a:tblPr/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50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Mr. Manner’s tips for Dong Fang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3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4061" name="Rectangle 29"/>
          <p:cNvSpPr>
            <a:spLocks noChangeArrowheads="1"/>
          </p:cNvSpPr>
          <p:nvPr/>
        </p:nvSpPr>
        <p:spPr bwMode="auto">
          <a:xfrm>
            <a:off x="538163" y="2133600"/>
            <a:ext cx="8135937" cy="359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000" dirty="0">
                <a:solidFill>
                  <a:srgbClr val="FF0000"/>
                </a:solidFill>
              </a:rPr>
              <a:t>●</a:t>
            </a:r>
            <a:r>
              <a:rPr lang="en-US" altLang="zh-CN" sz="3200" dirty="0">
                <a:solidFill>
                  <a:srgbClr val="FF0000"/>
                </a:solidFill>
              </a:rPr>
              <a:t>Bring a small gift, such as sweets or flowers.</a:t>
            </a:r>
          </a:p>
          <a:p>
            <a:pPr>
              <a:lnSpc>
                <a:spcPct val="120000"/>
              </a:lnSpc>
            </a:pPr>
            <a:r>
              <a:rPr lang="en-US" altLang="zh-CN" sz="1000" dirty="0">
                <a:solidFill>
                  <a:srgbClr val="FF0000"/>
                </a:solidFill>
              </a:rPr>
              <a:t>●</a:t>
            </a:r>
            <a:r>
              <a:rPr lang="en-US" altLang="zh-CN" sz="3200" dirty="0">
                <a:solidFill>
                  <a:srgbClr val="FF0000"/>
                </a:solidFill>
              </a:rPr>
              <a:t>Follow the rules of host’s home. Do what </a:t>
            </a:r>
          </a:p>
          <a:p>
            <a:pPr>
              <a:lnSpc>
                <a:spcPct val="120000"/>
              </a:lnSpc>
            </a:pPr>
            <a:r>
              <a:rPr lang="en-US" altLang="zh-CN" sz="3200" dirty="0">
                <a:solidFill>
                  <a:srgbClr val="FF0000"/>
                </a:solidFill>
              </a:rPr>
              <a:t> host asks to do.</a:t>
            </a:r>
          </a:p>
          <a:p>
            <a:pPr>
              <a:lnSpc>
                <a:spcPct val="120000"/>
              </a:lnSpc>
            </a:pPr>
            <a:r>
              <a:rPr lang="en-US" altLang="zh-CN" sz="1000" dirty="0">
                <a:solidFill>
                  <a:srgbClr val="FF0000"/>
                </a:solidFill>
              </a:rPr>
              <a:t>●</a:t>
            </a:r>
            <a:r>
              <a:rPr lang="en-US" altLang="zh-CN" sz="3200" dirty="0">
                <a:solidFill>
                  <a:srgbClr val="FF0000"/>
                </a:solidFill>
              </a:rPr>
              <a:t>Don’t be noisy, especially at bedtime.</a:t>
            </a:r>
          </a:p>
          <a:p>
            <a:pPr>
              <a:lnSpc>
                <a:spcPct val="120000"/>
              </a:lnSpc>
            </a:pPr>
            <a:r>
              <a:rPr lang="en-US" altLang="zh-CN" sz="1000" dirty="0">
                <a:solidFill>
                  <a:srgbClr val="FF0000"/>
                </a:solidFill>
              </a:rPr>
              <a:t>●</a:t>
            </a:r>
            <a:r>
              <a:rPr lang="en-US" altLang="zh-CN" sz="3200" dirty="0">
                <a:solidFill>
                  <a:srgbClr val="FF0000"/>
                </a:solidFill>
              </a:rPr>
              <a:t>Offer to help prepare the dinner.</a:t>
            </a:r>
          </a:p>
          <a:p>
            <a:pPr>
              <a:lnSpc>
                <a:spcPct val="120000"/>
              </a:lnSpc>
            </a:pPr>
            <a:r>
              <a:rPr lang="en-US" altLang="zh-CN" sz="1000" dirty="0">
                <a:solidFill>
                  <a:srgbClr val="FF0000"/>
                </a:solidFill>
              </a:rPr>
              <a:t>● </a:t>
            </a:r>
            <a:r>
              <a:rPr lang="en-US" altLang="zh-CN" sz="3200" dirty="0">
                <a:solidFill>
                  <a:srgbClr val="FF0000"/>
                </a:solidFill>
              </a:rPr>
              <a:t>Write a thank-you note after visit.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4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6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971550" y="1125538"/>
            <a:ext cx="655320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>
                <a:solidFill>
                  <a:srgbClr val="0000FF"/>
                </a:solidFill>
                <a:latin typeface="Arial" panose="020B0604020202020204" pitchFamily="34" charset="0"/>
              </a:rPr>
              <a:t>2. Circle the correct words to </a:t>
            </a:r>
          </a:p>
          <a:p>
            <a:pPr>
              <a:lnSpc>
                <a:spcPct val="120000"/>
              </a:lnSpc>
            </a:pPr>
            <a:r>
              <a:rPr lang="en-US" altLang="zh-CN" dirty="0">
                <a:solidFill>
                  <a:srgbClr val="0000FF"/>
                </a:solidFill>
                <a:latin typeface="Arial" panose="020B0604020202020204" pitchFamily="34" charset="0"/>
              </a:rPr>
              <a:t>    complete the sentences.</a:t>
            </a:r>
            <a:endParaRPr lang="en-US" altLang="zh-CN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6245" name="Text Box 101"/>
          <p:cNvSpPr txBox="1">
            <a:spLocks noChangeArrowheads="1"/>
          </p:cNvSpPr>
          <p:nvPr/>
        </p:nvSpPr>
        <p:spPr bwMode="auto">
          <a:xfrm>
            <a:off x="971550" y="2638425"/>
            <a:ext cx="7129463" cy="272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/>
              <a:t>1. I said sorry for being too (noisy / </a:t>
            </a:r>
          </a:p>
          <a:p>
            <a:pPr>
              <a:lnSpc>
                <a:spcPct val="120000"/>
              </a:lnSpc>
            </a:pPr>
            <a:r>
              <a:rPr lang="en-US" altLang="zh-CN" dirty="0"/>
              <a:t>    noise).</a:t>
            </a:r>
          </a:p>
          <a:p>
            <a:pPr>
              <a:lnSpc>
                <a:spcPct val="120000"/>
              </a:lnSpc>
            </a:pPr>
            <a:r>
              <a:rPr lang="en-US" altLang="zh-CN" dirty="0"/>
              <a:t>2. The book I read was written in </a:t>
            </a:r>
          </a:p>
          <a:p>
            <a:pPr>
              <a:lnSpc>
                <a:spcPct val="120000"/>
              </a:lnSpc>
            </a:pPr>
            <a:r>
              <a:rPr lang="en-US" altLang="zh-CN" dirty="0"/>
              <a:t>    (Russian / Russia).</a:t>
            </a:r>
          </a:p>
        </p:txBody>
      </p:sp>
      <p:sp>
        <p:nvSpPr>
          <p:cNvPr id="6247" name="Oval 103"/>
          <p:cNvSpPr>
            <a:spLocks noChangeArrowheads="1"/>
          </p:cNvSpPr>
          <p:nvPr/>
        </p:nvSpPr>
        <p:spPr bwMode="auto">
          <a:xfrm>
            <a:off x="6659563" y="2709863"/>
            <a:ext cx="1008062" cy="792162"/>
          </a:xfrm>
          <a:prstGeom prst="ellipse">
            <a:avLst/>
          </a:prstGeom>
          <a:noFill/>
          <a:ln w="57150">
            <a:solidFill>
              <a:srgbClr val="FF33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248" name="Oval 104"/>
          <p:cNvSpPr>
            <a:spLocks noChangeArrowheads="1"/>
          </p:cNvSpPr>
          <p:nvPr/>
        </p:nvSpPr>
        <p:spPr bwMode="auto">
          <a:xfrm>
            <a:off x="1619250" y="4654550"/>
            <a:ext cx="1655763" cy="863600"/>
          </a:xfrm>
          <a:prstGeom prst="ellipse">
            <a:avLst/>
          </a:prstGeom>
          <a:noFill/>
          <a:ln w="57150">
            <a:solidFill>
              <a:srgbClr val="FF33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7" grpId="0" animBg="1"/>
      <p:bldP spid="6248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2241</Words>
  <Application>Microsoft Office PowerPoint</Application>
  <PresentationFormat>全屏显示(4:3)</PresentationFormat>
  <Paragraphs>269</Paragraphs>
  <Slides>41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41</vt:i4>
      </vt:variant>
    </vt:vector>
  </HeadingPairs>
  <TitlesOfParts>
    <vt:vector size="47" baseType="lpstr">
      <vt:lpstr>宋体</vt:lpstr>
      <vt:lpstr>微软雅黑</vt:lpstr>
      <vt:lpstr>Arial</vt:lpstr>
      <vt:lpstr>Calibri</vt:lpstr>
      <vt:lpstr>Times New Roman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2012-06-06T01:30:00Z</dcterms:created>
  <dcterms:modified xsi:type="dcterms:W3CDTF">2023-01-16T21:41:51Z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552735B409604562B974F8D43F832C4A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