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0" r:id="rId2"/>
    <p:sldId id="394" r:id="rId3"/>
    <p:sldId id="326" r:id="rId4"/>
    <p:sldId id="450" r:id="rId5"/>
    <p:sldId id="439" r:id="rId6"/>
    <p:sldId id="422" r:id="rId7"/>
    <p:sldId id="396" r:id="rId8"/>
    <p:sldId id="447" r:id="rId9"/>
    <p:sldId id="417" r:id="rId10"/>
    <p:sldId id="451" r:id="rId11"/>
    <p:sldId id="378" r:id="rId12"/>
    <p:sldId id="448" r:id="rId13"/>
    <p:sldId id="453" r:id="rId14"/>
    <p:sldId id="465" r:id="rId15"/>
    <p:sldId id="454" r:id="rId16"/>
    <p:sldId id="415" r:id="rId17"/>
    <p:sldId id="470" r:id="rId18"/>
    <p:sldId id="471" r:id="rId19"/>
    <p:sldId id="426" r:id="rId20"/>
    <p:sldId id="33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4D4"/>
    <a:srgbClr val="9B13AB"/>
    <a:srgbClr val="3EF5F8"/>
    <a:srgbClr val="08C9CC"/>
    <a:srgbClr val="CC89FC"/>
    <a:srgbClr val="01D757"/>
    <a:srgbClr val="0FF92B"/>
    <a:srgbClr val="0BAAFD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>
        <p:scale>
          <a:sx n="110" d="100"/>
          <a:sy n="110" d="100"/>
        </p:scale>
        <p:origin x="-558" y="-72"/>
      </p:cViewPr>
      <p:guideLst>
        <p:guide orient="horz" pos="234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13.tiff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4.tiff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GI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37.jpe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4193" y="5650152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45258" y="-172647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6217" y="4783446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7" y="3498233"/>
            <a:ext cx="1907071" cy="1749643"/>
          </a:xfrm>
          <a:prstGeom prst="rect">
            <a:avLst/>
          </a:prstGeom>
          <a:noFill/>
        </p:spPr>
      </p:pic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224258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认识计算器</a:t>
            </a:r>
            <a:endParaRPr lang="zh-CN" altLang="en-US" sz="4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087597" y="698614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四年级数学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下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江苏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8755" y="549569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5606" y="492126"/>
            <a:ext cx="102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检验：</a:t>
            </a:r>
          </a:p>
        </p:txBody>
      </p:sp>
      <p:graphicFrame>
        <p:nvGraphicFramePr>
          <p:cNvPr id="7" name="表格 6"/>
          <p:cNvGraphicFramePr/>
          <p:nvPr/>
        </p:nvGraphicFramePr>
        <p:xfrm>
          <a:off x="1095375" y="1133476"/>
          <a:ext cx="1663702" cy="1628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-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7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8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3718561" y="1133477"/>
          <a:ext cx="1663701" cy="1720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-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8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7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6503671" y="1133475"/>
          <a:ext cx="1663701" cy="1581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7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+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3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8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759077" y="1663065"/>
            <a:ext cx="647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84497" y="1663065"/>
            <a:ext cx="647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或</a:t>
            </a:r>
          </a:p>
        </p:txBody>
      </p:sp>
      <p:pic>
        <p:nvPicPr>
          <p:cNvPr id="750" name="ll98.jpg" descr="id:2147505293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1" y="2957830"/>
            <a:ext cx="7233920" cy="24650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59077" y="2877820"/>
            <a:ext cx="2726055" cy="21564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5131" y="2785745"/>
            <a:ext cx="3002915" cy="263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4" y="144347"/>
            <a:ext cx="3318375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040" y="2303782"/>
            <a:ext cx="10281285" cy="16871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36649" y="2356487"/>
            <a:ext cx="9650731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28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用计算器计算一步运算,依次按准相应键输入,便会显示正确的结果</a:t>
            </a: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6"/>
          <p:cNvPicPr/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6" y="1659257"/>
            <a:ext cx="686435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386080" y="1776730"/>
            <a:ext cx="447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5585" y="3048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应用计算器进行两步运算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1071880" y="1776731"/>
            <a:ext cx="5080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用计算器计算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40000-165×182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8"/>
          <p:cNvGraphicFramePr/>
          <p:nvPr/>
        </p:nvGraphicFramePr>
        <p:xfrm>
          <a:off x="673735" y="960120"/>
          <a:ext cx="6120130" cy="54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按键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ln w="12700" cmpd="sng">
                            <a:noFill/>
                            <a:prstDash val="solid"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3240" y="1631315"/>
            <a:ext cx="518160" cy="327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5540" y="1628775"/>
            <a:ext cx="533400" cy="32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31111" y="1641475"/>
            <a:ext cx="525780" cy="32766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860291" y="1558292"/>
            <a:ext cx="9480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165.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3240" y="2186305"/>
            <a:ext cx="533400" cy="3505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60291" y="2131697"/>
            <a:ext cx="9480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165.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5540" y="2746375"/>
            <a:ext cx="533400" cy="32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3240" y="2746375"/>
            <a:ext cx="548640" cy="3352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31111" y="2756535"/>
            <a:ext cx="541020" cy="3352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860291" y="2683512"/>
            <a:ext cx="9480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182.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24660" y="3271520"/>
            <a:ext cx="685800" cy="3581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98366" y="3220087"/>
            <a:ext cx="11099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30030.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63491" y="3736342"/>
            <a:ext cx="744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57580" y="4341495"/>
            <a:ext cx="533400" cy="3276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658620" y="4341495"/>
            <a:ext cx="441960" cy="3352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22500" y="4341495"/>
            <a:ext cx="441960" cy="3352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27020" y="4333875"/>
            <a:ext cx="441960" cy="3352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79646" y="4279267"/>
            <a:ext cx="11099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4000.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869441" y="4904740"/>
            <a:ext cx="541020" cy="3200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79011" y="4844417"/>
            <a:ext cx="11099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4000.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3121" y="5499735"/>
            <a:ext cx="525780" cy="3276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466851" y="5492115"/>
            <a:ext cx="441960" cy="3352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050415" y="5492115"/>
            <a:ext cx="441960" cy="3352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621281" y="5499735"/>
            <a:ext cx="525780" cy="3276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228340" y="5499735"/>
            <a:ext cx="441960" cy="33528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779011" y="5374642"/>
            <a:ext cx="11099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30030.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93240" y="5992495"/>
            <a:ext cx="685800" cy="35814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759326" y="5941062"/>
            <a:ext cx="11099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9970.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654811" y="3799840"/>
            <a:ext cx="97167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ON/AC</a:t>
            </a:r>
            <a:endParaRPr lang="zh-CN" altLang="en-US"/>
          </a:p>
        </p:txBody>
      </p:sp>
      <p:sp>
        <p:nvSpPr>
          <p:cNvPr id="6151" name="矩形 23"/>
          <p:cNvSpPr/>
          <p:nvPr/>
        </p:nvSpPr>
        <p:spPr>
          <a:xfrm>
            <a:off x="7744460" y="1398271"/>
            <a:ext cx="4135120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40000-165×182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 40000-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 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57" name="矩形 29"/>
          <p:cNvSpPr/>
          <p:nvPr/>
        </p:nvSpPr>
        <p:spPr>
          <a:xfrm>
            <a:off x="9526271" y="2205991"/>
            <a:ext cx="1295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30030</a:t>
            </a:r>
          </a:p>
        </p:txBody>
      </p:sp>
      <p:sp>
        <p:nvSpPr>
          <p:cNvPr id="6158" name="矩形 30"/>
          <p:cNvSpPr/>
          <p:nvPr/>
        </p:nvSpPr>
        <p:spPr>
          <a:xfrm>
            <a:off x="8228966" y="2875599"/>
            <a:ext cx="12969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9970</a:t>
            </a:r>
          </a:p>
        </p:txBody>
      </p:sp>
      <p:pic>
        <p:nvPicPr>
          <p:cNvPr id="40" name="图片 39" descr="图片2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5632" y="3792222"/>
            <a:ext cx="4934585" cy="2615565"/>
          </a:xfrm>
          <a:prstGeom prst="rect">
            <a:avLst/>
          </a:prstGeom>
        </p:spPr>
      </p:pic>
      <p:pic>
        <p:nvPicPr>
          <p:cNvPr id="1515" name="ydts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DD7">
                  <a:alpha val="100000"/>
                </a:srgbClr>
              </a:clrFrom>
              <a:clrTo>
                <a:srgbClr val="FFFD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3225" y="3446145"/>
            <a:ext cx="2596515" cy="6045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057391" y="4050666"/>
            <a:ext cx="4711700" cy="21605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sz="28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因为算术型计算器无法识别运算顺序,所以运算时应先算乘法,记录下结果,清屏后再算减法</a:t>
            </a: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42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292" y="273553"/>
            <a:ext cx="1895421" cy="554757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4343401" y="290196"/>
            <a:ext cx="36036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用算术型计算器计算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宋三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15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charRg st="17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151">
                                            <p:txEl>
                                              <p:charRg st="17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charRg st="2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151">
                                            <p:txEl>
                                              <p:charRg st="26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2" grpId="0"/>
      <p:bldP spid="12" grpId="1"/>
      <p:bldP spid="16" grpId="0"/>
      <p:bldP spid="16" grpId="1"/>
      <p:bldP spid="17" grpId="0"/>
      <p:bldP spid="17" grpId="1"/>
      <p:bldP spid="18" grpId="0"/>
      <p:bldP spid="18" grpId="1"/>
      <p:bldP spid="24" grpId="0"/>
      <p:bldP spid="24" grpId="1"/>
      <p:bldP spid="26" grpId="0"/>
      <p:bldP spid="26" grpId="1"/>
      <p:bldP spid="34" grpId="0"/>
      <p:bldP spid="34" grpId="1"/>
      <p:bldP spid="36" grpId="0"/>
      <p:bldP spid="36" grpId="1"/>
      <p:bldP spid="37" grpId="0"/>
      <p:bldP spid="37" grpId="1"/>
      <p:bldP spid="6157" grpId="0"/>
      <p:bldP spid="6158" grpId="0"/>
      <p:bldP spid="41" grpId="0"/>
      <p:bldP spid="100" grpId="0"/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9437" y="1751966"/>
            <a:ext cx="1051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按算式书写顺序依次按                                                           ，                                          </a:t>
            </a:r>
          </a:p>
        </p:txBody>
      </p:sp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580" y="1751965"/>
            <a:ext cx="5989320" cy="495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9571" y="801371"/>
            <a:ext cx="35032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用科学型计算器计算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宋三_GBK" panose="03000509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9437" y="2421255"/>
            <a:ext cx="10517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直接得出结果9970。                                  </a:t>
            </a:r>
          </a:p>
        </p:txBody>
      </p:sp>
      <p:pic>
        <p:nvPicPr>
          <p:cNvPr id="40" name="图片 39" descr="图片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9197" y="4201162"/>
            <a:ext cx="4934585" cy="1683385"/>
          </a:xfrm>
          <a:prstGeom prst="rect">
            <a:avLst/>
          </a:prstGeom>
        </p:spPr>
      </p:pic>
      <p:pic>
        <p:nvPicPr>
          <p:cNvPr id="1515" name="ydt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DD7">
                  <a:alpha val="100000"/>
                </a:srgbClr>
              </a:clrFrom>
              <a:clrTo>
                <a:srgbClr val="FFFD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91" y="3855085"/>
            <a:ext cx="2596515" cy="6045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830955" y="4459607"/>
            <a:ext cx="4711700" cy="16435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手机自带的计算器操作简单,便于携带,属于科学型计算器。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zsgnx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06" y="1277620"/>
            <a:ext cx="11470005" cy="26644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5" descr="C:\Users\lianxiang\Desktop\解读做ppt图标\jtgj-5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8086" y="4113530"/>
            <a:ext cx="6666231" cy="251460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2821940" y="4537076"/>
            <a:ext cx="6049011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计算器，本领大，任何计算都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不怕</a:t>
            </a:r>
            <a:r>
              <a:rPr lang="zh-CN" alt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indent="0" algn="ctr">
              <a:lnSpc>
                <a:spcPct val="150000"/>
              </a:lnSpc>
            </a:pPr>
            <a:r>
              <a:rPr lang="zh-CN" alt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同级运算按顺序，确定顺序莫着急。</a:t>
            </a:r>
          </a:p>
          <a:p>
            <a:pPr indent="0" algn="ctr">
              <a:lnSpc>
                <a:spcPct val="150000"/>
              </a:lnSpc>
            </a:pPr>
            <a:r>
              <a:rPr lang="zh-CN" alt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算完一题需清屏，再算下题才可行。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81805" y="4050667"/>
            <a:ext cx="3129280" cy="5835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巧学妙记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96265" y="1160782"/>
            <a:ext cx="1105789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用计算器计算两步计算题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：（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）确定运算顺序，按运算顺序进行计算。（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）当运算顺序与书写顺序不一致时，算完第一步后要记录结果，清屏后再算第二步。</a:t>
            </a:r>
            <a:endParaRPr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sz="28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科学型计算器:直接根据书写顺序按键</a:t>
            </a: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4" y="254202"/>
            <a:ext cx="3465023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1" bldLvl="0" animBg="1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296547"/>
            <a:ext cx="2076451" cy="56197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1399718" y="2469727"/>
            <a:ext cx="12488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48552" y="2109895"/>
            <a:ext cx="1248833" cy="57573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440867" y="2109894"/>
            <a:ext cx="8146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870</a:t>
            </a:r>
          </a:p>
        </p:txBody>
      </p:sp>
      <p:sp>
        <p:nvSpPr>
          <p:cNvPr id="14" name="矩形 11"/>
          <p:cNvSpPr/>
          <p:nvPr/>
        </p:nvSpPr>
        <p:spPr>
          <a:xfrm>
            <a:off x="1387020" y="1853777"/>
            <a:ext cx="87075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×46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007452" y="2469727"/>
            <a:ext cx="12488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4"/>
          <p:cNvSpPr/>
          <p:nvPr/>
        </p:nvSpPr>
        <p:spPr>
          <a:xfrm>
            <a:off x="3992636" y="1853777"/>
            <a:ext cx="87075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÷23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585552" y="2469727"/>
            <a:ext cx="12488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7"/>
          <p:cNvSpPr/>
          <p:nvPr/>
        </p:nvSpPr>
        <p:spPr>
          <a:xfrm>
            <a:off x="6570736" y="1853777"/>
            <a:ext cx="10807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×135</a:t>
            </a: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399718" y="3621193"/>
            <a:ext cx="12488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0"/>
          <p:cNvSpPr/>
          <p:nvPr/>
        </p:nvSpPr>
        <p:spPr>
          <a:xfrm>
            <a:off x="345620" y="3261361"/>
            <a:ext cx="102463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9893</a:t>
            </a:r>
          </a:p>
        </p:txBody>
      </p:sp>
      <p:sp>
        <p:nvSpPr>
          <p:cNvPr id="23" name="矩形 21"/>
          <p:cNvSpPr/>
          <p:nvPr/>
        </p:nvSpPr>
        <p:spPr>
          <a:xfrm>
            <a:off x="1387018" y="3007361"/>
            <a:ext cx="118013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-8346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3992636" y="3621193"/>
            <a:ext cx="12488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77820" y="3007361"/>
            <a:ext cx="87075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×13</a:t>
            </a: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6600368" y="3621193"/>
            <a:ext cx="124671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585552" y="3007361"/>
            <a:ext cx="129073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+8889</a:t>
            </a:r>
          </a:p>
        </p:txBody>
      </p:sp>
      <p:sp>
        <p:nvSpPr>
          <p:cNvPr id="30" name="矩形 29"/>
          <p:cNvSpPr/>
          <p:nvPr/>
        </p:nvSpPr>
        <p:spPr>
          <a:xfrm>
            <a:off x="2648552" y="2117937"/>
            <a:ext cx="123463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40020</a:t>
            </a:r>
          </a:p>
        </p:txBody>
      </p:sp>
      <p:sp>
        <p:nvSpPr>
          <p:cNvPr id="31" name="矩形 30"/>
          <p:cNvSpPr/>
          <p:nvPr/>
        </p:nvSpPr>
        <p:spPr>
          <a:xfrm>
            <a:off x="2765604" y="3269616"/>
            <a:ext cx="102463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1547</a:t>
            </a:r>
          </a:p>
        </p:txBody>
      </p:sp>
      <p:sp>
        <p:nvSpPr>
          <p:cNvPr id="34" name="矩形 33"/>
          <p:cNvSpPr/>
          <p:nvPr/>
        </p:nvSpPr>
        <p:spPr>
          <a:xfrm>
            <a:off x="5241469" y="2109895"/>
            <a:ext cx="1248833" cy="57573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34384" y="2109895"/>
            <a:ext cx="1246717" cy="57573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3"/>
          <p:cNvSpPr/>
          <p:nvPr/>
        </p:nvSpPr>
        <p:spPr>
          <a:xfrm>
            <a:off x="5357885" y="2117937"/>
            <a:ext cx="102463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1740</a:t>
            </a:r>
          </a:p>
        </p:txBody>
      </p:sp>
      <p:sp>
        <p:nvSpPr>
          <p:cNvPr id="40" name="矩形 34"/>
          <p:cNvSpPr/>
          <p:nvPr/>
        </p:nvSpPr>
        <p:spPr>
          <a:xfrm>
            <a:off x="7827823" y="2119844"/>
            <a:ext cx="127150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234900</a:t>
            </a:r>
          </a:p>
        </p:txBody>
      </p:sp>
      <p:sp>
        <p:nvSpPr>
          <p:cNvPr id="41" name="矩形 40"/>
          <p:cNvSpPr/>
          <p:nvPr/>
        </p:nvSpPr>
        <p:spPr>
          <a:xfrm>
            <a:off x="2648552" y="3261360"/>
            <a:ext cx="1248833" cy="57785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241469" y="3261360"/>
            <a:ext cx="1248833" cy="57785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34384" y="3261360"/>
            <a:ext cx="1246717" cy="57785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38"/>
          <p:cNvSpPr/>
          <p:nvPr/>
        </p:nvSpPr>
        <p:spPr>
          <a:xfrm>
            <a:off x="5279569" y="3261361"/>
            <a:ext cx="123463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20111</a:t>
            </a:r>
          </a:p>
        </p:txBody>
      </p:sp>
      <p:sp>
        <p:nvSpPr>
          <p:cNvPr id="45" name="矩形 39"/>
          <p:cNvSpPr/>
          <p:nvPr/>
        </p:nvSpPr>
        <p:spPr>
          <a:xfrm>
            <a:off x="7839676" y="3261361"/>
            <a:ext cx="123463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29000</a:t>
            </a:r>
          </a:p>
        </p:txBody>
      </p:sp>
      <p:sp>
        <p:nvSpPr>
          <p:cNvPr id="46" name="矩形 17"/>
          <p:cNvSpPr/>
          <p:nvPr/>
        </p:nvSpPr>
        <p:spPr>
          <a:xfrm>
            <a:off x="9080890" y="1886162"/>
            <a:ext cx="87075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</a:p>
        </p:txBody>
      </p:sp>
      <p:sp>
        <p:nvSpPr>
          <p:cNvPr id="47" name="矩形 34"/>
          <p:cNvSpPr/>
          <p:nvPr/>
        </p:nvSpPr>
        <p:spPr>
          <a:xfrm>
            <a:off x="10424974" y="2119842"/>
            <a:ext cx="102463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5220</a:t>
            </a: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9101421" y="2469727"/>
            <a:ext cx="12488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0350255" y="2117515"/>
            <a:ext cx="1246717" cy="57573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矩形 17"/>
          <p:cNvSpPr/>
          <p:nvPr/>
        </p:nvSpPr>
        <p:spPr>
          <a:xfrm>
            <a:off x="9080890" y="3038052"/>
            <a:ext cx="108074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</a:t>
            </a:r>
          </a:p>
        </p:txBody>
      </p:sp>
      <p:sp>
        <p:nvSpPr>
          <p:cNvPr id="51" name="矩形 34"/>
          <p:cNvSpPr/>
          <p:nvPr/>
        </p:nvSpPr>
        <p:spPr>
          <a:xfrm>
            <a:off x="10596423" y="3298402"/>
            <a:ext cx="6046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9101421" y="3621617"/>
            <a:ext cx="12488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0350255" y="3261148"/>
            <a:ext cx="1246717" cy="57573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/>
      <p:bldP spid="40" grpId="0"/>
      <p:bldP spid="44" grpId="0"/>
      <p:bldP spid="45" grpId="0"/>
      <p:bldP spid="47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76911" y="860425"/>
            <a:ext cx="10457815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用计算器计算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，直接写出得数。</a:t>
            </a:r>
          </a:p>
          <a:p>
            <a:pPr indent="0">
              <a:lnSpc>
                <a:spcPct val="2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2761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45=                    625-128=                   3363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57= </a:t>
            </a:r>
          </a:p>
          <a:p>
            <a:pPr indent="0">
              <a:lnSpc>
                <a:spcPct val="200000"/>
              </a:lnSpc>
            </a:pP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41600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128=                2907-1798=               6278+2837=</a:t>
            </a:r>
          </a:p>
          <a:p>
            <a:pPr indent="0">
              <a:lnSpc>
                <a:spcPct val="200000"/>
              </a:lnSpc>
            </a:pP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7832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12=                    9087+1297=              3268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43=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35249" y="2061846"/>
            <a:ext cx="16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124245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53175" y="2061845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497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163175" y="2061845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16885" y="2893060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80529" y="2869565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1109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552429" y="2893060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9115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35249" y="3747135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93984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80529" y="3735705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10384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163175" y="3747135"/>
            <a:ext cx="16395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1506" name="TextBox 3"/>
          <p:cNvSpPr txBox="1"/>
          <p:nvPr/>
        </p:nvSpPr>
        <p:spPr>
          <a:xfrm>
            <a:off x="617857" y="480062"/>
            <a:ext cx="860742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用计算器计算。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188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47		          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658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21-1365</a:t>
            </a:r>
          </a:p>
        </p:txBody>
      </p:sp>
      <p:sp>
        <p:nvSpPr>
          <p:cNvPr id="8" name="矩形 7"/>
          <p:cNvSpPr/>
          <p:nvPr/>
        </p:nvSpPr>
        <p:spPr>
          <a:xfrm>
            <a:off x="732545" y="1863726"/>
            <a:ext cx="2430474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=16168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=344</a:t>
            </a:r>
          </a:p>
        </p:txBody>
      </p:sp>
      <p:sp>
        <p:nvSpPr>
          <p:cNvPr id="18" name="矩形 17"/>
          <p:cNvSpPr/>
          <p:nvPr/>
        </p:nvSpPr>
        <p:spPr>
          <a:xfrm>
            <a:off x="5028531" y="1863726"/>
            <a:ext cx="2610010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=13818-1365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=12453</a:t>
            </a:r>
          </a:p>
        </p:txBody>
      </p:sp>
      <p:sp>
        <p:nvSpPr>
          <p:cNvPr id="19" name="TextBox 3"/>
          <p:cNvSpPr txBox="1"/>
          <p:nvPr/>
        </p:nvSpPr>
        <p:spPr>
          <a:xfrm>
            <a:off x="987424" y="3627122"/>
            <a:ext cx="10554971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394+5477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57	      945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2233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2546" y="4364356"/>
            <a:ext cx="2202847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=5871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=334647</a:t>
            </a:r>
          </a:p>
        </p:txBody>
      </p:sp>
      <p:sp>
        <p:nvSpPr>
          <p:cNvPr id="21" name="矩形 20"/>
          <p:cNvSpPr/>
          <p:nvPr/>
        </p:nvSpPr>
        <p:spPr>
          <a:xfrm>
            <a:off x="5028533" y="4364356"/>
            <a:ext cx="1975221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=945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=72765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1" name="bt3.jpg" descr="id:2147502857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6860" y="393065"/>
            <a:ext cx="9097645" cy="10388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42461" y="1310005"/>
            <a:ext cx="326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算盘的由来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13741" y="1941831"/>
            <a:ext cx="10726420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算盘的历史久远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它是我国古代劳动人民智慧的结晶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也是我国古代科学成就之一。我国自开始使用算盘至今已有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多年的历史了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流行最广的珠算书也有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多年的历史。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95" y="259717"/>
            <a:ext cx="2181860" cy="558165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3805" y="1831340"/>
            <a:ext cx="2895600" cy="2468880"/>
          </a:xfrm>
          <a:prstGeom prst="rect">
            <a:avLst/>
          </a:prstGeom>
        </p:spPr>
      </p:pic>
      <p:pic>
        <p:nvPicPr>
          <p:cNvPr id="12" name="图片 11" descr="图片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97" y="1943100"/>
            <a:ext cx="2425065" cy="2245360"/>
          </a:xfrm>
          <a:prstGeom prst="rect">
            <a:avLst/>
          </a:prstGeom>
        </p:spPr>
      </p:pic>
      <p:sp>
        <p:nvSpPr>
          <p:cNvPr id="13" name="云形标注 12"/>
          <p:cNvSpPr/>
          <p:nvPr/>
        </p:nvSpPr>
        <p:spPr>
          <a:xfrm>
            <a:off x="3456940" y="971552"/>
            <a:ext cx="4555491" cy="1616075"/>
          </a:xfrm>
          <a:prstGeom prst="cloudCallout">
            <a:avLst>
              <a:gd name="adj1" fmla="val -65186"/>
              <a:gd name="adj2" fmla="val 34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我是古代劳动人民发明创造的计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工具，我计算灵便、准确。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3618231" y="3079117"/>
            <a:ext cx="4754880" cy="1459865"/>
          </a:xfrm>
          <a:prstGeom prst="cloudCallout">
            <a:avLst>
              <a:gd name="adj1" fmla="val 62949"/>
              <a:gd name="adj2" fmla="val -216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我是现代人发明创造的计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工具，我计算速度快、准确性高！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2135" y="4382771"/>
            <a:ext cx="177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我是算盘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22105" y="4632961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我是计算器</a:t>
            </a:r>
          </a:p>
        </p:txBody>
      </p:sp>
      <p:pic>
        <p:nvPicPr>
          <p:cNvPr id="17" name="c15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779" y="1402008"/>
            <a:ext cx="4940300" cy="494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3" grpId="2" bldLvl="0" animBg="1"/>
      <p:bldP spid="14" grpId="0" bldLvl="0" animBg="1"/>
      <p:bldP spid="14" grpId="1" animBg="1"/>
      <p:bldP spid="14" grpId="2" bldLvl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2321" y="4158470"/>
            <a:ext cx="3173407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2631" y="4559085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7" y="3493788"/>
            <a:ext cx="190707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585" y="304802"/>
            <a:ext cx="802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知识点1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认识计算器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572771" y="1715137"/>
            <a:ext cx="1118616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在进行比较复杂的计算时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人们通常使用计算器。关于计算器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你知道些什么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计算器怎样开机、关机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计算器的各种键有什么作用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098" name="Picture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0650" y="3231835"/>
            <a:ext cx="3562351" cy="3367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23" y="245613"/>
            <a:ext cx="1895421" cy="554757"/>
          </a:xfrm>
          <a:prstGeom prst="rect">
            <a:avLst/>
          </a:prstGeom>
          <a:noFill/>
        </p:spPr>
      </p:pic>
      <p:pic>
        <p:nvPicPr>
          <p:cNvPr id="732" name="图片 73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506" y="1851025"/>
            <a:ext cx="8018145" cy="1450340"/>
          </a:xfrm>
          <a:prstGeom prst="rect">
            <a:avLst/>
          </a:prstGeom>
        </p:spPr>
      </p:pic>
      <p:pic>
        <p:nvPicPr>
          <p:cNvPr id="4098" name="Picture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0265" y="711837"/>
            <a:ext cx="1497331" cy="1415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图片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26" y="4351020"/>
            <a:ext cx="5732780" cy="2255520"/>
          </a:xfrm>
          <a:prstGeom prst="rect">
            <a:avLst/>
          </a:prstGeom>
        </p:spPr>
      </p:pic>
      <p:pic>
        <p:nvPicPr>
          <p:cNvPr id="1515" name="ydt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DD7">
                  <a:alpha val="100000"/>
                </a:srgbClr>
              </a:clrFrom>
              <a:clrTo>
                <a:srgbClr val="FFFD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876" y="3955415"/>
            <a:ext cx="2596515" cy="6045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34365" y="4658362"/>
            <a:ext cx="524319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计算器是一种计算工具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有很多计算功能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日常生活中使用计算器很普遍。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7" name="图片 46" descr="图片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1415" y="4816477"/>
            <a:ext cx="5806440" cy="1812925"/>
          </a:xfrm>
          <a:prstGeom prst="rect">
            <a:avLst/>
          </a:prstGeom>
        </p:spPr>
      </p:pic>
      <p:pic>
        <p:nvPicPr>
          <p:cNvPr id="868" name="xglj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8269" y="4380865"/>
            <a:ext cx="2792731" cy="650240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6525897" y="5031107"/>
            <a:ext cx="50374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sz="28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计算器一般由电源开关</a:t>
            </a:r>
            <a:r>
              <a:rPr sz="28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、显示屏、键盘、内部电路等几部分组成</a:t>
            </a: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4505" y="91313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常用计算器的类型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502015" y="2435225"/>
            <a:ext cx="1285240" cy="198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8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9" name="矩形 13"/>
          <p:cNvSpPr/>
          <p:nvPr/>
        </p:nvSpPr>
        <p:spPr>
          <a:xfrm>
            <a:off x="770891" y="1113790"/>
            <a:ext cx="82089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你认识计算器上常用的按键吗？</a:t>
            </a:r>
          </a:p>
        </p:txBody>
      </p:sp>
      <p:pic>
        <p:nvPicPr>
          <p:cNvPr id="4098" name="Picture 1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361" y="1827850"/>
            <a:ext cx="3562351" cy="3367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/>
        </p:nvSpPr>
        <p:spPr>
          <a:xfrm>
            <a:off x="4510723" y="1972312"/>
            <a:ext cx="2808288" cy="792163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10724" y="3340735"/>
            <a:ext cx="1655763" cy="1512888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22048" y="3340735"/>
            <a:ext cx="593725" cy="1512888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圆角矩形标注 22"/>
          <p:cNvSpPr/>
          <p:nvPr/>
        </p:nvSpPr>
        <p:spPr bwMode="auto">
          <a:xfrm>
            <a:off x="3286761" y="2116775"/>
            <a:ext cx="1079500" cy="360363"/>
          </a:xfrm>
          <a:prstGeom prst="wedgeRoundRectCallout">
            <a:avLst>
              <a:gd name="adj1" fmla="val 61908"/>
              <a:gd name="adj2" fmla="val 19273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显示屏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7392035" y="2627948"/>
            <a:ext cx="1079500" cy="382588"/>
          </a:xfrm>
          <a:prstGeom prst="wedgeRoundRectCallout">
            <a:avLst>
              <a:gd name="adj1" fmla="val -61424"/>
              <a:gd name="adj2" fmla="val 111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开机键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7319011" y="3917000"/>
            <a:ext cx="1944688" cy="454025"/>
          </a:xfrm>
          <a:prstGeom prst="wedgeRoundRectCallout">
            <a:avLst>
              <a:gd name="adj1" fmla="val -82824"/>
              <a:gd name="adj2" fmla="val -733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运算符号键区</a:t>
            </a:r>
          </a:p>
        </p:txBody>
      </p:sp>
      <p:sp>
        <p:nvSpPr>
          <p:cNvPr id="28" name="圆角矩形标注 27"/>
          <p:cNvSpPr/>
          <p:nvPr/>
        </p:nvSpPr>
        <p:spPr>
          <a:xfrm>
            <a:off x="3070861" y="4061460"/>
            <a:ext cx="1223963" cy="433388"/>
          </a:xfrm>
          <a:prstGeom prst="wedgeRoundRectCallout">
            <a:avLst>
              <a:gd name="adj1" fmla="val 62005"/>
              <a:gd name="adj2" fmla="val 193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数字键区</a:t>
            </a:r>
          </a:p>
        </p:txBody>
      </p:sp>
      <p:sp>
        <p:nvSpPr>
          <p:cNvPr id="29" name="圆角矩形标注 28"/>
          <p:cNvSpPr/>
          <p:nvPr/>
        </p:nvSpPr>
        <p:spPr bwMode="auto">
          <a:xfrm>
            <a:off x="7463474" y="3053400"/>
            <a:ext cx="1079500" cy="358775"/>
          </a:xfrm>
          <a:prstGeom prst="wedgeRoundRectCallout">
            <a:avLst>
              <a:gd name="adj1" fmla="val -59114"/>
              <a:gd name="adj2" fmla="val 1117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关机键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7463474" y="3485200"/>
            <a:ext cx="936625" cy="360363"/>
          </a:xfrm>
          <a:prstGeom prst="wedgeRoundRectCallout">
            <a:avLst>
              <a:gd name="adj1" fmla="val -74941"/>
              <a:gd name="adj2" fmla="val -383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消除键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7463474" y="4564700"/>
            <a:ext cx="936625" cy="360363"/>
          </a:xfrm>
          <a:prstGeom prst="wedgeRoundRectCallout">
            <a:avLst>
              <a:gd name="adj1" fmla="val -74941"/>
              <a:gd name="adj2" fmla="val -383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等于键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58140" y="45466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2.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介绍计算器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宋三_GBK" panose="03000509000000000000" charset="-122"/>
            </a:endParaRP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892" y="5504815"/>
            <a:ext cx="840105" cy="1051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标注 6"/>
          <p:cNvSpPr/>
          <p:nvPr/>
        </p:nvSpPr>
        <p:spPr>
          <a:xfrm>
            <a:off x="2552066" y="5396230"/>
            <a:ext cx="7526655" cy="793750"/>
          </a:xfrm>
          <a:prstGeom prst="wedgeRoundRectCallout">
            <a:avLst>
              <a:gd name="adj1" fmla="val -61549"/>
              <a:gd name="adj2" fmla="val 45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你能在自己的计算器上找到这些键吗？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8" grpId="0" bldLvl="0" animBg="1"/>
      <p:bldP spid="21" grpId="0" bldLvl="0" animBg="1"/>
      <p:bldP spid="22" grpId="0" bldLvl="0" animBg="1"/>
      <p:bldP spid="2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E6">
                  <a:alpha val="100000"/>
                </a:srgbClr>
              </a:clrFrom>
              <a:clrTo>
                <a:srgbClr val="FFFF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415" y="1087755"/>
            <a:ext cx="662940" cy="784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E6">
                  <a:alpha val="100000"/>
                </a:srgbClr>
              </a:clrFrom>
              <a:clrTo>
                <a:srgbClr val="FFFF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571" y="1080135"/>
            <a:ext cx="1844040" cy="792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E6">
                  <a:alpha val="100000"/>
                </a:srgbClr>
              </a:clrFrom>
              <a:clrTo>
                <a:srgbClr val="FFFF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9541" y="1049655"/>
            <a:ext cx="2293620" cy="8229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E6">
                  <a:alpha val="100000"/>
                </a:srgbClr>
              </a:clrFrom>
              <a:clrTo>
                <a:srgbClr val="FFFF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041" y="2179320"/>
            <a:ext cx="632460" cy="777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4095" y="2270760"/>
            <a:ext cx="1851660" cy="5943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E6">
                  <a:alpha val="100000"/>
                </a:srgbClr>
              </a:clrFrom>
              <a:clrTo>
                <a:srgbClr val="FFFF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8280" y="2278380"/>
            <a:ext cx="1813560" cy="5791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5946" y="3444875"/>
            <a:ext cx="632460" cy="7772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86001" y="3444875"/>
            <a:ext cx="1821180" cy="6248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295266" y="3482975"/>
            <a:ext cx="1805940" cy="5867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74040" y="4678680"/>
            <a:ext cx="2743200" cy="5867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288155" y="4518660"/>
            <a:ext cx="1600200" cy="7467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760846" y="4518660"/>
            <a:ext cx="1363980" cy="731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28321" y="5604510"/>
            <a:ext cx="4122420" cy="571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448935" y="5574030"/>
            <a:ext cx="975360" cy="6019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326631" y="5501005"/>
            <a:ext cx="891540" cy="746760"/>
          </a:xfrm>
          <a:prstGeom prst="rect">
            <a:avLst/>
          </a:prstGeom>
        </p:spPr>
      </p:pic>
      <p:pic>
        <p:nvPicPr>
          <p:cNvPr id="819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880" y="1296670"/>
            <a:ext cx="762000" cy="360000"/>
          </a:xfrm>
          <a:prstGeom prst="rect">
            <a:avLst/>
          </a:prstGeom>
        </p:spPr>
      </p:pic>
      <p:pic>
        <p:nvPicPr>
          <p:cNvPr id="22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8155" y="1300480"/>
            <a:ext cx="762000" cy="360000"/>
          </a:xfrm>
          <a:prstGeom prst="rect">
            <a:avLst/>
          </a:prstGeom>
        </p:spPr>
      </p:pic>
      <p:pic>
        <p:nvPicPr>
          <p:cNvPr id="23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880" y="2453005"/>
            <a:ext cx="762000" cy="360000"/>
          </a:xfrm>
          <a:prstGeom prst="rect">
            <a:avLst/>
          </a:prstGeom>
        </p:spPr>
      </p:pic>
      <p:pic>
        <p:nvPicPr>
          <p:cNvPr id="24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080" y="3653790"/>
            <a:ext cx="762000" cy="360000"/>
          </a:xfrm>
          <a:prstGeom prst="rect">
            <a:avLst/>
          </a:prstGeom>
        </p:spPr>
      </p:pic>
      <p:pic>
        <p:nvPicPr>
          <p:cNvPr id="25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0740" y="4791710"/>
            <a:ext cx="762000" cy="360000"/>
          </a:xfrm>
          <a:prstGeom prst="rect">
            <a:avLst/>
          </a:prstGeom>
        </p:spPr>
      </p:pic>
      <p:pic>
        <p:nvPicPr>
          <p:cNvPr id="26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0740" y="5694680"/>
            <a:ext cx="762000" cy="360000"/>
          </a:xfrm>
          <a:prstGeom prst="rect">
            <a:avLst/>
          </a:prstGeom>
        </p:spPr>
      </p:pic>
      <p:pic>
        <p:nvPicPr>
          <p:cNvPr id="27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8155" y="2388235"/>
            <a:ext cx="762000" cy="360000"/>
          </a:xfrm>
          <a:prstGeom prst="rect">
            <a:avLst/>
          </a:prstGeom>
        </p:spPr>
      </p:pic>
      <p:pic>
        <p:nvPicPr>
          <p:cNvPr id="28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8155" y="3596005"/>
            <a:ext cx="762000" cy="360000"/>
          </a:xfrm>
          <a:prstGeom prst="rect">
            <a:avLst/>
          </a:prstGeom>
        </p:spPr>
      </p:pic>
      <p:pic>
        <p:nvPicPr>
          <p:cNvPr id="29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351" y="4678680"/>
            <a:ext cx="762000" cy="360000"/>
          </a:xfrm>
          <a:prstGeom prst="rect">
            <a:avLst/>
          </a:prstGeom>
        </p:spPr>
      </p:pic>
      <p:pic>
        <p:nvPicPr>
          <p:cNvPr id="30" name="箭头h.jpg" descr="id:2147502137;FounderCES"/>
          <p:cNvPicPr/>
          <p:nvPr/>
        </p:nvPicPr>
        <p:blipFill>
          <a:blip r:embed="rId17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3985" y="5709920"/>
            <a:ext cx="762000" cy="360000"/>
          </a:xfrm>
          <a:prstGeom prst="rect">
            <a:avLst/>
          </a:prstGeom>
        </p:spPr>
      </p:pic>
      <p:pic>
        <p:nvPicPr>
          <p:cNvPr id="46" name="Picture 13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8172" y="1769745"/>
            <a:ext cx="3578225" cy="3382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58140" y="45466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3.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常用键的名称及功能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2" y="144347"/>
            <a:ext cx="3628925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6" y="1390651"/>
            <a:ext cx="10281285" cy="11639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18235" y="1443357"/>
            <a:ext cx="9650731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1.计算器类型:科学型计算器、算术型计算器。</a:t>
            </a:r>
          </a:p>
        </p:txBody>
      </p:sp>
      <p:pic>
        <p:nvPicPr>
          <p:cNvPr id="7" name="zsgnx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6" y="2765427"/>
            <a:ext cx="10281285" cy="24060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8235" y="2812416"/>
            <a:ext cx="9650731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显示器：显示输入的信息及计算结果</a:t>
            </a: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2.计算器面板构造</a:t>
            </a:r>
          </a:p>
          <a:p>
            <a:pPr indent="0">
              <a:lnSpc>
                <a:spcPct val="150000"/>
              </a:lnSpc>
            </a:pP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  </a:t>
            </a:r>
            <a:r>
              <a:rPr 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键盘：输入信息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4121785" y="3115947"/>
            <a:ext cx="294640" cy="1696085"/>
          </a:xfrm>
          <a:prstGeom prst="leftBrace">
            <a:avLst>
              <a:gd name="adj1" fmla="val 94612"/>
              <a:gd name="adj2" fmla="val 5000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6"/>
          <p:cNvPicPr/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6" y="1659257"/>
            <a:ext cx="686435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386080" y="1776730"/>
            <a:ext cx="447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5585" y="3048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应用计算器进行一步运算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/>
        </p:nvSpPr>
        <p:spPr>
          <a:xfrm>
            <a:off x="1038860" y="1776413"/>
            <a:ext cx="8280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用计算器计算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38+27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30×18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343" y="2851653"/>
            <a:ext cx="1895421" cy="554757"/>
          </a:xfrm>
          <a:prstGeom prst="rect">
            <a:avLst/>
          </a:prstGeom>
          <a:noFill/>
        </p:spPr>
      </p:pic>
      <p:sp>
        <p:nvSpPr>
          <p:cNvPr id="9" name="圆角矩形 8"/>
          <p:cNvSpPr/>
          <p:nvPr/>
        </p:nvSpPr>
        <p:spPr>
          <a:xfrm>
            <a:off x="499109" y="3866517"/>
            <a:ext cx="1939291" cy="65849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开机</a:t>
            </a:r>
          </a:p>
        </p:txBody>
      </p:sp>
      <p:pic>
        <p:nvPicPr>
          <p:cNvPr id="28" name="箭头h.jpg" descr="id:2147502137;FounderCES"/>
          <p:cNvPicPr/>
          <p:nvPr/>
        </p:nvPicPr>
        <p:blipFill>
          <a:blip r:embed="rId5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35" y="4015740"/>
            <a:ext cx="762000" cy="3600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467735" y="3505837"/>
            <a:ext cx="4039871" cy="137985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按从左至右的顺序依次按数字键、运算符号键、数字键、等号键</a:t>
            </a:r>
          </a:p>
        </p:txBody>
      </p:sp>
      <p:pic>
        <p:nvPicPr>
          <p:cNvPr id="11" name="箭头h.jpg" descr="id:2147502137;FounderCES"/>
          <p:cNvPicPr/>
          <p:nvPr/>
        </p:nvPicPr>
        <p:blipFill>
          <a:blip r:embed="rId5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5875" y="4015740"/>
            <a:ext cx="762000" cy="36000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8568689" y="3682365"/>
            <a:ext cx="2609851" cy="10274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显示器上显示计算结果</a:t>
            </a:r>
          </a:p>
        </p:txBody>
      </p:sp>
      <p:pic>
        <p:nvPicPr>
          <p:cNvPr id="5127" name="Picture 9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1439" y="5078732"/>
            <a:ext cx="712787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圆角矩形标注 12"/>
          <p:cNvSpPr/>
          <p:nvPr/>
        </p:nvSpPr>
        <p:spPr>
          <a:xfrm>
            <a:off x="3467736" y="5485765"/>
            <a:ext cx="6330315" cy="647700"/>
          </a:xfrm>
          <a:prstGeom prst="wedgeRoundRectCallout">
            <a:avLst>
              <a:gd name="adj1" fmla="val 57152"/>
              <a:gd name="adj2" fmla="val 57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你是怎样按键计算的？动手试一试。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" grpId="0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/>
          <p:cNvSpPr txBox="1"/>
          <p:nvPr/>
        </p:nvSpPr>
        <p:spPr>
          <a:xfrm>
            <a:off x="270511" y="279718"/>
            <a:ext cx="8280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计算过程：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9296" y="1047751"/>
            <a:ext cx="24237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38+27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8781" y="1047751"/>
            <a:ext cx="24237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30×18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709295" y="1818006"/>
          <a:ext cx="3893822" cy="348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按键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ln w="12700" cmpd="sng">
                            <a:noFill/>
                            <a:prstDash val="solid"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4546" y="2578735"/>
            <a:ext cx="815340" cy="5181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46885" y="2571115"/>
            <a:ext cx="838200" cy="5257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40791" y="3329305"/>
            <a:ext cx="838200" cy="5181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4546" y="4010025"/>
            <a:ext cx="845820" cy="533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46886" y="4006215"/>
            <a:ext cx="830580" cy="5181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40791" y="4796155"/>
            <a:ext cx="685800" cy="358140"/>
          </a:xfrm>
          <a:prstGeom prst="rect">
            <a:avLst/>
          </a:prstGeom>
        </p:spPr>
      </p:pic>
      <p:graphicFrame>
        <p:nvGraphicFramePr>
          <p:cNvPr id="21" name="表格 20"/>
          <p:cNvGraphicFramePr/>
          <p:nvPr/>
        </p:nvGraphicFramePr>
        <p:xfrm>
          <a:off x="5595621" y="1818006"/>
          <a:ext cx="3893822" cy="348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按键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>
                          <a:ln w="12700" cmpd="sng">
                            <a:noFill/>
                            <a:prstDash val="solid"/>
                          </a:ln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90871" y="2578735"/>
            <a:ext cx="815340" cy="5181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27115" y="4796155"/>
            <a:ext cx="685800" cy="3581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53531" y="2592070"/>
            <a:ext cx="617220" cy="4953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73775" y="3261995"/>
            <a:ext cx="853440" cy="5562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690871" y="4006215"/>
            <a:ext cx="853440" cy="5181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3531" y="3998595"/>
            <a:ext cx="838200" cy="52578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326130" y="2626997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26130" y="3313432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326130" y="4010027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27.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326130" y="4729482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55001" y="2626997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255001" y="3313432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30.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255001" y="4010027"/>
            <a:ext cx="62068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18.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255000" y="4729482"/>
            <a:ext cx="80708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540.</a:t>
            </a:r>
          </a:p>
        </p:txBody>
      </p:sp>
      <p:sp>
        <p:nvSpPr>
          <p:cNvPr id="42" name="矩形 41"/>
          <p:cNvSpPr/>
          <p:nvPr/>
        </p:nvSpPr>
        <p:spPr>
          <a:xfrm>
            <a:off x="2600325" y="1036320"/>
            <a:ext cx="1189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=65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91731" y="1047751"/>
            <a:ext cx="11893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=540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2" grpId="0"/>
      <p:bldP spid="32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宽屏</PresentationFormat>
  <Paragraphs>160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方正宋三_GBK</vt:lpstr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2015-06-27T04:22:00Z</dcterms:created>
  <dcterms:modified xsi:type="dcterms:W3CDTF">2023-01-16T21:42:19Z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94DAFAFBBE534B5BBE76D92C3C871077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