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0000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231DD-E02D-4A57-8149-3A2CA0353F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F2BA-EC86-44D8-9499-CA7B3B3337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2F2BA-EC86-44D8-9499-CA7B3B33373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24936" cy="699594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487A1F3-0D61-439D-83BC-D289F7C4C46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C71BCDC-5B51-4936-811B-C548F68469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E944E36-13E6-4EA3-8ED3-21156676E49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762746C-7A9A-436A-9BD5-7BDFAAF4A0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-23813"/>
            <a:ext cx="2541588" cy="860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1187450" y="115888"/>
            <a:ext cx="1296988" cy="5222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i="1" dirty="0" smtClean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Practice</a:t>
            </a:r>
            <a:endParaRPr lang="zh-CN" altLang="en-US" sz="2400" i="1" dirty="0" smtClean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0389" y="713182"/>
            <a:ext cx="8292045" cy="48357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099" y="1340767"/>
            <a:ext cx="8292045" cy="4966149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AB70DF3-3945-4B97-89AE-D983D4DDE4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12205997-41B5-435F-A29F-CDB5AAD68F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912643" cy="7200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aseline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1577999" y="1268760"/>
            <a:ext cx="5995987" cy="457472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3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SO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108199"/>
            <a:ext cx="5995988" cy="1235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>
                    <a:lumMod val="75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1574007" y="3369401"/>
            <a:ext cx="5995987" cy="527141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9126045" y="-95437"/>
            <a:ext cx="36000" cy="3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121CA33-F443-441F-AF0B-9396A3B8C7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AD8031AE-F023-413B-B792-5FFD86681D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35478" y="620688"/>
            <a:ext cx="8292045" cy="504056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435478" y="1243187"/>
            <a:ext cx="3810000" cy="49323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sz="20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sz="20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F26AEDD-D676-4BD4-A706-DEE3F8F8387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5B698811-DEFF-45E9-92E5-2C5F6F27A4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751880" y="782107"/>
            <a:ext cx="7636544" cy="717022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751880" y="1700808"/>
            <a:ext cx="7763470" cy="3744416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0" indent="0" algn="l">
              <a:buNone/>
              <a:defRPr lang="zh-CN" altLang="en-US" sz="2800" kern="1200" baseline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696054E-0563-44D0-B268-5FA4735860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D820789E-7874-4728-A429-8DEBAA58CD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751880" y="782107"/>
            <a:ext cx="7636544" cy="717022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751880" y="1700808"/>
            <a:ext cx="7763470" cy="3744416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algn="ctr"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CD66F08-3ABE-405E-AEF3-09A434B064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E3C93746-C568-4497-BE80-52FE700CBC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7AFFE63-FBA1-493C-BD4E-8A90885E82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5FD97264-44A8-4D58-A134-93F396C78C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356350"/>
            <a:ext cx="91455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7"/>
          <p:cNvPicPr>
            <a:picLocks noChangeAspect="1"/>
          </p:cNvPicPr>
          <p:nvPr/>
        </p:nvPicPr>
        <p:blipFill>
          <a:blip r:embed="rId3" cstate="email"/>
          <a:srcRect b="-53171"/>
          <a:stretch>
            <a:fillRect/>
          </a:stretch>
        </p:blipFill>
        <p:spPr bwMode="auto">
          <a:xfrm>
            <a:off x="0" y="-1588"/>
            <a:ext cx="91440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0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51725" y="5300663"/>
            <a:ext cx="15954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27584" y="677418"/>
            <a:ext cx="5153718" cy="663350"/>
          </a:xfrm>
          <a:prstGeom prst="rect">
            <a:avLst/>
          </a:prstGeom>
        </p:spPr>
        <p:txBody>
          <a:bodyPr anchor="b"/>
          <a:lstStyle>
            <a:lvl1pPr>
              <a:defRPr sz="3200" baseline="0"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26642" y="1417612"/>
            <a:ext cx="36733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16274F1-C903-459D-8FCF-C30C568EB3E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76001DE0-F716-4923-9320-9FB411D740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9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6356350"/>
            <a:ext cx="91455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图片 18"/>
          <p:cNvPicPr>
            <a:picLocks noChangeAspect="1"/>
          </p:cNvPicPr>
          <p:nvPr/>
        </p:nvPicPr>
        <p:blipFill>
          <a:blip r:embed="rId15" cstate="email"/>
          <a:srcRect b="-53171"/>
          <a:stretch>
            <a:fillRect/>
          </a:stretch>
        </p:blipFill>
        <p:spPr bwMode="auto">
          <a:xfrm>
            <a:off x="0" y="-1588"/>
            <a:ext cx="91440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90000"/>
        <a:buBlip>
          <a:blip r:embed="rId16"/>
        </a:buBlip>
        <a:defRPr sz="2000" kern="1200">
          <a:solidFill>
            <a:srgbClr val="BF9000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79E2D8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318" y="838268"/>
            <a:ext cx="89914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86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Unit </a:t>
            </a:r>
            <a:r>
              <a:rPr lang="zh-CN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14</a:t>
            </a:r>
            <a:endParaRPr lang="en-US" altLang="zh-CN" sz="4400" b="1" dirty="0" smtClean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/>
            <a:r>
              <a:rPr lang="en-US" altLang="zh-CN" sz="4400" b="1" dirty="0" smtClean="0"/>
              <a:t>I </a:t>
            </a:r>
            <a:r>
              <a:rPr lang="en-US" altLang="zh-CN" sz="4400" b="1" dirty="0"/>
              <a:t>remember meeting all of you in Grade </a:t>
            </a:r>
            <a:r>
              <a:rPr lang="en-US" altLang="zh-CN" sz="4400" b="1" dirty="0" smtClean="0"/>
              <a:t>7</a:t>
            </a:r>
          </a:p>
          <a:p>
            <a:pPr algn="ctr"/>
            <a:endParaRPr lang="en-US" altLang="zh-CN" sz="4400" b="1" dirty="0" smtClean="0"/>
          </a:p>
          <a:p>
            <a:pPr algn="ctr"/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期末单元复习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2822502" y="518165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902" y="609674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二、英译汉。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1．remember doing sth. </a:t>
            </a:r>
            <a:r>
              <a:rPr lang="zh-CN" altLang="en-US" sz="2400" dirty="0">
                <a:solidFill>
                  <a:srgbClr val="CC0000"/>
                </a:solidFill>
              </a:rPr>
              <a:t>记得做过某事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2．help sb. with sth. </a:t>
            </a:r>
            <a:r>
              <a:rPr lang="zh-CN" altLang="en-US" sz="2400" dirty="0">
                <a:solidFill>
                  <a:srgbClr val="CC0000"/>
                </a:solidFill>
              </a:rPr>
              <a:t>帮助某人做某事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3．play the keyboard </a:t>
            </a:r>
            <a:r>
              <a:rPr lang="zh-CN" altLang="en-US" sz="2400" dirty="0">
                <a:solidFill>
                  <a:srgbClr val="CC0000"/>
                </a:solidFill>
              </a:rPr>
              <a:t>弹键盘式的乐器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4．join the school band </a:t>
            </a:r>
            <a:r>
              <a:rPr lang="zh-CN" altLang="en-US" sz="2400" dirty="0">
                <a:solidFill>
                  <a:srgbClr val="CC0000"/>
                </a:solidFill>
              </a:rPr>
              <a:t>加入校乐队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902" y="685872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5．work out </a:t>
            </a:r>
            <a:r>
              <a:rPr lang="zh-CN" altLang="en-US" sz="2400" dirty="0">
                <a:solidFill>
                  <a:srgbClr val="CC0000"/>
                </a:solidFill>
              </a:rPr>
              <a:t>算出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6．no matter</a:t>
            </a:r>
            <a:r>
              <a:rPr lang="zh-CN" altLang="en-US" sz="2400" dirty="0">
                <a:solidFill>
                  <a:srgbClr val="CC0000"/>
                </a:solidFill>
              </a:rPr>
              <a:t> 不管怎样；无论如何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7．guide sb. to do sth. </a:t>
            </a:r>
            <a:r>
              <a:rPr lang="zh-CN" altLang="en-US" sz="2400" dirty="0">
                <a:solidFill>
                  <a:srgbClr val="CC0000"/>
                </a:solidFill>
              </a:rPr>
              <a:t>引导某人做某事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8．put in </a:t>
            </a:r>
            <a:r>
              <a:rPr lang="zh-CN" altLang="en-US" sz="2400" dirty="0">
                <a:solidFill>
                  <a:srgbClr val="CC0000"/>
                </a:solidFill>
              </a:rPr>
              <a:t>投入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9．on time </a:t>
            </a:r>
            <a:r>
              <a:rPr lang="zh-CN" altLang="en-US" sz="2400" dirty="0">
                <a:solidFill>
                  <a:srgbClr val="CC0000"/>
                </a:solidFill>
              </a:rPr>
              <a:t>准时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685872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10．prepare for… </a:t>
            </a:r>
            <a:r>
              <a:rPr lang="zh-CN" altLang="en-US" sz="2400" dirty="0">
                <a:solidFill>
                  <a:srgbClr val="CC0000"/>
                </a:solidFill>
              </a:rPr>
              <a:t>为……做准备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11．have problems with… </a:t>
            </a:r>
            <a:r>
              <a:rPr lang="zh-CN" altLang="en-US" sz="2400" dirty="0">
                <a:solidFill>
                  <a:srgbClr val="CC0000"/>
                </a:solidFill>
              </a:rPr>
              <a:t>在……方面遇到困难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12．go by</a:t>
            </a:r>
            <a:r>
              <a:rPr lang="zh-CN" altLang="en-US" sz="2400" dirty="0">
                <a:solidFill>
                  <a:srgbClr val="CC0000"/>
                </a:solidFill>
              </a:rPr>
              <a:t> 流逝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13．with sb.'s help </a:t>
            </a:r>
            <a:r>
              <a:rPr lang="zh-CN" altLang="en-US" sz="2400" dirty="0">
                <a:solidFill>
                  <a:srgbClr val="CC0000"/>
                </a:solidFill>
              </a:rPr>
              <a:t>在某人的帮助下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14．believe in </a:t>
            </a:r>
            <a:r>
              <a:rPr lang="zh-CN" altLang="en-US" sz="2400" dirty="0">
                <a:solidFill>
                  <a:srgbClr val="CC0000"/>
                </a:solidFill>
              </a:rPr>
              <a:t>信任；信赖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308" y="838268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15．first of all </a:t>
            </a:r>
            <a:r>
              <a:rPr lang="zh-CN" altLang="en-US" sz="2400" dirty="0">
                <a:solidFill>
                  <a:srgbClr val="CC0000"/>
                </a:solidFill>
              </a:rPr>
              <a:t>首先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16．deal with </a:t>
            </a:r>
            <a:r>
              <a:rPr lang="zh-CN" altLang="en-US" sz="2400" dirty="0">
                <a:solidFill>
                  <a:srgbClr val="CC0000"/>
                </a:solidFill>
              </a:rPr>
              <a:t>处理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17．none of you </a:t>
            </a:r>
            <a:r>
              <a:rPr lang="zh-CN" altLang="en-US" sz="2400" dirty="0">
                <a:solidFill>
                  <a:srgbClr val="CC0000"/>
                </a:solidFill>
              </a:rPr>
              <a:t>你们当中没有一个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18．give up </a:t>
            </a:r>
            <a:r>
              <a:rPr lang="zh-CN" altLang="en-US" sz="2400" dirty="0">
                <a:solidFill>
                  <a:srgbClr val="CC0000"/>
                </a:solidFill>
              </a:rPr>
              <a:t>放弃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19．wait for sb. </a:t>
            </a:r>
            <a:r>
              <a:rPr lang="zh-CN" altLang="en-US" sz="2400" dirty="0">
                <a:solidFill>
                  <a:srgbClr val="CC0000"/>
                </a:solidFill>
              </a:rPr>
              <a:t> 等着某人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09704" y="1143060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20．make your own choices </a:t>
            </a:r>
            <a:r>
              <a:rPr lang="zh-CN" altLang="en-US" sz="2400" dirty="0">
                <a:solidFill>
                  <a:srgbClr val="CC0000"/>
                </a:solidFill>
              </a:rPr>
              <a:t>做出你们自己的选择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21．go your separate ways </a:t>
            </a:r>
            <a:r>
              <a:rPr lang="zh-CN" altLang="en-US" sz="2400" dirty="0">
                <a:solidFill>
                  <a:srgbClr val="CC0000"/>
                </a:solidFill>
              </a:rPr>
              <a:t>分道扬镳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22．set out</a:t>
            </a:r>
            <a:r>
              <a:rPr lang="zh-CN" altLang="en-US" sz="2400" dirty="0">
                <a:solidFill>
                  <a:srgbClr val="CC0000"/>
                </a:solidFill>
              </a:rPr>
              <a:t> 出发；启程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533476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80000"/>
              </a:lnSpc>
            </a:pPr>
            <a:r>
              <a:rPr lang="zh-CN" altLang="en-US" sz="2200" dirty="0"/>
              <a:t>◆句型过关</a:t>
            </a:r>
          </a:p>
          <a:p>
            <a:pPr algn="l">
              <a:lnSpc>
                <a:spcPct val="80000"/>
              </a:lnSpc>
            </a:pPr>
            <a:endParaRPr lang="zh-CN" altLang="en-US" sz="2200" dirty="0"/>
          </a:p>
          <a:p>
            <a:pPr algn="l">
              <a:lnSpc>
                <a:spcPct val="80000"/>
              </a:lnSpc>
            </a:pPr>
            <a:r>
              <a:rPr lang="zh-CN" altLang="en-US" sz="2200" dirty="0"/>
              <a:t>根据汉语提示完成句子。</a:t>
            </a:r>
          </a:p>
          <a:p>
            <a:pPr algn="l">
              <a:lnSpc>
                <a:spcPct val="80000"/>
              </a:lnSpc>
            </a:pPr>
            <a:endParaRPr lang="zh-CN" altLang="en-US" sz="2200" dirty="0"/>
          </a:p>
          <a:p>
            <a:pPr algn="l">
              <a:lnSpc>
                <a:spcPct val="80000"/>
              </a:lnSpc>
            </a:pPr>
            <a:r>
              <a:rPr lang="en-US" altLang="zh-CN" sz="2200" dirty="0"/>
              <a:t>1</a:t>
            </a:r>
            <a:r>
              <a:rPr lang="zh-CN" altLang="en-US" sz="2200" dirty="0"/>
              <a:t>．我记得在七年级曾与你们所有人相遇。</a:t>
            </a:r>
          </a:p>
          <a:p>
            <a:pPr algn="l">
              <a:lnSpc>
                <a:spcPct val="80000"/>
              </a:lnSpc>
            </a:pPr>
            <a:endParaRPr lang="zh-CN" altLang="en-US" sz="2200" dirty="0"/>
          </a:p>
          <a:p>
            <a:pPr algn="l">
              <a:lnSpc>
                <a:spcPct val="80000"/>
              </a:lnSpc>
            </a:pPr>
            <a:r>
              <a:rPr lang="en-US" altLang="zh-CN" sz="2200" dirty="0"/>
              <a:t>I</a:t>
            </a:r>
            <a:r>
              <a:rPr lang="en-US" altLang="zh-CN" sz="2200" dirty="0">
                <a:solidFill>
                  <a:srgbClr val="CC0000"/>
                </a:solidFill>
              </a:rPr>
              <a:t> remember meeting </a:t>
            </a:r>
            <a:r>
              <a:rPr lang="en-US" altLang="zh-CN" sz="2200" dirty="0"/>
              <a:t>all of you in Grade 7.</a:t>
            </a:r>
          </a:p>
          <a:p>
            <a:pPr algn="l">
              <a:lnSpc>
                <a:spcPct val="80000"/>
              </a:lnSpc>
            </a:pPr>
            <a:endParaRPr lang="en-US" altLang="zh-CN" sz="2200" dirty="0"/>
          </a:p>
          <a:p>
            <a:pPr algn="l">
              <a:lnSpc>
                <a:spcPct val="80000"/>
              </a:lnSpc>
            </a:pPr>
            <a:r>
              <a:rPr lang="en-US" altLang="zh-CN" sz="2200" dirty="0"/>
              <a:t>2</a:t>
            </a:r>
            <a:r>
              <a:rPr lang="zh-CN" altLang="en-US" sz="2200" dirty="0"/>
              <a:t>．克莱拉，初中毕业后你将最想念哪几位老师？</a:t>
            </a:r>
          </a:p>
          <a:p>
            <a:pPr algn="l">
              <a:lnSpc>
                <a:spcPct val="80000"/>
              </a:lnSpc>
            </a:pPr>
            <a:endParaRPr lang="zh-CN" altLang="en-US" sz="2200" dirty="0"/>
          </a:p>
          <a:p>
            <a:pPr algn="l">
              <a:lnSpc>
                <a:spcPct val="80000"/>
              </a:lnSpc>
            </a:pPr>
            <a:r>
              <a:rPr lang="en-US" altLang="zh-CN" sz="2200" dirty="0">
                <a:solidFill>
                  <a:srgbClr val="CC0000"/>
                </a:solidFill>
              </a:rPr>
              <a:t>Which </a:t>
            </a:r>
            <a:r>
              <a:rPr lang="en-US" altLang="zh-CN" sz="2200" dirty="0"/>
              <a:t>teachers </a:t>
            </a:r>
            <a:r>
              <a:rPr lang="en-US" altLang="zh-CN" sz="2200" dirty="0">
                <a:solidFill>
                  <a:srgbClr val="CC0000"/>
                </a:solidFill>
              </a:rPr>
              <a:t>will you miss</a:t>
            </a:r>
            <a:r>
              <a:rPr lang="en-US" altLang="zh-CN" sz="2200" dirty="0"/>
              <a:t> the most after junior high school, Clara?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914466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80000"/>
              </a:lnSpc>
            </a:pPr>
            <a:r>
              <a:rPr lang="en-US" altLang="zh-CN" sz="2400" dirty="0"/>
              <a:t>3</a:t>
            </a:r>
            <a:r>
              <a:rPr lang="zh-CN" altLang="en-US" sz="2400" dirty="0"/>
              <a:t>．我们为他们每一位买一张卡片和一份礼物来道谢好吗？</a:t>
            </a:r>
          </a:p>
          <a:p>
            <a:pPr algn="l">
              <a:lnSpc>
                <a:spcPct val="80000"/>
              </a:lnSpc>
            </a:pPr>
            <a:endParaRPr lang="zh-CN" altLang="en-US" sz="2400" dirty="0"/>
          </a:p>
          <a:p>
            <a:pPr algn="l">
              <a:lnSpc>
                <a:spcPct val="80000"/>
              </a:lnSpc>
            </a:pPr>
            <a:r>
              <a:rPr lang="en-US" altLang="zh-CN" sz="2400" dirty="0">
                <a:solidFill>
                  <a:srgbClr val="CC0000"/>
                </a:solidFill>
              </a:rPr>
              <a:t>Shall we</a:t>
            </a:r>
            <a:r>
              <a:rPr lang="en-US" altLang="zh-CN" sz="2400" dirty="0"/>
              <a:t> get each of them a card and gift to say thank you?</a:t>
            </a:r>
          </a:p>
          <a:p>
            <a:pPr algn="l">
              <a:lnSpc>
                <a:spcPct val="80000"/>
              </a:lnSpc>
            </a:pPr>
            <a:endParaRPr lang="en-US" altLang="zh-CN" sz="2400" dirty="0"/>
          </a:p>
          <a:p>
            <a:pPr algn="l">
              <a:lnSpc>
                <a:spcPct val="80000"/>
              </a:lnSpc>
            </a:pPr>
            <a:r>
              <a:rPr lang="en-US" altLang="zh-CN" sz="2400" dirty="0"/>
              <a:t>4</a:t>
            </a:r>
            <a:r>
              <a:rPr lang="zh-CN" altLang="en-US" sz="2400" dirty="0"/>
              <a:t>．当我进入高中后，我将加入校游泳队。</a:t>
            </a:r>
          </a:p>
          <a:p>
            <a:pPr algn="l">
              <a:lnSpc>
                <a:spcPct val="80000"/>
              </a:lnSpc>
            </a:pPr>
            <a:endParaRPr lang="zh-CN" altLang="en-US" sz="2400" dirty="0"/>
          </a:p>
          <a:p>
            <a:pPr algn="l">
              <a:lnSpc>
                <a:spcPct val="80000"/>
              </a:lnSpc>
            </a:pPr>
            <a:r>
              <a:rPr lang="en-US" altLang="zh-CN" sz="2400" dirty="0"/>
              <a:t>When I get to senior high, I </a:t>
            </a:r>
            <a:r>
              <a:rPr lang="en-US" altLang="zh-CN" sz="2400" dirty="0">
                <a:solidFill>
                  <a:srgbClr val="CC0000"/>
                </a:solidFill>
              </a:rPr>
              <a:t>will join </a:t>
            </a:r>
            <a:r>
              <a:rPr lang="en-US" altLang="zh-CN" sz="2400" dirty="0"/>
              <a:t>the school swim team.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09704" y="609674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en-US" altLang="zh-CN" sz="2400" dirty="0"/>
              <a:t>5</a:t>
            </a:r>
            <a:r>
              <a:rPr lang="zh-CN" altLang="en-US" sz="2400" dirty="0"/>
              <a:t>．我不敢相信时间过得如此快！</a:t>
            </a:r>
          </a:p>
          <a:p>
            <a:pPr algn="l">
              <a:lnSpc>
                <a:spcPct val="90000"/>
              </a:lnSpc>
            </a:pPr>
            <a:endParaRPr lang="zh-CN" altLang="en-US" sz="2000" dirty="0"/>
          </a:p>
          <a:p>
            <a:pPr algn="l">
              <a:lnSpc>
                <a:spcPct val="90000"/>
              </a:lnSpc>
            </a:pPr>
            <a:r>
              <a:rPr lang="en-US" altLang="zh-CN" sz="2400" dirty="0"/>
              <a:t>I can't believe </a:t>
            </a:r>
            <a:r>
              <a:rPr lang="en-US" altLang="zh-CN" sz="2400" dirty="0">
                <a:solidFill>
                  <a:srgbClr val="CC0000"/>
                </a:solidFill>
              </a:rPr>
              <a:t>how fast the time</a:t>
            </a:r>
            <a:r>
              <a:rPr lang="en-US" altLang="zh-CN" sz="2400" dirty="0"/>
              <a:t> went by!</a:t>
            </a:r>
          </a:p>
          <a:p>
            <a:pPr algn="l">
              <a:lnSpc>
                <a:spcPct val="90000"/>
              </a:lnSpc>
            </a:pPr>
            <a:endParaRPr lang="en-US" altLang="zh-CN" sz="2000" dirty="0"/>
          </a:p>
          <a:p>
            <a:pPr algn="l">
              <a:lnSpc>
                <a:spcPct val="90000"/>
              </a:lnSpc>
            </a:pPr>
            <a:r>
              <a:rPr lang="en-US" altLang="zh-CN" sz="2400" dirty="0"/>
              <a:t>6</a:t>
            </a:r>
            <a:r>
              <a:rPr lang="zh-CN" altLang="en-US" sz="2400" dirty="0"/>
              <a:t>．我希望能取得商业学位，当一名经理。</a:t>
            </a:r>
          </a:p>
          <a:p>
            <a:pPr algn="l">
              <a:lnSpc>
                <a:spcPct val="90000"/>
              </a:lnSpc>
            </a:pPr>
            <a:endParaRPr lang="zh-CN" altLang="en-US" sz="2000" dirty="0"/>
          </a:p>
          <a:p>
            <a:pPr algn="l">
              <a:lnSpc>
                <a:spcPct val="90000"/>
              </a:lnSpc>
            </a:pPr>
            <a:r>
              <a:rPr lang="en-US" altLang="zh-CN" sz="2400" dirty="0"/>
              <a:t>I </a:t>
            </a:r>
            <a:r>
              <a:rPr lang="en-US" altLang="zh-CN" sz="2400" dirty="0">
                <a:solidFill>
                  <a:srgbClr val="CC0000"/>
                </a:solidFill>
              </a:rPr>
              <a:t>hope </a:t>
            </a:r>
            <a:r>
              <a:rPr lang="en-US" altLang="zh-CN" sz="2400" dirty="0" smtClean="0">
                <a:solidFill>
                  <a:srgbClr val="CC0000"/>
                </a:solidFill>
              </a:rPr>
              <a:t>to get </a:t>
            </a:r>
            <a:r>
              <a:rPr lang="en-US" altLang="zh-CN" sz="2400" dirty="0"/>
              <a:t>a business degree and become a manager.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3506" y="762070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en-US" altLang="zh-CN" sz="2400" dirty="0"/>
              <a:t>7</a:t>
            </a:r>
            <a:r>
              <a:rPr lang="zh-CN" altLang="en-US" sz="2400" dirty="0"/>
              <a:t>．感谢大家今天来参加第三初级中学的毕业典礼。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solidFill>
                  <a:srgbClr val="CC0000"/>
                </a:solidFill>
              </a:rPr>
              <a:t>Thank you for coming </a:t>
            </a:r>
            <a:r>
              <a:rPr lang="en-US" altLang="zh-CN" sz="2400" dirty="0"/>
              <a:t>today to attend the graduation ceremony at No.3 junior High School.</a:t>
            </a:r>
          </a:p>
          <a:p>
            <a:pPr algn="l">
              <a:lnSpc>
                <a:spcPct val="90000"/>
              </a:lnSpc>
            </a:pPr>
            <a:endParaRPr lang="en-US" altLang="zh-CN" sz="2400" dirty="0"/>
          </a:p>
          <a:p>
            <a:pPr algn="l">
              <a:lnSpc>
                <a:spcPct val="90000"/>
              </a:lnSpc>
            </a:pPr>
            <a:r>
              <a:rPr lang="en-US" altLang="zh-CN" sz="2400" dirty="0"/>
              <a:t>8</a:t>
            </a:r>
            <a:r>
              <a:rPr lang="zh-CN" altLang="en-US" sz="2400" dirty="0"/>
              <a:t>．明智地选择，并对你的决定和行为负责。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solidFill>
                  <a:srgbClr val="CC0000"/>
                </a:solidFill>
              </a:rPr>
              <a:t>Choose</a:t>
            </a:r>
            <a:r>
              <a:rPr lang="en-US" altLang="zh-CN" sz="2400" dirty="0"/>
              <a:t> wisely and </a:t>
            </a:r>
            <a:r>
              <a:rPr lang="en-US" altLang="zh-CN" sz="2400" dirty="0">
                <a:solidFill>
                  <a:srgbClr val="CC0000"/>
                </a:solidFill>
              </a:rPr>
              <a:t>be responsible</a:t>
            </a:r>
            <a:r>
              <a:rPr lang="en-US" altLang="zh-CN" sz="2400" dirty="0"/>
              <a:t> for your decisions and actions.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3506" y="1219258"/>
            <a:ext cx="8229600" cy="19303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/>
            <a:r>
              <a:rPr lang="en-US" altLang="zh-CN" sz="2400" dirty="0"/>
              <a:t>9</a:t>
            </a:r>
            <a:r>
              <a:rPr lang="zh-CN" altLang="en-US" sz="2400" dirty="0"/>
              <a:t>．到了分别的时候，但我们没有一个人愿意走</a:t>
            </a:r>
            <a:r>
              <a:rPr lang="zh-CN" altLang="en-US" sz="2400" dirty="0" smtClean="0"/>
              <a:t>。 </a:t>
            </a:r>
            <a:endParaRPr lang="zh-CN" altLang="en-US" sz="2400" dirty="0"/>
          </a:p>
          <a:p>
            <a:pPr algn="l"/>
            <a:endParaRPr lang="zh-CN" altLang="en-US" sz="2000" dirty="0"/>
          </a:p>
          <a:p>
            <a:pPr algn="l"/>
            <a:r>
              <a:rPr lang="en-US" altLang="zh-CN" sz="2400" dirty="0">
                <a:solidFill>
                  <a:srgbClr val="CC0000"/>
                </a:solidFill>
              </a:rPr>
              <a:t>It is time to say </a:t>
            </a:r>
            <a:r>
              <a:rPr lang="en-US" altLang="zh-CN" sz="2400" dirty="0"/>
              <a:t>goodbye, but none of us </a:t>
            </a:r>
            <a:r>
              <a:rPr lang="en-US" altLang="zh-CN" sz="2400" dirty="0" smtClean="0"/>
              <a:t>want </a:t>
            </a:r>
            <a:r>
              <a:rPr lang="en-US" altLang="zh-CN" sz="2400" dirty="0"/>
              <a:t>to leave.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308" y="457278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◆单词过关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一、词义助记。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1．标准；水平</a:t>
            </a:r>
            <a:r>
              <a:rPr lang="zh-CN" altLang="en-US" sz="2400" dirty="0">
                <a:solidFill>
                  <a:srgbClr val="CC0000"/>
                </a:solidFill>
              </a:rPr>
              <a:t> standard</a:t>
            </a:r>
            <a:r>
              <a:rPr lang="zh-CN" altLang="en-US" sz="2400" dirty="0"/>
              <a:t>　　 2.一排；一行 </a:t>
            </a:r>
            <a:r>
              <a:rPr lang="zh-CN" altLang="en-US" sz="2400" dirty="0">
                <a:solidFill>
                  <a:srgbClr val="CC0000"/>
                </a:solidFill>
              </a:rPr>
              <a:t>row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3．加倍；两倍的</a:t>
            </a:r>
            <a:r>
              <a:rPr lang="zh-CN" altLang="en-US" sz="2400" dirty="0">
                <a:solidFill>
                  <a:srgbClr val="CC0000"/>
                </a:solidFill>
              </a:rPr>
              <a:t> double   </a:t>
            </a:r>
            <a:r>
              <a:rPr lang="zh-CN" altLang="en-US" sz="2400" dirty="0"/>
              <a:t>     4.将要；将会 </a:t>
            </a:r>
            <a:r>
              <a:rPr lang="zh-CN" altLang="en-US" sz="2400" dirty="0">
                <a:solidFill>
                  <a:srgbClr val="CC0000"/>
                </a:solidFill>
              </a:rPr>
              <a:t>shall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5．课本；文本</a:t>
            </a:r>
            <a:r>
              <a:rPr lang="zh-CN" altLang="en-US" sz="2400" dirty="0">
                <a:solidFill>
                  <a:srgbClr val="CC0000"/>
                </a:solidFill>
              </a:rPr>
              <a:t> text </a:t>
            </a:r>
            <a:r>
              <a:rPr lang="zh-CN" altLang="en-US" sz="2400" dirty="0"/>
              <a:t>                6.水平</a:t>
            </a:r>
            <a:r>
              <a:rPr lang="zh-CN" altLang="en-US" sz="2400" dirty="0">
                <a:solidFill>
                  <a:srgbClr val="CC0000"/>
                </a:solidFill>
              </a:rPr>
              <a:t> level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1219258"/>
            <a:ext cx="8229600" cy="22097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80000"/>
              </a:lnSpc>
            </a:pPr>
            <a:r>
              <a:rPr lang="zh-CN" altLang="en-US" sz="2400" dirty="0"/>
              <a:t>7．学位；度数  </a:t>
            </a:r>
            <a:r>
              <a:rPr lang="zh-CN" altLang="en-US" sz="2400" dirty="0">
                <a:solidFill>
                  <a:srgbClr val="CC0000"/>
                </a:solidFill>
              </a:rPr>
              <a:t>degree  </a:t>
            </a:r>
            <a:r>
              <a:rPr lang="zh-CN" altLang="en-US" sz="2400" dirty="0"/>
              <a:t>   8.先生；绅士 </a:t>
            </a:r>
            <a:r>
              <a:rPr lang="zh-CN" altLang="en-US" sz="2400" dirty="0">
                <a:solidFill>
                  <a:srgbClr val="CC0000"/>
                </a:solidFill>
              </a:rPr>
              <a:t>gentleman</a:t>
            </a:r>
          </a:p>
          <a:p>
            <a:pPr algn="l"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zh-CN" altLang="en-US" sz="2400" dirty="0"/>
              <a:t>9．典礼；仪式 </a:t>
            </a:r>
            <a:r>
              <a:rPr lang="zh-CN" altLang="en-US" sz="2400" dirty="0">
                <a:solidFill>
                  <a:srgbClr val="CC0000"/>
                </a:solidFill>
              </a:rPr>
              <a:t>ceremony</a:t>
            </a:r>
            <a:r>
              <a:rPr lang="zh-CN" altLang="en-US" sz="2400" dirty="0"/>
              <a:t>  10.向前面；在前面 </a:t>
            </a:r>
            <a:r>
              <a:rPr lang="zh-CN" altLang="en-US" sz="2400" dirty="0">
                <a:solidFill>
                  <a:srgbClr val="CC0000"/>
                </a:solidFill>
              </a:rPr>
              <a:t>ahead</a:t>
            </a:r>
          </a:p>
          <a:p>
            <a:pPr algn="l"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zh-CN" altLang="en-US" sz="2400" dirty="0"/>
              <a:t>11．单独的；分开 </a:t>
            </a:r>
            <a:r>
              <a:rPr lang="zh-CN" altLang="en-US" sz="2400" dirty="0">
                <a:solidFill>
                  <a:srgbClr val="CC0000"/>
                </a:solidFill>
              </a:rPr>
              <a:t>separate </a:t>
            </a:r>
            <a:r>
              <a:rPr lang="zh-CN" altLang="en-US" sz="2400" dirty="0"/>
              <a:t> 12.翅膀；翼 </a:t>
            </a:r>
            <a:r>
              <a:rPr lang="zh-CN" altLang="en-US" sz="2400" dirty="0">
                <a:solidFill>
                  <a:srgbClr val="CC0000"/>
                </a:solidFill>
              </a:rPr>
              <a:t>wing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zh-CN" alt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685872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二、词形转换。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1．overcome(v.)克服；战胜→</a:t>
            </a:r>
            <a:r>
              <a:rPr lang="zh-CN" altLang="en-US" sz="2400" dirty="0">
                <a:solidFill>
                  <a:srgbClr val="CC0000"/>
                </a:solidFill>
              </a:rPr>
              <a:t> overcame</a:t>
            </a:r>
            <a:r>
              <a:rPr lang="zh-CN" altLang="en-US" sz="2400" dirty="0"/>
              <a:t> (过去式)→ </a:t>
            </a:r>
            <a:r>
              <a:rPr lang="zh-CN" altLang="en-US" sz="2400" dirty="0">
                <a:solidFill>
                  <a:srgbClr val="CC0000"/>
                </a:solidFill>
              </a:rPr>
              <a:t>overcome</a:t>
            </a:r>
            <a:r>
              <a:rPr lang="zh-CN" altLang="en-US" sz="2400" dirty="0"/>
              <a:t> (过去分词)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2．care(v.)在意；关心→</a:t>
            </a:r>
            <a:r>
              <a:rPr lang="zh-CN" altLang="en-US" sz="2400" dirty="0">
                <a:solidFill>
                  <a:srgbClr val="CC0000"/>
                </a:solidFill>
              </a:rPr>
              <a:t> caring</a:t>
            </a:r>
            <a:r>
              <a:rPr lang="zh-CN" altLang="en-US" sz="2400" dirty="0"/>
              <a:t> (形容词，关心他人的)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3．we(pron.)我们→ </a:t>
            </a:r>
            <a:r>
              <a:rPr lang="zh-CN" altLang="en-US" sz="2400" dirty="0">
                <a:solidFill>
                  <a:srgbClr val="CC0000"/>
                </a:solidFill>
              </a:rPr>
              <a:t>our </a:t>
            </a:r>
            <a:r>
              <a:rPr lang="zh-CN" altLang="en-US" sz="2400" dirty="0"/>
              <a:t>(形容词性物主代词)→</a:t>
            </a:r>
            <a:r>
              <a:rPr lang="zh-CN" altLang="en-US" sz="2400" dirty="0">
                <a:solidFill>
                  <a:srgbClr val="CC0000"/>
                </a:solidFill>
              </a:rPr>
              <a:t> ours </a:t>
            </a:r>
            <a:r>
              <a:rPr lang="zh-CN" altLang="en-US" sz="2400" dirty="0"/>
              <a:t>    (名词性物主代词)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990664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4．junior(adj.)地位(或级别)低的→</a:t>
            </a:r>
            <a:r>
              <a:rPr lang="zh-CN" altLang="en-US" sz="2400" dirty="0">
                <a:solidFill>
                  <a:srgbClr val="CC0000"/>
                </a:solidFill>
              </a:rPr>
              <a:t> senior</a:t>
            </a:r>
            <a:r>
              <a:rPr lang="zh-CN" altLang="en-US" sz="2400" dirty="0"/>
              <a:t> (反义词)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5．graduate(v.)毕业→</a:t>
            </a:r>
            <a:r>
              <a:rPr lang="zh-CN" altLang="en-US" sz="2400" dirty="0">
                <a:solidFill>
                  <a:srgbClr val="CC0000"/>
                </a:solidFill>
              </a:rPr>
              <a:t> graduation</a:t>
            </a:r>
            <a:r>
              <a:rPr lang="zh-CN" altLang="en-US" sz="2400" dirty="0"/>
              <a:t> (名词)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6．thank(v.)感谢；感激→</a:t>
            </a:r>
            <a:r>
              <a:rPr lang="zh-CN" altLang="en-US" sz="2400" dirty="0">
                <a:solidFill>
                  <a:srgbClr val="CC0000"/>
                </a:solidFill>
              </a:rPr>
              <a:t> thankful</a:t>
            </a:r>
            <a:r>
              <a:rPr lang="zh-CN" altLang="en-US" sz="2400" dirty="0"/>
              <a:t> (形容词)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7．last(adj.)最后的；末尾的→ </a:t>
            </a:r>
            <a:r>
              <a:rPr lang="zh-CN" altLang="en-US" sz="2400" dirty="0">
                <a:solidFill>
                  <a:srgbClr val="CC0000"/>
                </a:solidFill>
              </a:rPr>
              <a:t>lastly </a:t>
            </a:r>
            <a:r>
              <a:rPr lang="zh-CN" altLang="en-US" sz="2400" dirty="0"/>
              <a:t>(副词)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  <a:buFontTx/>
              <a:buNone/>
            </a:pPr>
            <a:endParaRPr lang="zh-CN" alt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533476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80000"/>
              </a:lnSpc>
            </a:pPr>
            <a:r>
              <a:rPr lang="zh-CN" altLang="en-US" sz="2200" dirty="0"/>
              <a:t>◆词组过关</a:t>
            </a:r>
          </a:p>
          <a:p>
            <a:pPr algn="l">
              <a:lnSpc>
                <a:spcPct val="80000"/>
              </a:lnSpc>
            </a:pPr>
            <a:endParaRPr lang="zh-CN" altLang="en-US" sz="2200" dirty="0"/>
          </a:p>
          <a:p>
            <a:pPr algn="l">
              <a:lnSpc>
                <a:spcPct val="80000"/>
              </a:lnSpc>
            </a:pPr>
            <a:r>
              <a:rPr lang="zh-CN" altLang="en-US" sz="2200" dirty="0"/>
              <a:t>一、汉译英。</a:t>
            </a:r>
          </a:p>
          <a:p>
            <a:pPr algn="l">
              <a:lnSpc>
                <a:spcPct val="80000"/>
              </a:lnSpc>
            </a:pPr>
            <a:endParaRPr lang="zh-CN" altLang="en-US" sz="2200" dirty="0"/>
          </a:p>
          <a:p>
            <a:pPr algn="l">
              <a:lnSpc>
                <a:spcPct val="80000"/>
              </a:lnSpc>
            </a:pPr>
            <a:r>
              <a:rPr lang="zh-CN" altLang="en-US" sz="2200" dirty="0"/>
              <a:t>1．获得一个奖项 </a:t>
            </a:r>
            <a:r>
              <a:rPr lang="zh-CN" altLang="en-US" sz="2200" dirty="0">
                <a:solidFill>
                  <a:srgbClr val="CC0000"/>
                </a:solidFill>
              </a:rPr>
              <a:t>win a prize</a:t>
            </a:r>
          </a:p>
          <a:p>
            <a:pPr algn="l"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zh-CN" altLang="en-US" sz="2200" dirty="0"/>
              <a:t>2．连续几次地</a:t>
            </a:r>
            <a:r>
              <a:rPr lang="zh-CN" altLang="en-US" sz="2200" dirty="0">
                <a:solidFill>
                  <a:srgbClr val="CC0000"/>
                </a:solidFill>
              </a:rPr>
              <a:t> in a row</a:t>
            </a:r>
          </a:p>
          <a:p>
            <a:pPr algn="l"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zh-CN" altLang="en-US" sz="2200" dirty="0"/>
              <a:t>3．休息一会儿</a:t>
            </a:r>
            <a:r>
              <a:rPr lang="zh-CN" altLang="en-US" sz="2200" dirty="0">
                <a:solidFill>
                  <a:srgbClr val="CC0000"/>
                </a:solidFill>
              </a:rPr>
              <a:t> take a break</a:t>
            </a:r>
          </a:p>
          <a:p>
            <a:pPr algn="l"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zh-CN" altLang="en-US" sz="2200" dirty="0"/>
              <a:t>4．对某人很耐心</a:t>
            </a:r>
            <a:r>
              <a:rPr lang="zh-CN" altLang="en-US" sz="2200" dirty="0">
                <a:solidFill>
                  <a:srgbClr val="CC0000"/>
                </a:solidFill>
              </a:rPr>
              <a:t> be patient with sb.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685872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5．弄得一团糟</a:t>
            </a:r>
            <a:r>
              <a:rPr lang="zh-CN" altLang="en-US" sz="2400" dirty="0">
                <a:solidFill>
                  <a:srgbClr val="CC0000"/>
                </a:solidFill>
              </a:rPr>
              <a:t> make a mess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6．沉住气</a:t>
            </a:r>
            <a:r>
              <a:rPr lang="zh-CN" altLang="en-US" sz="2400" dirty="0">
                <a:solidFill>
                  <a:srgbClr val="CC0000"/>
                </a:solidFill>
              </a:rPr>
              <a:t> keep one's cool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7．盼望；期待 </a:t>
            </a:r>
            <a:r>
              <a:rPr lang="zh-CN" altLang="en-US" sz="2400" dirty="0">
                <a:solidFill>
                  <a:srgbClr val="CC0000"/>
                </a:solidFill>
              </a:rPr>
              <a:t>look forward to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8．取得商业学位 </a:t>
            </a:r>
            <a:r>
              <a:rPr lang="zh-CN" altLang="en-US" sz="2400" dirty="0">
                <a:solidFill>
                  <a:srgbClr val="CC0000"/>
                </a:solidFill>
              </a:rPr>
              <a:t>get a business degree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9．参加毕业典礼 </a:t>
            </a:r>
            <a:r>
              <a:rPr lang="zh-CN" altLang="en-US" sz="2400" dirty="0">
                <a:solidFill>
                  <a:srgbClr val="CC0000"/>
                </a:solidFill>
              </a:rPr>
              <a:t>attend the graduation ceremony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762070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90000"/>
              </a:lnSpc>
            </a:pPr>
            <a:r>
              <a:rPr lang="zh-CN" altLang="en-US" sz="2400" dirty="0"/>
              <a:t>10．渴望；渴求</a:t>
            </a:r>
            <a:r>
              <a:rPr lang="zh-CN" altLang="en-US" sz="2400" dirty="0">
                <a:solidFill>
                  <a:srgbClr val="CC0000"/>
                </a:solidFill>
              </a:rPr>
              <a:t> be thirsty for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11．为……而骄傲；为……而自豪 </a:t>
            </a:r>
            <a:r>
              <a:rPr lang="zh-CN" altLang="en-US" sz="2400" dirty="0">
                <a:solidFill>
                  <a:srgbClr val="CC0000"/>
                </a:solidFill>
              </a:rPr>
              <a:t>be proud of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12．对……充满感激</a:t>
            </a:r>
            <a:r>
              <a:rPr lang="zh-CN" altLang="en-US" sz="2400" dirty="0">
                <a:solidFill>
                  <a:srgbClr val="CC0000"/>
                </a:solidFill>
              </a:rPr>
              <a:t> be thankful to…</a:t>
            </a:r>
          </a:p>
          <a:p>
            <a:pPr algn="l">
              <a:lnSpc>
                <a:spcPct val="90000"/>
              </a:lnSpc>
            </a:pPr>
            <a:endParaRPr lang="zh-CN" altLang="en-US" sz="2400" dirty="0"/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13．在……前面</a:t>
            </a:r>
            <a:r>
              <a:rPr lang="zh-CN" altLang="en-US" sz="2400" dirty="0">
                <a:solidFill>
                  <a:srgbClr val="CC0000"/>
                </a:solidFill>
              </a:rPr>
              <a:t> ahead of…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/>
              <a:t>14．连同；除……以外还</a:t>
            </a:r>
            <a:r>
              <a:rPr lang="zh-CN" altLang="en-US" sz="2400" dirty="0">
                <a:solidFill>
                  <a:srgbClr val="CC0000"/>
                </a:solidFill>
              </a:rPr>
              <a:t> along with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110" y="990664"/>
            <a:ext cx="8229600" cy="24405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/>
            <a:r>
              <a:rPr lang="zh-CN" altLang="en-US" sz="2400" dirty="0"/>
              <a:t>15．对……负责任 </a:t>
            </a:r>
            <a:r>
              <a:rPr lang="zh-CN" altLang="en-US" sz="2400" dirty="0">
                <a:solidFill>
                  <a:srgbClr val="CC0000"/>
                </a:solidFill>
              </a:rPr>
              <a:t>be responsible for…</a:t>
            </a:r>
          </a:p>
          <a:p>
            <a:pPr algn="l"/>
            <a:endParaRPr lang="zh-CN" altLang="en-US" sz="2400" dirty="0">
              <a:solidFill>
                <a:srgbClr val="CC0000"/>
              </a:solidFill>
            </a:endParaRPr>
          </a:p>
          <a:p>
            <a:pPr algn="l"/>
            <a:r>
              <a:rPr lang="zh-CN" altLang="en-US" sz="2400" dirty="0"/>
              <a:t>16．分离；隔开 </a:t>
            </a:r>
            <a:r>
              <a:rPr lang="zh-CN" altLang="en-US" sz="2400" dirty="0">
                <a:solidFill>
                  <a:srgbClr val="CC0000"/>
                </a:solidFill>
              </a:rPr>
              <a:t>separate from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 58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47B6E7"/>
      </a:accent1>
      <a:accent2>
        <a:srgbClr val="2BC3B5"/>
      </a:accent2>
      <a:accent3>
        <a:srgbClr val="92D050"/>
      </a:accent3>
      <a:accent4>
        <a:srgbClr val="FFC000"/>
      </a:accent4>
      <a:accent5>
        <a:srgbClr val="CEB9A3"/>
      </a:accent5>
      <a:accent6>
        <a:srgbClr val="7030A0"/>
      </a:accent6>
      <a:hlink>
        <a:srgbClr val="00B0F0"/>
      </a:hlink>
      <a:folHlink>
        <a:srgbClr val="AFB2B4"/>
      </a:folHlink>
    </a:clrScheme>
    <a:fontScheme name="自定义 13">
      <a:majorFont>
        <a:latin typeface="Castellar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全屏显示(4:3)</PresentationFormat>
  <Paragraphs>142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2015-03-09T07:57:00Z</dcterms:created>
  <dcterms:modified xsi:type="dcterms:W3CDTF">2023-01-16T21:42:25Z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B128B1D0517C4AFD977D13C4EDDAC53B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