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529" r:id="rId2"/>
    <p:sldId id="536" r:id="rId3"/>
    <p:sldId id="531" r:id="rId4"/>
    <p:sldId id="538" r:id="rId5"/>
    <p:sldId id="671" r:id="rId6"/>
    <p:sldId id="670" r:id="rId7"/>
    <p:sldId id="672" r:id="rId8"/>
    <p:sldId id="682" r:id="rId9"/>
    <p:sldId id="557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36258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72580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08839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45161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181419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17678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254000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290258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5A"/>
    <a:srgbClr val="339966"/>
    <a:srgbClr val="5F5F5F"/>
    <a:srgbClr val="D60093"/>
    <a:srgbClr val="993366"/>
    <a:srgbClr val="FF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738"/>
      </p:cViewPr>
      <p:guideLst>
        <p:guide orient="horz" pos="16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noProof="1" dirty="0">
                <a:ea typeface="黑体" panose="02010609060101010101" pitchFamily="49" charset="-122"/>
              </a:defRPr>
            </a:lvl1pPr>
          </a:lstStyle>
          <a:p>
            <a:fld id="{A64CA497-71E0-4184-919F-D45F39379D11}" type="slidenum">
              <a:rPr lang="zh-CN" altLang="en-US"/>
              <a:t>‹#›</a:t>
            </a:fld>
            <a:endParaRPr lang="zh-CN" altLang="en-US"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4256" y="1268235"/>
            <a:ext cx="6168231" cy="875101"/>
          </a:xfrm>
        </p:spPr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8511" y="2313441"/>
            <a:ext cx="5079720" cy="1043317"/>
          </a:xfrm>
        </p:spPr>
        <p:txBody>
          <a:bodyPr lIns="72567" tIns="36283" rIns="72567" bIns="362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372" y="2857780"/>
            <a:ext cx="4354046" cy="337378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22372" y="364782"/>
            <a:ext cx="4354046" cy="2449526"/>
          </a:xfrm>
        </p:spPr>
        <p:txBody>
          <a:bodyPr vert="horz" lIns="72567" tIns="36283" rIns="72567" bIns="36283" rtlCol="0">
            <a:normAutofit/>
          </a:bodyPr>
          <a:lstStyle>
            <a:lvl1pPr marL="0" indent="0">
              <a:buNone/>
              <a:defRPr sz="2500"/>
            </a:lvl1pPr>
            <a:lvl2pPr marL="362585" indent="0">
              <a:buNone/>
              <a:defRPr sz="2200"/>
            </a:lvl2pPr>
            <a:lvl3pPr marL="725805" indent="0">
              <a:buNone/>
              <a:defRPr sz="1900"/>
            </a:lvl3pPr>
            <a:lvl4pPr marL="1088390" indent="0">
              <a:buNone/>
              <a:defRPr sz="1600"/>
            </a:lvl4pPr>
            <a:lvl5pPr marL="1451610" indent="0">
              <a:buNone/>
              <a:defRPr sz="1600"/>
            </a:lvl5pPr>
            <a:lvl6pPr marL="1814195" indent="0">
              <a:buNone/>
              <a:defRPr sz="1600"/>
            </a:lvl6pPr>
            <a:lvl7pPr marL="2176780" indent="0">
              <a:buNone/>
              <a:defRPr sz="1600"/>
            </a:lvl7pPr>
            <a:lvl8pPr marL="2540000" indent="0">
              <a:buNone/>
              <a:defRPr sz="1600"/>
            </a:lvl8pPr>
            <a:lvl9pPr marL="2902585" indent="0">
              <a:buNone/>
              <a:defRPr sz="16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22372" y="3195157"/>
            <a:ext cx="4354046" cy="479132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61139" y="122854"/>
            <a:ext cx="1632767" cy="2612072"/>
          </a:xfrm>
        </p:spPr>
        <p:txBody>
          <a:bodyPr vert="eaVert"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2837" y="122854"/>
            <a:ext cx="4777356" cy="2612072"/>
          </a:xfrm>
        </p:spPr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233" y="2623413"/>
            <a:ext cx="6168231" cy="810838"/>
          </a:xfrm>
        </p:spPr>
        <p:txBody>
          <a:bodyPr lIns="72567" tIns="36283" rIns="72567" bIns="36283" anchor="t"/>
          <a:lstStyle>
            <a:lvl1pPr algn="l">
              <a:defRPr sz="32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3233" y="1730356"/>
            <a:ext cx="6168231" cy="893056"/>
          </a:xfrm>
        </p:spPr>
        <p:txBody>
          <a:bodyPr lIns="72567" tIns="36283" rIns="72567" bIns="36283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8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3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6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67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0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5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2837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88845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7" y="163491"/>
            <a:ext cx="6531069" cy="680424"/>
          </a:xfrm>
        </p:spPr>
        <p:txBody>
          <a:bodyPr lIns="72567" tIns="36283" rIns="72567" bIns="36283"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2837" y="913848"/>
            <a:ext cx="3206322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2837" y="1294695"/>
            <a:ext cx="3206322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86326" y="913848"/>
            <a:ext cx="3207581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86326" y="1294695"/>
            <a:ext cx="3207581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9" y="162545"/>
            <a:ext cx="2387418" cy="691765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7185" y="162547"/>
            <a:ext cx="4056721" cy="3484337"/>
          </a:xfrm>
        </p:spPr>
        <p:txBody>
          <a:bodyPr lIns="72567" tIns="36283" rIns="72567" bIns="3628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2839" y="854311"/>
            <a:ext cx="2387418" cy="2792573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6258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72580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8839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45161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272415" indent="-27241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915" indent="-22669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tif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60" y="0"/>
            <a:ext cx="91276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4836" y="627534"/>
            <a:ext cx="9133921" cy="51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　三角形</a:t>
            </a:r>
          </a:p>
        </p:txBody>
      </p:sp>
      <p:sp>
        <p:nvSpPr>
          <p:cNvPr id="842767" name="矩形 10"/>
          <p:cNvSpPr>
            <a:spLocks noChangeArrowheads="1"/>
          </p:cNvSpPr>
          <p:nvPr/>
        </p:nvSpPr>
        <p:spPr bwMode="auto">
          <a:xfrm>
            <a:off x="-9436" y="1347614"/>
            <a:ext cx="9133921" cy="191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认识三角形</a:t>
            </a:r>
            <a:endParaRPr lang="en-US" altLang="zh-CN" sz="4800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en-US" altLang="en-US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9436" y="3651870"/>
            <a:ext cx="913852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2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427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87246" y="1215421"/>
            <a:ext cx="8577067" cy="2527469"/>
            <a:chOff x="361950" y="1531280"/>
            <a:chExt cx="10807700" cy="3184299"/>
          </a:xfrm>
        </p:grpSpPr>
        <p:pic>
          <p:nvPicPr>
            <p:cNvPr id="2" name="image72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065293" y="2808039"/>
              <a:ext cx="2195830" cy="1907540"/>
            </a:xfrm>
            <a:prstGeom prst="rect">
              <a:avLst/>
            </a:prstGeom>
          </p:spPr>
        </p:pic>
        <p:sp>
          <p:nvSpPr>
            <p:cNvPr id="4" name="矩形 3"/>
            <p:cNvSpPr>
              <a:spLocks noChangeAspect="1"/>
            </p:cNvSpPr>
            <p:nvPr/>
          </p:nvSpPr>
          <p:spPr>
            <a:xfrm>
              <a:off x="361950" y="1531280"/>
              <a:ext cx="10807700" cy="18612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BD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DE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EF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FC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则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AEC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中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EC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边上的中线是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)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A.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	B.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AE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C.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AF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	D.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无法确定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>
            <a:spLocks noChangeAspect="1"/>
          </p:cNvSpPr>
          <p:nvPr/>
        </p:nvSpPr>
        <p:spPr>
          <a:xfrm>
            <a:off x="7261478" y="1215421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C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857106"/>
            <a:ext cx="8577067" cy="996604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AD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AE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ABE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ADC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的中线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则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BD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zh-CN" i="1" u="sng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zh-CN" i="1" u="sng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　　　　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. </a:t>
            </a:r>
            <a:endParaRPr lang="zh-CN" altLang="zh-CN" dirty="0">
              <a:solidFill>
                <a:srgbClr val="000000"/>
              </a:solidFill>
              <a:latin typeface="NEU-BZ" panose="02010600010101010101" pitchFamily="2" charset="-122"/>
              <a:ea typeface="NEU-BZ" panose="0201060001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1086782" y="2042542"/>
          <a:ext cx="11325124" cy="1658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4679950" imgH="687070" progId="Word.Document.12">
                  <p:embed/>
                </p:oleObj>
              </mc:Choice>
              <mc:Fallback>
                <p:oleObj name="Document" r:id="rId3" imgW="4679950" imgH="687070" progId="Word.Document.12">
                  <p:embed/>
                  <p:pic>
                    <p:nvPicPr>
                      <p:cNvPr id="0" name="图片 20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086782" y="2042542"/>
                        <a:ext cx="11325124" cy="1658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1609829" y="1342533"/>
            <a:ext cx="5905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 dirty="0"/>
              <a:t>DE</a:t>
            </a:r>
            <a:endParaRPr lang="zh-CN" altLang="en-US" i="1" dirty="0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3232131" y="1314344"/>
            <a:ext cx="572950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 dirty="0"/>
              <a:t>EC</a:t>
            </a:r>
            <a:endParaRPr lang="zh-CN" alt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7246" y="886011"/>
            <a:ext cx="8577067" cy="2543061"/>
            <a:chOff x="361950" y="1007839"/>
            <a:chExt cx="10807700" cy="3203943"/>
          </a:xfrm>
        </p:grpSpPr>
        <p:pic>
          <p:nvPicPr>
            <p:cNvPr id="2" name="image74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745180" y="2244716"/>
              <a:ext cx="3239993" cy="1967066"/>
            </a:xfrm>
            <a:prstGeom prst="rect">
              <a:avLst/>
            </a:prstGeom>
          </p:spPr>
        </p:pic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361950" y="1007839"/>
              <a:ext cx="10807700" cy="12741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6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如果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∠1=∠2=∠3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那么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AM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为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的角平分线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 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AN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为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的角平分线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 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>
            <a:spLocks noChangeAspect="1"/>
          </p:cNvSpPr>
          <p:nvPr/>
        </p:nvSpPr>
        <p:spPr>
          <a:xfrm>
            <a:off x="5886359" y="886011"/>
            <a:ext cx="803783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 dirty="0">
                <a:ea typeface="宋体" panose="02010600030101010101" pitchFamily="2" charset="-122"/>
              </a:rPr>
              <a:t>ABN</a:t>
            </a:r>
            <a:endParaRPr lang="zh-CN" altLang="en-US" dirty="0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1657550" y="1343407"/>
            <a:ext cx="858285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 dirty="0">
                <a:ea typeface="宋体" panose="02010600030101010101" pitchFamily="2" charset="-122"/>
              </a:rPr>
              <a:t>AMC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00337" y="1028570"/>
            <a:ext cx="8577067" cy="2942837"/>
            <a:chOff x="504453" y="1295871"/>
            <a:chExt cx="10807700" cy="3707611"/>
          </a:xfrm>
        </p:grpSpPr>
        <p:pic>
          <p:nvPicPr>
            <p:cNvPr id="3" name="image75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4608909" y="3240087"/>
              <a:ext cx="2051685" cy="1763395"/>
            </a:xfrm>
            <a:prstGeom prst="rect">
              <a:avLst/>
            </a:prstGeom>
          </p:spPr>
        </p:pic>
        <p:sp>
          <p:nvSpPr>
            <p:cNvPr id="4" name="矩形 3"/>
            <p:cNvSpPr>
              <a:spLocks noChangeAspect="1"/>
            </p:cNvSpPr>
            <p:nvPr/>
          </p:nvSpPr>
          <p:spPr>
            <a:xfrm>
              <a:off x="504453" y="1295871"/>
              <a:ext cx="10807700" cy="127254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7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若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的中线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BC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=10 cm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则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CD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S</a:t>
              </a:r>
              <a:r>
                <a:rPr lang="en-US" altLang="zh-CN" baseline="-25000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baseline="-25000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ABD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∶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S</a:t>
              </a:r>
              <a:r>
                <a:rPr lang="en-US" altLang="zh-CN" baseline="-25000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baseline="-25000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ADC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 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>
            <a:spLocks noChangeAspect="1"/>
          </p:cNvSpPr>
          <p:nvPr/>
        </p:nvSpPr>
        <p:spPr>
          <a:xfrm>
            <a:off x="1371821" y="1490533"/>
            <a:ext cx="797371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5 cm</a:t>
            </a:r>
            <a:endParaRPr lang="zh-CN" altLang="en-US" dirty="0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143460" y="1490532"/>
            <a:ext cx="789356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1</a:t>
            </a:r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∶</a:t>
            </a:r>
            <a:r>
              <a:rPr lang="en-US" altLang="zh-CN" dirty="0">
                <a:ea typeface="宋体" panose="02010600030101010101" pitchFamily="2" charset="-122"/>
              </a:rPr>
              <a:t>1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87246" y="799951"/>
            <a:ext cx="8577067" cy="2492252"/>
            <a:chOff x="361950" y="1007839"/>
            <a:chExt cx="10807700" cy="3139930"/>
          </a:xfrm>
        </p:grpSpPr>
        <p:sp>
          <p:nvSpPr>
            <p:cNvPr id="2" name="矩形 1"/>
            <p:cNvSpPr>
              <a:spLocks noChangeAspect="1"/>
            </p:cNvSpPr>
            <p:nvPr/>
          </p:nvSpPr>
          <p:spPr>
            <a:xfrm>
              <a:off x="361950" y="1007839"/>
              <a:ext cx="10807700" cy="6979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8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在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中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BD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CD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ABE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CBE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BE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交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于点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F.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3" name="image76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921277" y="2303983"/>
              <a:ext cx="2015490" cy="1583690"/>
            </a:xfrm>
            <a:prstGeom prst="rect">
              <a:avLst/>
            </a:prstGeom>
          </p:spPr>
        </p:pic>
        <p:sp>
          <p:nvSpPr>
            <p:cNvPr id="4" name="矩形 3"/>
            <p:cNvSpPr>
              <a:spLocks noChangeAspect="1"/>
            </p:cNvSpPr>
            <p:nvPr/>
          </p:nvSpPr>
          <p:spPr>
            <a:xfrm>
              <a:off x="361950" y="2286518"/>
              <a:ext cx="10807700" cy="18612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　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的角平分线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; 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　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BCE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的中线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; 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　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的角平分线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 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>
            <a:spLocks noChangeAspect="1"/>
          </p:cNvSpPr>
          <p:nvPr/>
        </p:nvSpPr>
        <p:spPr>
          <a:xfrm>
            <a:off x="1257529" y="1801058"/>
            <a:ext cx="572950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 dirty="0">
                <a:ea typeface="宋体" panose="02010600030101010101" pitchFamily="2" charset="-122"/>
              </a:rPr>
              <a:t>BE</a:t>
            </a:r>
            <a:endParaRPr lang="zh-CN" altLang="en-US" dirty="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1247336" y="2282654"/>
            <a:ext cx="5905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 dirty="0">
                <a:ea typeface="宋体" panose="02010600030101010101" pitchFamily="2" charset="-122"/>
              </a:rPr>
              <a:t>DE</a:t>
            </a:r>
            <a:endParaRPr lang="zh-CN" altLang="en-US" dirty="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234104" y="2750433"/>
            <a:ext cx="572950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 dirty="0">
                <a:ea typeface="宋体" panose="02010600030101010101" pitchFamily="2" charset="-122"/>
              </a:rPr>
              <a:t>BF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7246" y="1142880"/>
            <a:ext cx="8577067" cy="2657161"/>
            <a:chOff x="361950" y="1439887"/>
            <a:chExt cx="10807700" cy="3347695"/>
          </a:xfrm>
        </p:grpSpPr>
        <p:pic>
          <p:nvPicPr>
            <p:cNvPr id="2" name="image77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4861242" y="3240087"/>
              <a:ext cx="1799590" cy="1547495"/>
            </a:xfrm>
            <a:prstGeom prst="rect">
              <a:avLst/>
            </a:prstGeom>
          </p:spPr>
        </p:pic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361950" y="1439887"/>
              <a:ext cx="10807700" cy="12741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9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在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中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BI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平分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CI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平分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 err="1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ACB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 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BIC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=130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°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则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 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>
            <a:spLocks noChangeAspect="1"/>
          </p:cNvSpPr>
          <p:nvPr/>
        </p:nvSpPr>
        <p:spPr>
          <a:xfrm>
            <a:off x="1722802" y="1616841"/>
            <a:ext cx="789356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80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742796"/>
            <a:ext cx="8577067" cy="996604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的中线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且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=10 </a:t>
            </a:r>
            <a:r>
              <a:rPr lang="en-US" altLang="zh-CN" dirty="0" err="1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cm</a:t>
            </a:r>
            <a:r>
              <a:rPr lang="en-US" altLang="zh-CN" dirty="0" err="1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=6 cm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ABD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ACD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的周长之差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000000"/>
              </a:solidFill>
              <a:latin typeface="NEU-BZ" panose="02010600010101010101" pitchFamily="2" charset="-122"/>
              <a:ea typeface="NEU-BZ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287246" y="1705003"/>
            <a:ext cx="9070929" cy="2380921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△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的中线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CD.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△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ABD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△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ACD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的周长之差为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)-(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)=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AC.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=10 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cm,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=6 cm,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△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ABD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△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ACD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的周长之差为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:10-6=4(cm)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image78.jpeg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229236" y="1542964"/>
            <a:ext cx="2786120" cy="13573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685641"/>
            <a:ext cx="8577067" cy="996604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11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+∠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=110°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平分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BAC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交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于点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DE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交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于点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ADE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的度数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000000"/>
              </a:solidFill>
              <a:latin typeface="NEU-BZ" panose="02010600010101010101" pitchFamily="2" charset="-122"/>
              <a:ea typeface="NEU-BZ" panose="0201060001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96458" y="1671976"/>
          <a:ext cx="8975810" cy="2560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文档" r:id="rId3" imgW="4919345" imgH="1403350" progId="Word.Document.12">
                  <p:embed/>
                </p:oleObj>
              </mc:Choice>
              <mc:Fallback>
                <p:oleObj name="文档" r:id="rId3" imgW="4919345" imgH="1403350" progId="Word.Document.12">
                  <p:embed/>
                  <p:pic>
                    <p:nvPicPr>
                      <p:cNvPr id="0" name="图片 409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458" y="1671976"/>
                        <a:ext cx="8975810" cy="2560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79.jpeg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172090" y="1667386"/>
            <a:ext cx="2071423" cy="14913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71" name="矩形 5"/>
          <p:cNvSpPr>
            <a:spLocks noChangeArrowheads="1"/>
          </p:cNvSpPr>
          <p:nvPr/>
        </p:nvSpPr>
        <p:spPr bwMode="auto">
          <a:xfrm>
            <a:off x="2629310" y="1314227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2" name="TextBox 6"/>
          <p:cNvSpPr txBox="1">
            <a:spLocks noChangeArrowheads="1"/>
          </p:cNvSpPr>
          <p:nvPr/>
        </p:nvSpPr>
        <p:spPr bwMode="auto">
          <a:xfrm>
            <a:off x="2600333" y="1375969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225220" y="1314226"/>
            <a:ext cx="4316134" cy="670524"/>
            <a:chOff x="3369875" y="1633364"/>
            <a:chExt cx="4315906" cy="506413"/>
          </a:xfrm>
        </p:grpSpPr>
        <p:sp>
          <p:nvSpPr>
            <p:cNvPr id="7172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3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4188668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习 目 标</a:t>
              </a:r>
              <a:r>
                <a:rPr lang="en-US" altLang="zh-CN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</a:t>
              </a:r>
            </a:p>
          </p:txBody>
        </p:sp>
      </p:grpSp>
      <p:sp>
        <p:nvSpPr>
          <p:cNvPr id="874576" name="矩形 10"/>
          <p:cNvSpPr>
            <a:spLocks noChangeArrowheads="1"/>
          </p:cNvSpPr>
          <p:nvPr/>
        </p:nvSpPr>
        <p:spPr bwMode="auto">
          <a:xfrm>
            <a:off x="2629310" y="1944249"/>
            <a:ext cx="514019" cy="5708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7" name="TextBox 11"/>
          <p:cNvSpPr txBox="1">
            <a:spLocks noChangeArrowheads="1"/>
          </p:cNvSpPr>
          <p:nvPr/>
        </p:nvSpPr>
        <p:spPr bwMode="auto">
          <a:xfrm>
            <a:off x="2600333" y="2005991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3225220" y="1944248"/>
            <a:ext cx="4316134" cy="670524"/>
            <a:chOff x="3369875" y="2263434"/>
            <a:chExt cx="4315906" cy="507531"/>
          </a:xfrm>
        </p:grpSpPr>
        <p:sp>
          <p:nvSpPr>
            <p:cNvPr id="7177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8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4188668" cy="46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 典 范 例                </a:t>
              </a:r>
            </a:p>
          </p:txBody>
        </p:sp>
      </p:grpSp>
      <p:sp>
        <p:nvSpPr>
          <p:cNvPr id="874581" name="矩形 15"/>
          <p:cNvSpPr>
            <a:spLocks noChangeArrowheads="1"/>
          </p:cNvSpPr>
          <p:nvPr/>
        </p:nvSpPr>
        <p:spPr bwMode="auto">
          <a:xfrm>
            <a:off x="2629310" y="2594432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2" name="TextBox 16"/>
          <p:cNvSpPr txBox="1">
            <a:spLocks noChangeArrowheads="1"/>
          </p:cNvSpPr>
          <p:nvPr/>
        </p:nvSpPr>
        <p:spPr bwMode="auto">
          <a:xfrm>
            <a:off x="2600333" y="265617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3225219" y="2594431"/>
            <a:ext cx="4194306" cy="670524"/>
            <a:chOff x="3369875" y="2893504"/>
            <a:chExt cx="4194084" cy="506413"/>
          </a:xfrm>
        </p:grpSpPr>
        <p:sp>
          <p:nvSpPr>
            <p:cNvPr id="7182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3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4066846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变 式 练 习               </a:t>
              </a:r>
            </a:p>
          </p:txBody>
        </p:sp>
      </p:grpSp>
      <p:sp>
        <p:nvSpPr>
          <p:cNvPr id="874586" name="矩形 20"/>
          <p:cNvSpPr>
            <a:spLocks noChangeArrowheads="1"/>
          </p:cNvSpPr>
          <p:nvPr/>
        </p:nvSpPr>
        <p:spPr bwMode="auto">
          <a:xfrm>
            <a:off x="2629310" y="3224454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7" name="TextBox 21"/>
          <p:cNvSpPr txBox="1">
            <a:spLocks noChangeArrowheads="1"/>
          </p:cNvSpPr>
          <p:nvPr/>
        </p:nvSpPr>
        <p:spPr bwMode="auto">
          <a:xfrm>
            <a:off x="2600333" y="3286195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3225219" y="3224453"/>
            <a:ext cx="6143558" cy="670524"/>
            <a:chOff x="3369875" y="3523574"/>
            <a:chExt cx="6143232" cy="506413"/>
          </a:xfrm>
        </p:grpSpPr>
        <p:sp>
          <p:nvSpPr>
            <p:cNvPr id="7187" name="矩形 23"/>
            <p:cNvSpPr>
              <a:spLocks noChangeArrowheads="1"/>
            </p:cNvSpPr>
            <p:nvPr/>
          </p:nvSpPr>
          <p:spPr bwMode="auto">
            <a:xfrm>
              <a:off x="3369875" y="352357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8" name="TextBox 2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3570205"/>
              <a:ext cx="6015994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</a:t>
              </a:r>
            </a:p>
          </p:txBody>
        </p:sp>
      </p:grpSp>
      <p:sp>
        <p:nvSpPr>
          <p:cNvPr id="874591" name="五边形 30"/>
          <p:cNvSpPr>
            <a:spLocks noChangeArrowheads="1"/>
          </p:cNvSpPr>
          <p:nvPr/>
        </p:nvSpPr>
        <p:spPr bwMode="auto">
          <a:xfrm>
            <a:off x="0" y="194047"/>
            <a:ext cx="372916" cy="43093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74592" name="TextBox 31"/>
          <p:cNvSpPr txBox="1">
            <a:spLocks noChangeArrowheads="1"/>
          </p:cNvSpPr>
          <p:nvPr/>
        </p:nvSpPr>
        <p:spPr bwMode="auto">
          <a:xfrm>
            <a:off x="417012" y="170106"/>
            <a:ext cx="15071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4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71" grpId="0" animBg="1"/>
      <p:bldP spid="874572" grpId="0"/>
      <p:bldP spid="874576" grpId="0" animBg="1"/>
      <p:bldP spid="874577" grpId="0"/>
      <p:bldP spid="874581" grpId="0" animBg="1"/>
      <p:bldP spid="874582" grpId="0"/>
      <p:bldP spid="874586" grpId="0" animBg="1"/>
      <p:bldP spid="874587" grpId="0"/>
      <p:bldP spid="874591" grpId="0" animBg="1"/>
      <p:bldP spid="8745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7246" y="286031"/>
            <a:ext cx="8577067" cy="3138770"/>
            <a:chOff x="361950" y="360363"/>
            <a:chExt cx="10807700" cy="3954462"/>
          </a:xfrm>
        </p:grpSpPr>
        <p:sp>
          <p:nvSpPr>
            <p:cNvPr id="3" name="圆角矩形 2"/>
            <p:cNvSpPr/>
            <p:nvPr/>
          </p:nvSpPr>
          <p:spPr>
            <a:xfrm>
              <a:off x="3741738" y="360363"/>
              <a:ext cx="4179887" cy="533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/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学 习 目 标                </a:t>
              </a:r>
            </a:p>
          </p:txBody>
        </p:sp>
        <p:sp>
          <p:nvSpPr>
            <p:cNvPr id="2" name="矩形 1"/>
            <p:cNvSpPr>
              <a:spLocks noChangeAspect="1"/>
            </p:cNvSpPr>
            <p:nvPr/>
          </p:nvSpPr>
          <p:spPr>
            <a:xfrm>
              <a:off x="361950" y="1871935"/>
              <a:ext cx="10807700" cy="244289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  <a:tabLst>
                  <a:tab pos="816610" algn="l"/>
                  <a:tab pos="1468120" algn="l"/>
                  <a:tab pos="2014220" algn="l"/>
                  <a:tab pos="2556510" algn="l"/>
                </a:tabLst>
              </a:pP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通过观察、操作、想象、推理、交流等活动</a:t>
              </a: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发展空间观念、推理能力和有条理的表达能力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endPara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</a:rPr>
                <a:t>2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了解三角形的中线、内角平分线</a:t>
              </a: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并能在具体的三角形中画出它们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</a:rPr>
                <a:t>.</a:t>
              </a:r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87246" y="457397"/>
            <a:ext cx="8577067" cy="3810262"/>
            <a:chOff x="361950" y="576263"/>
            <a:chExt cx="10807700" cy="4800460"/>
          </a:xfrm>
        </p:grpSpPr>
        <p:sp>
          <p:nvSpPr>
            <p:cNvPr id="9217" name="圆角矩形 3"/>
            <p:cNvSpPr>
              <a:spLocks noChangeArrowheads="1"/>
            </p:cNvSpPr>
            <p:nvPr/>
          </p:nvSpPr>
          <p:spPr bwMode="auto">
            <a:xfrm>
              <a:off x="3600450" y="576263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精 典 范 例                 </a:t>
              </a:r>
            </a:p>
          </p:txBody>
        </p:sp>
        <p:sp>
          <p:nvSpPr>
            <p:cNvPr id="2" name="矩形 1"/>
            <p:cNvSpPr>
              <a:spLocks noChangeAspect="1"/>
            </p:cNvSpPr>
            <p:nvPr/>
          </p:nvSpPr>
          <p:spPr>
            <a:xfrm>
              <a:off x="361950" y="1511895"/>
              <a:ext cx="10807700" cy="6979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黑体_GBK" panose="03000509000000000000" pitchFamily="65" charset="-122"/>
                  <a:cs typeface="Times New Roman" panose="02020603050405020304" pitchFamily="18" charset="0"/>
                </a:rPr>
                <a:t>【例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黑体_GBK" panose="03000509000000000000" pitchFamily="65" charset="-122"/>
                  <a:cs typeface="Times New Roman" panose="02020603050405020304" pitchFamily="18" charset="0"/>
                </a:rPr>
                <a:t>】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若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的中线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则下列结论错误的是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)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4" name="image413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4645342" y="2592387"/>
              <a:ext cx="2231390" cy="1295400"/>
            </a:xfrm>
            <a:prstGeom prst="rect">
              <a:avLst/>
            </a:prstGeom>
          </p:spPr>
        </p:pic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361950" y="4104183"/>
              <a:ext cx="10807700" cy="127254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A.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平分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BAC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	B.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BD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DC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C.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AD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平分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BC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	    D.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BC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=2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DC</a:t>
              </a:r>
              <a:endParaRPr lang="zh-CN" altLang="en-US" dirty="0"/>
            </a:p>
          </p:txBody>
        </p:sp>
      </p:grpSp>
      <p:sp>
        <p:nvSpPr>
          <p:cNvPr id="7" name="矩形 6"/>
          <p:cNvSpPr>
            <a:spLocks noChangeAspect="1"/>
          </p:cNvSpPr>
          <p:nvPr/>
        </p:nvSpPr>
        <p:spPr>
          <a:xfrm>
            <a:off x="7487854" y="1212820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A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571332"/>
            <a:ext cx="8577067" cy="996604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黑体_GBK" panose="03000509000000000000" pitchFamily="65" charset="-122"/>
                <a:cs typeface="Times New Roman" panose="02020603050405020304" pitchFamily="18" charset="0"/>
              </a:rPr>
              <a:t>【例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黑体_GBK" panose="03000509000000000000" pitchFamily="65" charset="-122"/>
                <a:cs typeface="Times New Roman" panose="02020603050405020304" pitchFamily="18" charset="0"/>
              </a:rPr>
              <a:t>】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平分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BAC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且与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相交于点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=40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BAD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=30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dirty="0">
                <a:solidFill>
                  <a:srgbClr val="000000"/>
                </a:solidFill>
                <a:latin typeface="方正书宋_GBK" panose="03000509000000000000" pitchFamily="65" charset="-122"/>
                <a:ea typeface="NEU-BZ" panose="0201060001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的度数</a:t>
            </a:r>
            <a:r>
              <a:rPr lang="en-US" altLang="zh-CN" i="1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000000"/>
              </a:solidFill>
              <a:latin typeface="NEU-BZ" panose="02010600010101010101" pitchFamily="2" charset="-122"/>
              <a:ea typeface="NEU-BZ" panose="0201060001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image415.jpeg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00494" y="1553076"/>
            <a:ext cx="2285842" cy="193442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7246" y="3527311"/>
            <a:ext cx="9070929" cy="1458269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平分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BAC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BAD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=30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BAC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=60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zh-CN" altLang="zh-CN" dirty="0"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i="1" dirty="0">
                <a:ea typeface="宋体" panose="02010600030101010101" pitchFamily="2" charset="-122"/>
              </a:rPr>
              <a:t>C</a:t>
            </a:r>
            <a:r>
              <a:rPr lang="en-US" altLang="zh-CN" dirty="0">
                <a:ea typeface="宋体" panose="02010600030101010101" pitchFamily="2" charset="-122"/>
              </a:rPr>
              <a:t>=180</a:t>
            </a:r>
            <a:r>
              <a:rPr lang="en-US" altLang="zh-CN" i="1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dirty="0">
                <a:ea typeface="宋体" panose="02010600030101010101" pitchFamily="2" charset="-122"/>
              </a:rPr>
              <a:t>-60</a:t>
            </a:r>
            <a:r>
              <a:rPr lang="en-US" altLang="zh-CN" i="1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dirty="0">
                <a:ea typeface="宋体" panose="02010600030101010101" pitchFamily="2" charset="-122"/>
              </a:rPr>
              <a:t>-40</a:t>
            </a:r>
            <a:r>
              <a:rPr lang="en-US" altLang="zh-CN" i="1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dirty="0">
                <a:ea typeface="宋体" panose="02010600030101010101" pitchFamily="2" charset="-122"/>
              </a:rPr>
              <a:t>=80</a:t>
            </a:r>
            <a:r>
              <a:rPr lang="en-US" altLang="zh-CN" i="1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i="1" dirty="0"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87246" y="399435"/>
            <a:ext cx="8577067" cy="3660798"/>
            <a:chOff x="361950" y="503238"/>
            <a:chExt cx="10807700" cy="4612153"/>
          </a:xfrm>
        </p:grpSpPr>
        <p:sp>
          <p:nvSpPr>
            <p:cNvPr id="3" name="圆角矩形 2"/>
            <p:cNvSpPr/>
            <p:nvPr/>
          </p:nvSpPr>
          <p:spPr>
            <a:xfrm>
              <a:off x="3741738" y="503238"/>
              <a:ext cx="4179887" cy="533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/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变 式 练 习                 </a:t>
              </a:r>
            </a:p>
          </p:txBody>
        </p:sp>
        <p:sp>
          <p:nvSpPr>
            <p:cNvPr id="2" name="矩形 1"/>
            <p:cNvSpPr>
              <a:spLocks noChangeAspect="1"/>
            </p:cNvSpPr>
            <p:nvPr/>
          </p:nvSpPr>
          <p:spPr>
            <a:xfrm>
              <a:off x="361950" y="1367879"/>
              <a:ext cx="10807700" cy="12796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的中线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AE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ACD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的中线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已知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DE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=2 cm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则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BE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的长为</a:t>
              </a:r>
              <a:r>
                <a:rPr lang="zh-CN" altLang="zh-CN" i="1" u="sng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　　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 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4" name="image414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888829" y="2973239"/>
              <a:ext cx="3075165" cy="2142152"/>
            </a:xfrm>
            <a:prstGeom prst="rect">
              <a:avLst/>
            </a:prstGeom>
          </p:spPr>
        </p:pic>
      </p:grpSp>
      <p:sp>
        <p:nvSpPr>
          <p:cNvPr id="6" name="矩形 5"/>
          <p:cNvSpPr>
            <a:spLocks noChangeAspect="1"/>
          </p:cNvSpPr>
          <p:nvPr/>
        </p:nvSpPr>
        <p:spPr>
          <a:xfrm>
            <a:off x="1946293" y="1533538"/>
            <a:ext cx="797371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6 cm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7246" y="799951"/>
            <a:ext cx="8577067" cy="3133675"/>
            <a:chOff x="361950" y="1007839"/>
            <a:chExt cx="10807700" cy="3948043"/>
          </a:xfrm>
        </p:grpSpPr>
        <p:sp>
          <p:nvSpPr>
            <p:cNvPr id="2" name="矩形 1"/>
            <p:cNvSpPr>
              <a:spLocks noChangeAspect="1"/>
            </p:cNvSpPr>
            <p:nvPr/>
          </p:nvSpPr>
          <p:spPr>
            <a:xfrm>
              <a:off x="361950" y="1007839"/>
              <a:ext cx="10807700" cy="12796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在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中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=60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°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=70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°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ACB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的平分线交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于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DE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∥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交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于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E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求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BDC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EDC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的度数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3" name="image416.jpe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4680917" y="2435619"/>
              <a:ext cx="2466126" cy="252026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02364" y="1028570"/>
          <a:ext cx="8975810" cy="249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文档" r:id="rId3" imgW="4918075" imgH="1370330" progId="Word.Document.12">
                  <p:embed/>
                </p:oleObj>
              </mc:Choice>
              <mc:Fallback>
                <p:oleObj name="文档" r:id="rId3" imgW="4918075" imgH="1370330" progId="Word.Document.12">
                  <p:embed/>
                  <p:pic>
                    <p:nvPicPr>
                      <p:cNvPr id="0" name="图片 307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364" y="1028570"/>
                        <a:ext cx="8975810" cy="2497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7246" y="399434"/>
            <a:ext cx="10145207" cy="3434970"/>
            <a:chOff x="361950" y="503238"/>
            <a:chExt cx="12783665" cy="4327638"/>
          </a:xfrm>
        </p:grpSpPr>
        <p:sp>
          <p:nvSpPr>
            <p:cNvPr id="21505" name="圆角矩形 3"/>
            <p:cNvSpPr>
              <a:spLocks noChangeArrowheads="1"/>
            </p:cNvSpPr>
            <p:nvPr/>
          </p:nvSpPr>
          <p:spPr bwMode="auto">
            <a:xfrm>
              <a:off x="3600450" y="503238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45720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 </a:t>
              </a:r>
            </a:p>
          </p:txBody>
        </p:sp>
        <p:graphicFrame>
          <p:nvGraphicFramePr>
            <p:cNvPr id="2" name="对象 1"/>
            <p:cNvGraphicFramePr>
              <a:graphicFrameLocks noChangeAspect="1"/>
            </p:cNvGraphicFramePr>
            <p:nvPr/>
          </p:nvGraphicFramePr>
          <p:xfrm>
            <a:off x="1440557" y="2520007"/>
            <a:ext cx="11705058" cy="1978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Document" r:id="rId3" imgW="3839210" imgH="650875" progId="Word.Document.12">
                    <p:embed/>
                  </p:oleObj>
                </mc:Choice>
                <mc:Fallback>
                  <p:oleObj name="Document" r:id="rId3" imgW="3839210" imgH="650875" progId="Word.Document.12">
                    <p:embed/>
                    <p:pic>
                      <p:nvPicPr>
                        <p:cNvPr id="0" name="图片 102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40557" y="2520007"/>
                          <a:ext cx="11705058" cy="19784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361950" y="1223863"/>
              <a:ext cx="10807700" cy="36070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小明用铅笔可以支起一张质地均匀的三角形卡片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则他支起的这个点应是三角形的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　　</a:t>
              </a:r>
              <a:r>
                <a:rPr lang="en-US" altLang="zh-CN" dirty="0">
                  <a:solidFill>
                    <a:srgbClr val="000000"/>
                  </a:solidFill>
                  <a:latin typeface="方正书宋_GBK" panose="03000509000000000000" pitchFamily="65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)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三个顶点中的任意一个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三条角平分线的交点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最长边的中点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US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i="1" dirty="0">
                  <a:solidFill>
                    <a:srgbClr val="000000"/>
                  </a:solidFill>
                  <a:latin typeface="NEU-BZ" panose="02010600010101010101" pitchFamily="2" charset="-122"/>
                  <a:ea typeface="NEU-BZ" panose="0201060001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latin typeface="NEU-BZ" panose="02010600010101010101" pitchFamily="2" charset="-122"/>
                  <a:ea typeface="方正书宋_GBK" panose="03000509000000000000" pitchFamily="65" charset="-122"/>
                  <a:cs typeface="Times New Roman" panose="02020603050405020304" pitchFamily="18" charset="0"/>
                </a:rPr>
                <a:t>三边中线的交点</a:t>
              </a:r>
              <a:endParaRPr lang="zh-CN" altLang="zh-CN" dirty="0">
                <a:solidFill>
                  <a:srgbClr val="000000"/>
                </a:solidFill>
                <a:latin typeface="NEU-BZ" panose="02010600010101010101" pitchFamily="2" charset="-122"/>
                <a:ea typeface="NEU-BZ" panose="0201060001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>
            <a:spLocks noChangeAspect="1"/>
          </p:cNvSpPr>
          <p:nvPr/>
        </p:nvSpPr>
        <p:spPr>
          <a:xfrm>
            <a:off x="4857730" y="1424492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数学课时模板</Template>
  <TotalTime>0</TotalTime>
  <Words>543</Words>
  <Application>Microsoft Office PowerPoint</Application>
  <PresentationFormat>全屏显示(16:9)</PresentationFormat>
  <Paragraphs>67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NEU-BZ</vt:lpstr>
      <vt:lpstr>NEU-BZ-S92</vt:lpstr>
      <vt:lpstr>方正黑体_GBK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2020-02-05T14:53:00Z</dcterms:created>
  <dcterms:modified xsi:type="dcterms:W3CDTF">2023-01-16T21:42:31Z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0008007650000000000001024140</vt:lpwstr>
  </property>
  <property fmtid="{D5CDD505-2E9C-101B-9397-08002B2CF9AE}" pid="3" name="KSOProductBuildVer">
    <vt:lpwstr>2052-11.1.0.11194</vt:lpwstr>
  </property>
  <property fmtid="{D5CDD505-2E9C-101B-9397-08002B2CF9AE}" pid="4" name="ICV">
    <vt:lpwstr>F72E04921A6642CBB3D39A2CEEE215F9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