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0C0C0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5" autoAdjust="0"/>
    <p:restoredTop sz="946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A67E-504E-4F97-9EEC-C8630B8D26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D43E6-D284-424E-B7B0-8CBDAAF9B1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D43E6-D284-424E-B7B0-8CBDAAF9B1A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B8260B-4A97-4B68-AAE6-1E4374B0864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36DCEB2-364F-482A-A95F-A1DAD1DB43C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B1641A2-FEBA-4AF3-B08E-2F60BA74590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6162618-24F8-4F1C-9BAE-7C879F33B77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981075"/>
            <a:ext cx="9144000" cy="4887913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3035300"/>
            <a:ext cx="2249488" cy="2249488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3" y="3406775"/>
            <a:ext cx="1893887" cy="18938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5527675"/>
            <a:ext cx="6372225" cy="46038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2573338"/>
            <a:ext cx="5057775" cy="49212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916113"/>
            <a:ext cx="3386138" cy="3386137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33934-1A84-4CE5-8465-8C2AB3CF5A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B6F8E52-0154-4B6A-86A2-40E0E235358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4A5D49C-8212-4088-9D36-66BF9B42CB3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F98095E-3614-46DD-B626-DAF31297050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D72E296-6861-47A4-8844-586983F417C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3EC41B2-9811-4983-A1E7-F77F5C7573A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DA566AC-C0ED-4E97-9C1E-305EE5A1439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esktop\&#38142;&#25509;&#36164;&#28304;\P75-2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65684" y="908720"/>
            <a:ext cx="6553200" cy="838200"/>
          </a:xfrm>
        </p:spPr>
        <p:txBody>
          <a:bodyPr anchor="b"/>
          <a:lstStyle/>
          <a:p>
            <a:pPr algn="ctr"/>
            <a:r>
              <a:rPr lang="en-US" altLang="zh-CN" sz="5400" b="1" dirty="0">
                <a:solidFill>
                  <a:srgbClr val="5C8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Unit3 Topic3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348880"/>
            <a:ext cx="9144000" cy="79208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zh-CN" sz="4800" b="0" dirty="0">
                <a:solidFill>
                  <a:srgbClr val="5C8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 to drink?</a:t>
            </a:r>
          </a:p>
        </p:txBody>
      </p:sp>
      <p:sp>
        <p:nvSpPr>
          <p:cNvPr id="238596" name="Rectangle 2"/>
          <p:cNvSpPr>
            <a:spLocks noChangeArrowheads="1"/>
          </p:cNvSpPr>
          <p:nvPr/>
        </p:nvSpPr>
        <p:spPr bwMode="auto">
          <a:xfrm>
            <a:off x="3051" y="3454896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5C81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D</a:t>
            </a:r>
          </a:p>
        </p:txBody>
      </p:sp>
      <p:sp>
        <p:nvSpPr>
          <p:cNvPr id="7" name="矩形 6"/>
          <p:cNvSpPr/>
          <p:nvPr/>
        </p:nvSpPr>
        <p:spPr>
          <a:xfrm>
            <a:off x="2927805" y="52748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/>
      <p:bldP spid="23859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4"/>
          <p:cNvSpPr txBox="1">
            <a:spLocks noChangeArrowheads="1"/>
          </p:cNvSpPr>
          <p:nvPr/>
        </p:nvSpPr>
        <p:spPr bwMode="auto">
          <a:xfrm>
            <a:off x="500063" y="1500188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</a:rPr>
              <a:t>这个单元，你学到了什么？</a:t>
            </a:r>
          </a:p>
        </p:txBody>
      </p:sp>
      <p:sp>
        <p:nvSpPr>
          <p:cNvPr id="247811" name="Text Box 6"/>
          <p:cNvSpPr txBox="1">
            <a:spLocks noChangeArrowheads="1"/>
          </p:cNvSpPr>
          <p:nvPr/>
        </p:nvSpPr>
        <p:spPr bwMode="auto">
          <a:xfrm>
            <a:off x="500063" y="2500313"/>
            <a:ext cx="2082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1. </a:t>
            </a:r>
            <a:r>
              <a:rPr lang="zh-CN" altLang="en-US" sz="3600" b="1">
                <a:solidFill>
                  <a:srgbClr val="0000FF"/>
                </a:solidFill>
              </a:rPr>
              <a:t>词汇：</a:t>
            </a:r>
          </a:p>
        </p:txBody>
      </p:sp>
      <p:sp>
        <p:nvSpPr>
          <p:cNvPr id="247812" name="Text Box 7"/>
          <p:cNvSpPr txBox="1">
            <a:spLocks noChangeArrowheads="1"/>
          </p:cNvSpPr>
          <p:nvPr/>
        </p:nvSpPr>
        <p:spPr bwMode="auto">
          <a:xfrm>
            <a:off x="357188" y="3786188"/>
            <a:ext cx="2211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 2. </a:t>
            </a:r>
            <a:r>
              <a:rPr lang="zh-CN" altLang="en-US" sz="3600" b="1">
                <a:solidFill>
                  <a:srgbClr val="0000FF"/>
                </a:solidFill>
              </a:rPr>
              <a:t>语法：</a:t>
            </a:r>
          </a:p>
        </p:txBody>
      </p:sp>
      <p:sp>
        <p:nvSpPr>
          <p:cNvPr id="247813" name="Text Box 8"/>
          <p:cNvSpPr txBox="1">
            <a:spLocks noChangeArrowheads="1"/>
          </p:cNvSpPr>
          <p:nvPr/>
        </p:nvSpPr>
        <p:spPr bwMode="auto">
          <a:xfrm>
            <a:off x="428625" y="5214938"/>
            <a:ext cx="3005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3. </a:t>
            </a:r>
            <a:r>
              <a:rPr lang="zh-CN" altLang="en-US" sz="3600" b="1">
                <a:solidFill>
                  <a:srgbClr val="0000FF"/>
                </a:solidFill>
              </a:rPr>
              <a:t>重点句子：</a:t>
            </a:r>
          </a:p>
        </p:txBody>
      </p:sp>
      <p:sp>
        <p:nvSpPr>
          <p:cNvPr id="247814" name="WordArt 9"/>
          <p:cNvSpPr>
            <a:spLocks noChangeArrowheads="1" noChangeShapeType="1" noTextEdit="1"/>
          </p:cNvSpPr>
          <p:nvPr/>
        </p:nvSpPr>
        <p:spPr bwMode="auto">
          <a:xfrm>
            <a:off x="1785938" y="0"/>
            <a:ext cx="3816350" cy="158432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+mj-lt"/>
                <a:ea typeface="+mj-lt"/>
                <a:cs typeface="+mj-lt"/>
              </a:rPr>
              <a:t>Sum Up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ldLvl="0"/>
      <p:bldP spid="247811" grpId="0" bldLvl="0"/>
      <p:bldP spid="247812" grpId="0" bldLvl="0"/>
      <p:bldP spid="247813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716016" y="1412776"/>
            <a:ext cx="4286250" cy="471487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altLang="zh-CN" sz="4000" b="1" dirty="0"/>
              <a:t>1. </a:t>
            </a:r>
            <a:r>
              <a:rPr lang="zh-CN" altLang="en-US" sz="3600" b="1" dirty="0"/>
              <a:t>复习并牢记本单元的单词。</a:t>
            </a:r>
            <a:br>
              <a:rPr lang="zh-CN" altLang="en-US" sz="3600" b="1" dirty="0"/>
            </a:br>
            <a:r>
              <a:rPr lang="en-US" altLang="zh-CN" sz="3600" b="1" dirty="0"/>
              <a:t>2. </a:t>
            </a:r>
            <a:r>
              <a:rPr lang="zh-CN" altLang="en-US" sz="3600" b="1" dirty="0"/>
              <a:t>预习</a:t>
            </a:r>
            <a:r>
              <a:rPr lang="en-US" altLang="zh-CN" sz="3600" b="1" dirty="0"/>
              <a:t>Unit 4, Topic 1,  Section A, 1a </a:t>
            </a:r>
            <a:r>
              <a:rPr lang="zh-CN" altLang="en-US" sz="3600" b="1" dirty="0"/>
              <a:t>和</a:t>
            </a:r>
            <a:r>
              <a:rPr lang="en-US" altLang="zh-CN" sz="3600" b="1" dirty="0"/>
              <a:t>2a</a:t>
            </a:r>
            <a:r>
              <a:rPr lang="zh-CN" altLang="en-US" sz="3600" b="1" dirty="0" smtClean="0"/>
              <a:t>。 </a:t>
            </a:r>
            <a:endParaRPr lang="zh-CN" altLang="en-US" sz="3600" b="1" dirty="0"/>
          </a:p>
        </p:txBody>
      </p:sp>
      <p:sp>
        <p:nvSpPr>
          <p:cNvPr id="248835" name="矩形 3"/>
          <p:cNvSpPr>
            <a:spLocks noChangeArrowheads="1"/>
          </p:cNvSpPr>
          <p:nvPr/>
        </p:nvSpPr>
        <p:spPr bwMode="auto">
          <a:xfrm>
            <a:off x="5643563" y="500063"/>
            <a:ext cx="2806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Homework</a:t>
            </a:r>
          </a:p>
        </p:txBody>
      </p:sp>
      <p:pic>
        <p:nvPicPr>
          <p:cNvPr id="248836" name="图片 3" descr="作业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302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857250" y="214313"/>
            <a:ext cx="632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GB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A: Countable nouns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642938" y="1285875"/>
            <a:ext cx="7643812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eggs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cakes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apples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hamburgers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vegetables</a:t>
            </a:r>
            <a:r>
              <a:rPr lang="en-GB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928670"/>
            <a:ext cx="3394075" cy="20589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3571876"/>
            <a:ext cx="3095625" cy="1857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357562"/>
            <a:ext cx="3071834" cy="2303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图片 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89" y="3286124"/>
            <a:ext cx="3571900" cy="26019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3"/>
          <p:cNvSpPr>
            <a:spLocks noChangeArrowheads="1"/>
          </p:cNvSpPr>
          <p:nvPr/>
        </p:nvSpPr>
        <p:spPr bwMode="auto">
          <a:xfrm>
            <a:off x="357188" y="0"/>
            <a:ext cx="79295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GB" altLang="zh-CN" sz="4000" b="1" dirty="0">
                <a:solidFill>
                  <a:schemeClr val="tx2"/>
                </a:solidFill>
              </a:rPr>
              <a:t>Group B: Uncountable nouns</a:t>
            </a:r>
            <a:endParaRPr lang="zh-CN" altLang="zh-CN" sz="4000" b="1" dirty="0">
              <a:solidFill>
                <a:schemeClr val="tx2"/>
              </a:solidFill>
            </a:endParaRPr>
          </a:p>
        </p:txBody>
      </p:sp>
      <p:sp>
        <p:nvSpPr>
          <p:cNvPr id="240643" name="Rectangle 4"/>
          <p:cNvSpPr>
            <a:spLocks noChangeArrowheads="1"/>
          </p:cNvSpPr>
          <p:nvPr/>
        </p:nvSpPr>
        <p:spPr bwMode="auto">
          <a:xfrm>
            <a:off x="285750" y="1571625"/>
            <a:ext cx="45148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fish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rice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bread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milk</a:t>
            </a:r>
            <a:endParaRPr lang="zh-CN" altLang="zh-CN" sz="4400" b="1" dirty="0">
              <a:solidFill>
                <a:srgbClr val="FF3300"/>
              </a:solidFill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14313" y="4648200"/>
            <a:ext cx="4343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chicken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4400" b="1" dirty="0">
                <a:solidFill>
                  <a:srgbClr val="FF3300"/>
                </a:solidFill>
              </a:rPr>
              <a:t>some juice</a:t>
            </a:r>
            <a:r>
              <a:rPr lang="en-GB" altLang="zh-CN" sz="4400" b="1" dirty="0">
                <a:solidFill>
                  <a:schemeClr val="hlink"/>
                </a:solidFill>
              </a:rPr>
              <a:t> </a:t>
            </a:r>
            <a:endParaRPr lang="zh-CN" altLang="zh-CN" sz="4400" b="1" dirty="0">
              <a:solidFill>
                <a:schemeClr val="hlink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571744"/>
            <a:ext cx="4572032" cy="3139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2500305"/>
            <a:ext cx="3248036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357430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2571743"/>
            <a:ext cx="392909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/>
      <p:bldP spid="2406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7"/>
          <p:cNvSpPr txBox="1">
            <a:spLocks noChangeArrowheads="1"/>
          </p:cNvSpPr>
          <p:nvPr/>
        </p:nvSpPr>
        <p:spPr bwMode="auto">
          <a:xfrm>
            <a:off x="428625" y="500063"/>
            <a:ext cx="469423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</a:rPr>
              <a:t>　                  可数名词　　　　　　　　　　　　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</a:rPr>
              <a:t>　　　</a:t>
            </a:r>
          </a:p>
        </p:txBody>
      </p:sp>
      <p:sp>
        <p:nvSpPr>
          <p:cNvPr id="241667" name="Text Box 8"/>
          <p:cNvSpPr txBox="1">
            <a:spLocks noChangeArrowheads="1"/>
          </p:cNvSpPr>
          <p:nvPr/>
        </p:nvSpPr>
        <p:spPr bwMode="auto">
          <a:xfrm>
            <a:off x="2601913" y="1252538"/>
            <a:ext cx="244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</a:rPr>
              <a:t>不可数名词</a:t>
            </a:r>
          </a:p>
        </p:txBody>
      </p:sp>
      <p:sp>
        <p:nvSpPr>
          <p:cNvPr id="241668" name="Line 9"/>
          <p:cNvSpPr>
            <a:spLocks noChangeShapeType="1"/>
          </p:cNvSpPr>
          <p:nvPr/>
        </p:nvSpPr>
        <p:spPr bwMode="auto">
          <a:xfrm flipV="1">
            <a:off x="2133600" y="838200"/>
            <a:ext cx="609600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1669" name="Line 10"/>
          <p:cNvSpPr>
            <a:spLocks noChangeShapeType="1"/>
          </p:cNvSpPr>
          <p:nvPr/>
        </p:nvSpPr>
        <p:spPr bwMode="auto">
          <a:xfrm>
            <a:off x="2170113" y="1108075"/>
            <a:ext cx="573087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1670" name="Text Box 11"/>
          <p:cNvSpPr txBox="1">
            <a:spLocks noChangeArrowheads="1"/>
          </p:cNvSpPr>
          <p:nvPr/>
        </p:nvSpPr>
        <p:spPr bwMode="auto">
          <a:xfrm>
            <a:off x="1089025" y="749300"/>
            <a:ext cx="122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accent2"/>
                </a:solidFill>
              </a:rPr>
              <a:t>名词</a:t>
            </a:r>
          </a:p>
        </p:txBody>
      </p:sp>
      <p:sp>
        <p:nvSpPr>
          <p:cNvPr id="241671" name="Text Box 12"/>
          <p:cNvSpPr txBox="1">
            <a:spLocks noChangeArrowheads="1"/>
          </p:cNvSpPr>
          <p:nvPr/>
        </p:nvSpPr>
        <p:spPr bwMode="auto">
          <a:xfrm>
            <a:off x="457200" y="1828800"/>
            <a:ext cx="829151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accent2"/>
                </a:solidFill>
              </a:rPr>
              <a:t>可数名词： </a:t>
            </a:r>
            <a:r>
              <a:rPr lang="en-US" altLang="zh-CN" sz="2800" b="1">
                <a:solidFill>
                  <a:srgbClr val="A715A7"/>
                </a:solidFill>
              </a:rPr>
              <a:t>cake   egg</a:t>
            </a:r>
            <a:r>
              <a:rPr lang="zh-CN" altLang="en-US" sz="2800" b="1">
                <a:solidFill>
                  <a:srgbClr val="A715A7"/>
                </a:solidFill>
              </a:rPr>
              <a:t>　</a:t>
            </a:r>
            <a:r>
              <a:rPr lang="en-US" altLang="zh-CN" sz="2800" b="1">
                <a:solidFill>
                  <a:srgbClr val="A715A7"/>
                </a:solidFill>
              </a:rPr>
              <a:t>apple</a:t>
            </a:r>
            <a:r>
              <a:rPr lang="zh-CN" altLang="en-US" sz="2800" b="1">
                <a:solidFill>
                  <a:srgbClr val="A715A7"/>
                </a:solidFill>
              </a:rPr>
              <a:t>　</a:t>
            </a:r>
            <a:r>
              <a:rPr lang="en-US" altLang="zh-CN" sz="2800" b="1">
                <a:solidFill>
                  <a:srgbClr val="A715A7"/>
                </a:solidFill>
              </a:rPr>
              <a:t>banana</a:t>
            </a:r>
            <a:r>
              <a:rPr lang="zh-CN" altLang="en-US" sz="2800" b="1">
                <a:solidFill>
                  <a:srgbClr val="A715A7"/>
                </a:solidFill>
              </a:rPr>
              <a:t>　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A715A7"/>
                </a:solidFill>
              </a:rPr>
              <a:t>                   </a:t>
            </a:r>
            <a:r>
              <a:rPr lang="en-US" altLang="zh-CN" sz="2800" b="1">
                <a:solidFill>
                  <a:srgbClr val="A715A7"/>
                </a:solidFill>
              </a:rPr>
              <a:t>vegetable   noodle    pencil   car</a:t>
            </a:r>
            <a:r>
              <a:rPr lang="en-US" altLang="zh-CN" sz="2800" b="1"/>
              <a:t> </a:t>
            </a:r>
          </a:p>
        </p:txBody>
      </p:sp>
      <p:sp>
        <p:nvSpPr>
          <p:cNvPr id="241672" name="Text Box 13"/>
          <p:cNvSpPr txBox="1">
            <a:spLocks noChangeArrowheads="1"/>
          </p:cNvSpPr>
          <p:nvPr/>
        </p:nvSpPr>
        <p:spPr bwMode="auto">
          <a:xfrm>
            <a:off x="382588" y="4267200"/>
            <a:ext cx="79343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accent2"/>
                </a:solidFill>
              </a:rPr>
              <a:t>不可数名词：  </a:t>
            </a:r>
            <a:r>
              <a:rPr lang="zh-CN" altLang="zh-CN" sz="2800" b="1">
                <a:solidFill>
                  <a:srgbClr val="A715A7"/>
                </a:solidFill>
              </a:rPr>
              <a:t>fish </a:t>
            </a:r>
            <a:r>
              <a:rPr lang="en-US" altLang="zh-CN" sz="2800" b="1">
                <a:solidFill>
                  <a:srgbClr val="A715A7"/>
                </a:solidFill>
              </a:rPr>
              <a:t>  </a:t>
            </a:r>
            <a:r>
              <a:rPr lang="zh-CN" altLang="zh-CN" sz="2800" b="1">
                <a:solidFill>
                  <a:srgbClr val="A715A7"/>
                </a:solidFill>
              </a:rPr>
              <a:t>meat  </a:t>
            </a:r>
            <a:r>
              <a:rPr lang="en-US" altLang="zh-CN" sz="2800" b="1">
                <a:solidFill>
                  <a:srgbClr val="A715A7"/>
                </a:solidFill>
              </a:rPr>
              <a:t> </a:t>
            </a:r>
            <a:r>
              <a:rPr lang="zh-CN" altLang="zh-CN" sz="2800" b="1">
                <a:solidFill>
                  <a:srgbClr val="A715A7"/>
                </a:solidFill>
              </a:rPr>
              <a:t>rice  </a:t>
            </a:r>
            <a:r>
              <a:rPr lang="en-US" altLang="zh-CN" sz="2800" b="1">
                <a:solidFill>
                  <a:srgbClr val="A715A7"/>
                </a:solidFill>
              </a:rPr>
              <a:t> </a:t>
            </a:r>
            <a:r>
              <a:rPr lang="zh-CN" altLang="zh-CN" sz="2800" b="1">
                <a:solidFill>
                  <a:srgbClr val="A715A7"/>
                </a:solidFill>
              </a:rPr>
              <a:t>chicken  </a:t>
            </a:r>
            <a:r>
              <a:rPr lang="en-US" altLang="zh-CN" sz="2800" b="1">
                <a:solidFill>
                  <a:srgbClr val="A715A7"/>
                </a:solidFill>
              </a:rPr>
              <a:t>     </a:t>
            </a:r>
          </a:p>
          <a:p>
            <a:pPr eaLnBrk="1" hangingPunct="1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A715A7"/>
                </a:solidFill>
              </a:rPr>
              <a:t>                       </a:t>
            </a:r>
            <a:r>
              <a:rPr lang="zh-CN" altLang="zh-CN" sz="2800" b="1">
                <a:solidFill>
                  <a:srgbClr val="A715A7"/>
                </a:solidFill>
              </a:rPr>
              <a:t>milk    water</a:t>
            </a:r>
            <a:r>
              <a:rPr lang="en-US" altLang="zh-CN" sz="2800" b="1">
                <a:solidFill>
                  <a:srgbClr val="A715A7"/>
                </a:solidFill>
              </a:rPr>
              <a:t>   </a:t>
            </a:r>
            <a:r>
              <a:rPr lang="zh-CN" altLang="zh-CN" sz="2800" b="1">
                <a:solidFill>
                  <a:srgbClr val="A715A7"/>
                </a:solidFill>
              </a:rPr>
              <a:t> tea</a:t>
            </a:r>
          </a:p>
        </p:txBody>
      </p:sp>
      <p:sp>
        <p:nvSpPr>
          <p:cNvPr id="241673" name="Text Box 14"/>
          <p:cNvSpPr txBox="1">
            <a:spLocks noChangeArrowheads="1"/>
          </p:cNvSpPr>
          <p:nvPr/>
        </p:nvSpPr>
        <p:spPr bwMode="auto">
          <a:xfrm>
            <a:off x="1017588" y="2908300"/>
            <a:ext cx="61261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B11F07"/>
                </a:solidFill>
              </a:rPr>
              <a:t>(</a:t>
            </a:r>
            <a:r>
              <a:rPr lang="en-US" altLang="zh-CN" sz="2800" b="1">
                <a:solidFill>
                  <a:srgbClr val="B11F07"/>
                </a:solidFill>
              </a:rPr>
              <a:t>some+</a:t>
            </a:r>
            <a:r>
              <a:rPr lang="zh-CN" altLang="en-US" sz="2800" b="1">
                <a:solidFill>
                  <a:schemeClr val="accent2"/>
                </a:solidFill>
              </a:rPr>
              <a:t>可数名词</a:t>
            </a:r>
            <a:r>
              <a:rPr lang="en-US" altLang="zh-CN" sz="2800" b="1">
                <a:solidFill>
                  <a:srgbClr val="B11F07"/>
                </a:solidFill>
              </a:rPr>
              <a:t>)</a:t>
            </a:r>
            <a:r>
              <a:rPr lang="en-US" altLang="zh-CN" sz="2800" b="1">
                <a:solidFill>
                  <a:schemeClr val="accent2"/>
                </a:solidFill>
              </a:rPr>
              <a:t> </a:t>
            </a:r>
            <a:r>
              <a:rPr lang="en-US" altLang="zh-CN" sz="2800" b="1">
                <a:solidFill>
                  <a:srgbClr val="B11F07"/>
                </a:solidFill>
              </a:rPr>
              <a:t>some </a:t>
            </a:r>
            <a:r>
              <a:rPr lang="en-US" altLang="zh-CN" sz="2800" b="1">
                <a:solidFill>
                  <a:schemeClr val="accent2"/>
                </a:solidFill>
              </a:rPr>
              <a:t>      </a:t>
            </a:r>
            <a:r>
              <a:rPr lang="en-US" altLang="zh-CN" sz="2800" b="1">
                <a:solidFill>
                  <a:srgbClr val="A715A7"/>
                </a:solidFill>
              </a:rPr>
              <a:t>cakes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A715A7"/>
                </a:solidFill>
              </a:rPr>
              <a:t>                                           eggs</a:t>
            </a:r>
          </a:p>
        </p:txBody>
      </p:sp>
      <p:sp>
        <p:nvSpPr>
          <p:cNvPr id="241674" name="Text Box 16"/>
          <p:cNvSpPr txBox="1">
            <a:spLocks noChangeArrowheads="1"/>
          </p:cNvSpPr>
          <p:nvPr/>
        </p:nvSpPr>
        <p:spPr bwMode="auto">
          <a:xfrm>
            <a:off x="4402138" y="3916363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715A7"/>
                </a:solidFill>
              </a:rPr>
              <a:t>    </a:t>
            </a:r>
            <a:r>
              <a:rPr lang="en-US" altLang="zh-CN" sz="2800" b="1">
                <a:solidFill>
                  <a:srgbClr val="A715A7"/>
                </a:solidFill>
              </a:rPr>
              <a:t>vegetables</a:t>
            </a:r>
          </a:p>
        </p:txBody>
      </p:sp>
      <p:sp>
        <p:nvSpPr>
          <p:cNvPr id="241675" name="Text Box 25"/>
          <p:cNvSpPr txBox="1">
            <a:spLocks noChangeArrowheads="1"/>
          </p:cNvSpPr>
          <p:nvPr/>
        </p:nvSpPr>
        <p:spPr bwMode="auto">
          <a:xfrm>
            <a:off x="1219200" y="52578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B11F07"/>
                </a:solidFill>
              </a:rPr>
              <a:t>(some+</a:t>
            </a:r>
            <a:r>
              <a:rPr lang="zh-CN" altLang="en-US" sz="2800" b="1">
                <a:solidFill>
                  <a:schemeClr val="accent2"/>
                </a:solidFill>
              </a:rPr>
              <a:t>不可数名词</a:t>
            </a:r>
            <a:r>
              <a:rPr lang="en-US" altLang="zh-CN" sz="2800" b="1">
                <a:solidFill>
                  <a:srgbClr val="B11F07"/>
                </a:solidFill>
              </a:rPr>
              <a:t>)</a:t>
            </a:r>
            <a:r>
              <a:rPr lang="en-US" altLang="zh-CN" sz="2800" b="1">
                <a:solidFill>
                  <a:schemeClr val="accent2"/>
                </a:solidFill>
              </a:rPr>
              <a:t>                </a:t>
            </a:r>
            <a:r>
              <a:rPr lang="en-US" altLang="zh-CN" sz="2800" b="1">
                <a:solidFill>
                  <a:srgbClr val="B11F07"/>
                </a:solidFill>
              </a:rPr>
              <a:t>some </a:t>
            </a:r>
            <a:r>
              <a:rPr lang="zh-CN" altLang="en-US" sz="2800" b="1">
                <a:solidFill>
                  <a:srgbClr val="B11F07"/>
                </a:solidFill>
              </a:rPr>
              <a:t>　　  </a:t>
            </a:r>
            <a:r>
              <a:rPr lang="en-US" altLang="zh-CN" sz="2800" b="1">
                <a:solidFill>
                  <a:srgbClr val="A715A7"/>
                </a:solidFill>
              </a:rPr>
              <a:t>fish</a:t>
            </a:r>
          </a:p>
        </p:txBody>
      </p:sp>
      <p:sp>
        <p:nvSpPr>
          <p:cNvPr id="241676" name="Text Box 26"/>
          <p:cNvSpPr txBox="1">
            <a:spLocks noChangeArrowheads="1"/>
          </p:cNvSpPr>
          <p:nvPr/>
        </p:nvSpPr>
        <p:spPr bwMode="auto">
          <a:xfrm>
            <a:off x="5943600" y="5562600"/>
            <a:ext cx="1414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A715A7"/>
                </a:solidFill>
              </a:rPr>
              <a:t>meat</a:t>
            </a:r>
          </a:p>
        </p:txBody>
      </p:sp>
      <p:sp>
        <p:nvSpPr>
          <p:cNvPr id="241677" name="Text Box 27"/>
          <p:cNvSpPr txBox="1">
            <a:spLocks noChangeArrowheads="1"/>
          </p:cNvSpPr>
          <p:nvPr/>
        </p:nvSpPr>
        <p:spPr bwMode="auto">
          <a:xfrm>
            <a:off x="5929313" y="6072188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A715A7"/>
                </a:solidFill>
              </a:rPr>
              <a:t>milk</a:t>
            </a:r>
          </a:p>
        </p:txBody>
      </p:sp>
      <p:sp>
        <p:nvSpPr>
          <p:cNvPr id="36881" name="Line 28"/>
          <p:cNvSpPr>
            <a:spLocks noChangeShapeType="1"/>
          </p:cNvSpPr>
          <p:nvPr/>
        </p:nvSpPr>
        <p:spPr bwMode="auto">
          <a:xfrm flipV="1">
            <a:off x="4572000" y="5491163"/>
            <a:ext cx="1338263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82" name="Line 29"/>
          <p:cNvSpPr>
            <a:spLocks noChangeShapeType="1"/>
          </p:cNvSpPr>
          <p:nvPr/>
        </p:nvSpPr>
        <p:spPr bwMode="auto">
          <a:xfrm>
            <a:off x="4572000" y="5572125"/>
            <a:ext cx="1338263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83" name="Line 30"/>
          <p:cNvSpPr>
            <a:spLocks noChangeShapeType="1"/>
          </p:cNvSpPr>
          <p:nvPr/>
        </p:nvSpPr>
        <p:spPr bwMode="auto">
          <a:xfrm>
            <a:off x="4572000" y="5572125"/>
            <a:ext cx="1295400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1681" name="WordArt 20"/>
          <p:cNvSpPr>
            <a:spLocks noChangeArrowheads="1" noChangeShapeType="1" noTextEdit="1"/>
          </p:cNvSpPr>
          <p:nvPr/>
        </p:nvSpPr>
        <p:spPr bwMode="auto">
          <a:xfrm>
            <a:off x="5795963" y="404813"/>
            <a:ext cx="2735262" cy="936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+mj-lt"/>
                <a:ea typeface="+mj-lt"/>
                <a:cs typeface="+mj-lt"/>
              </a:rPr>
              <a:t>Sum Up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+mj-lt"/>
              <a:ea typeface="+mj-lt"/>
              <a:cs typeface="+mj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929188" y="3214688"/>
            <a:ext cx="6429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6200000" flipH="1">
            <a:off x="4822032" y="3321843"/>
            <a:ext cx="571500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 flipH="1">
            <a:off x="4536281" y="3607594"/>
            <a:ext cx="7858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4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1" grpId="0"/>
      <p:bldP spid="241672" grpId="0"/>
      <p:bldP spid="241673" grpId="0"/>
      <p:bldP spid="241674" grpId="0"/>
      <p:bldP spid="241675" grpId="0"/>
      <p:bldP spid="241676" grpId="0"/>
      <p:bldP spid="241677" grpId="0"/>
      <p:bldP spid="36881" grpId="0" animBg="1"/>
      <p:bldP spid="36882" grpId="0" animBg="1"/>
      <p:bldP spid="368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4"/>
          <p:cNvSpPr>
            <a:spLocks noChangeArrowheads="1"/>
          </p:cNvSpPr>
          <p:nvPr/>
        </p:nvSpPr>
        <p:spPr bwMode="auto">
          <a:xfrm>
            <a:off x="0" y="928688"/>
            <a:ext cx="91440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① Who writes the letter?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② Who does she write to?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③ Does she have many friends here?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④ Do they often have dinner together?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⑤ Does she like Fujian food? </a:t>
            </a:r>
          </a:p>
        </p:txBody>
      </p:sp>
      <p:sp>
        <p:nvSpPr>
          <p:cNvPr id="6147" name="WordArt 4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 rot="18131">
            <a:off x="252721" y="689210"/>
            <a:ext cx="8566085" cy="4789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0740000" scaled="1"/>
                </a:gradFill>
                <a:latin typeface="Times New Roman" panose="02020603050405020304"/>
                <a:cs typeface="Times New Roman" panose="02020603050405020304"/>
              </a:rPr>
              <a:t>Read the latter from Jane .Then answer the following question.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074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42692" name="Text Box 6"/>
          <p:cNvSpPr txBox="1">
            <a:spLocks noChangeArrowheads="1"/>
          </p:cNvSpPr>
          <p:nvPr/>
        </p:nvSpPr>
        <p:spPr bwMode="auto">
          <a:xfrm>
            <a:off x="4714875" y="1428750"/>
            <a:ext cx="195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Jane.</a:t>
            </a:r>
          </a:p>
        </p:txBody>
      </p:sp>
      <p:sp>
        <p:nvSpPr>
          <p:cNvPr id="242693" name="Text Box 6"/>
          <p:cNvSpPr txBox="1">
            <a:spLocks noChangeArrowheads="1"/>
          </p:cNvSpPr>
          <p:nvPr/>
        </p:nvSpPr>
        <p:spPr bwMode="auto">
          <a:xfrm>
            <a:off x="5000625" y="2500313"/>
            <a:ext cx="195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Jack.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6357938" y="3571875"/>
            <a:ext cx="348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Yes, she does.</a:t>
            </a:r>
          </a:p>
        </p:txBody>
      </p:sp>
      <p:sp>
        <p:nvSpPr>
          <p:cNvPr id="242695" name="Text Box 6"/>
          <p:cNvSpPr txBox="1">
            <a:spLocks noChangeArrowheads="1"/>
          </p:cNvSpPr>
          <p:nvPr/>
        </p:nvSpPr>
        <p:spPr bwMode="auto">
          <a:xfrm>
            <a:off x="6500813" y="4643438"/>
            <a:ext cx="331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 Yes, they do.</a:t>
            </a:r>
          </a:p>
        </p:txBody>
      </p:sp>
      <p:sp>
        <p:nvSpPr>
          <p:cNvPr id="242696" name="Text Box 6"/>
          <p:cNvSpPr txBox="1">
            <a:spLocks noChangeArrowheads="1"/>
          </p:cNvSpPr>
          <p:nvPr/>
        </p:nvSpPr>
        <p:spPr bwMode="auto">
          <a:xfrm>
            <a:off x="5286375" y="5643563"/>
            <a:ext cx="3357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 No, she doesn’t.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bldLvl="0"/>
      <p:bldP spid="6147" grpId="0" animBg="1"/>
      <p:bldP spid="242692" grpId="0"/>
      <p:bldP spid="242693" grpId="0"/>
      <p:bldP spid="242694" grpId="0"/>
      <p:bldP spid="242695" grpId="0"/>
      <p:bldP spid="2426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Picture 4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28750"/>
            <a:ext cx="8748712" cy="509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3715" name="WordArt 5"/>
          <p:cNvSpPr>
            <a:spLocks noChangeArrowheads="1" noChangeShapeType="1" noTextEdit="1"/>
          </p:cNvSpPr>
          <p:nvPr/>
        </p:nvSpPr>
        <p:spPr bwMode="auto">
          <a:xfrm>
            <a:off x="468313" y="115888"/>
            <a:ext cx="2735262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+mj-lt"/>
                <a:ea typeface="+mj-lt"/>
                <a:cs typeface="+mj-lt"/>
              </a:rPr>
              <a:t>Exercise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+mj-lt"/>
              <a:ea typeface="+mj-lt"/>
              <a:cs typeface="+mj-lt"/>
            </a:endParaRPr>
          </a:p>
        </p:txBody>
      </p:sp>
      <p:sp>
        <p:nvSpPr>
          <p:cNvPr id="243716" name="Text Box 6"/>
          <p:cNvSpPr txBox="1">
            <a:spLocks noChangeArrowheads="1"/>
          </p:cNvSpPr>
          <p:nvPr/>
        </p:nvSpPr>
        <p:spPr bwMode="auto">
          <a:xfrm>
            <a:off x="1000125" y="1643063"/>
            <a:ext cx="2022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3300"/>
                </a:solidFill>
              </a:rPr>
              <a:t>Jane</a:t>
            </a:r>
          </a:p>
        </p:txBody>
      </p:sp>
      <p:sp>
        <p:nvSpPr>
          <p:cNvPr id="243717" name="Text Box 7"/>
          <p:cNvSpPr txBox="1">
            <a:spLocks noChangeArrowheads="1"/>
          </p:cNvSpPr>
          <p:nvPr/>
        </p:nvSpPr>
        <p:spPr bwMode="auto">
          <a:xfrm>
            <a:off x="3929063" y="3143250"/>
            <a:ext cx="247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3300"/>
                </a:solidFill>
              </a:rPr>
              <a:t>kind</a:t>
            </a:r>
          </a:p>
        </p:txBody>
      </p:sp>
      <p:sp>
        <p:nvSpPr>
          <p:cNvPr id="243718" name="Text Box 8"/>
          <p:cNvSpPr txBox="1">
            <a:spLocks noChangeArrowheads="1"/>
          </p:cNvSpPr>
          <p:nvPr/>
        </p:nvSpPr>
        <p:spPr bwMode="auto">
          <a:xfrm>
            <a:off x="7572375" y="4429125"/>
            <a:ext cx="1562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3300"/>
                </a:solidFill>
              </a:rPr>
              <a:t>nice</a:t>
            </a:r>
          </a:p>
        </p:txBody>
      </p:sp>
      <p:sp>
        <p:nvSpPr>
          <p:cNvPr id="243719" name="Text Box 9"/>
          <p:cNvSpPr txBox="1">
            <a:spLocks noChangeArrowheads="1"/>
          </p:cNvSpPr>
          <p:nvPr/>
        </p:nvSpPr>
        <p:spPr bwMode="auto">
          <a:xfrm>
            <a:off x="3786188" y="5857875"/>
            <a:ext cx="1928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3300"/>
                </a:solidFill>
              </a:rPr>
              <a:t>China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/>
      <p:bldP spid="243717" grpId="0"/>
      <p:bldP spid="243718" grpId="0"/>
      <p:bldP spid="2437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4"/>
          <p:cNvSpPr txBox="1">
            <a:spLocks noChangeArrowheads="1"/>
          </p:cNvSpPr>
          <p:nvPr/>
        </p:nvSpPr>
        <p:spPr bwMode="auto">
          <a:xfrm>
            <a:off x="357188" y="714375"/>
            <a:ext cx="796131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</a:rPr>
              <a:t>英文书信的基本格式：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 （</a:t>
            </a:r>
            <a:r>
              <a:rPr lang="en-US" altLang="zh-CN" sz="3200" dirty="0"/>
              <a:t>1</a:t>
            </a:r>
            <a:r>
              <a:rPr lang="zh-CN" altLang="en-US" sz="3200" dirty="0"/>
              <a:t>）</a:t>
            </a:r>
            <a:r>
              <a:rPr lang="zh-CN" altLang="en-US" sz="3200" b="1" dirty="0"/>
              <a:t>称呼：</a:t>
            </a:r>
            <a:r>
              <a:rPr lang="zh-CN" altLang="en-US" sz="3200" dirty="0"/>
              <a:t>常用</a:t>
            </a:r>
            <a:r>
              <a:rPr lang="en-US" altLang="zh-CN" sz="3200" dirty="0"/>
              <a:t>Dear…</a:t>
            </a:r>
            <a:r>
              <a:rPr lang="zh-CN" altLang="en-US" sz="3200" dirty="0"/>
              <a:t>开头，顶格起写</a:t>
            </a:r>
            <a:r>
              <a:rPr lang="en-US" altLang="zh-CN" sz="3200" dirty="0"/>
              <a:t>,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          </a:t>
            </a:r>
            <a:r>
              <a:rPr lang="zh-CN" altLang="en-US" sz="3200" dirty="0"/>
              <a:t>后用逗号。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  （</a:t>
            </a:r>
            <a:r>
              <a:rPr lang="en-US" altLang="zh-CN" sz="3200" dirty="0"/>
              <a:t>2</a:t>
            </a:r>
            <a:r>
              <a:rPr lang="zh-CN" altLang="en-US" sz="3200" dirty="0"/>
              <a:t>）</a:t>
            </a:r>
            <a:r>
              <a:rPr lang="zh-CN" altLang="en-US" sz="3200" b="1" dirty="0"/>
              <a:t>正文：</a:t>
            </a:r>
            <a:r>
              <a:rPr lang="zh-CN" altLang="en-US" sz="3200" dirty="0"/>
              <a:t>主体部分。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  （</a:t>
            </a:r>
            <a:r>
              <a:rPr lang="en-US" altLang="zh-CN" sz="3200" dirty="0"/>
              <a:t>3</a:t>
            </a:r>
            <a:r>
              <a:rPr lang="zh-CN" altLang="en-US" sz="3200" dirty="0"/>
              <a:t>）</a:t>
            </a:r>
            <a:r>
              <a:rPr lang="zh-CN" altLang="en-US" sz="3200" b="1" dirty="0"/>
              <a:t>结束语：</a:t>
            </a:r>
            <a:r>
              <a:rPr lang="zh-CN" altLang="en-US" sz="3200" dirty="0"/>
              <a:t>结尾客套话，末尾用逗号，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           常用</a:t>
            </a:r>
            <a:r>
              <a:rPr lang="en-US" altLang="zh-CN" sz="3200" dirty="0"/>
              <a:t>Yours/Sincerely yours/Love</a:t>
            </a:r>
            <a:r>
              <a:rPr lang="zh-CN" altLang="en-US" sz="3200" dirty="0"/>
              <a:t>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   （</a:t>
            </a:r>
            <a:r>
              <a:rPr lang="en-US" altLang="zh-CN" sz="3200" dirty="0"/>
              <a:t>4</a:t>
            </a:r>
            <a:r>
              <a:rPr lang="zh-CN" altLang="en-US" sz="3200" dirty="0"/>
              <a:t>）</a:t>
            </a:r>
            <a:r>
              <a:rPr lang="zh-CN" altLang="en-US" sz="3200" b="1" dirty="0"/>
              <a:t>签名：</a:t>
            </a:r>
            <a:r>
              <a:rPr lang="zh-CN" altLang="en-US" sz="3200" dirty="0"/>
              <a:t>在结束语下面。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857500"/>
            <a:ext cx="6659563" cy="3714750"/>
          </a:xfrm>
        </p:spPr>
        <p:txBody>
          <a:bodyPr/>
          <a:lstStyle/>
          <a:p>
            <a:pPr marL="609600" indent="-609600" algn="l">
              <a:lnSpc>
                <a:spcPct val="150000"/>
              </a:lnSpc>
              <a:buFontTx/>
              <a:buNone/>
            </a:pPr>
            <a:r>
              <a:rPr lang="en-US" altLang="zh-CN" dirty="0"/>
              <a:t>      Survey the students about their favorite food, and then have a party. One student acts as the host, and the others act as the guests.</a:t>
            </a:r>
          </a:p>
        </p:txBody>
      </p:sp>
      <p:sp>
        <p:nvSpPr>
          <p:cNvPr id="245763" name="WordArt 3"/>
          <p:cNvSpPr>
            <a:spLocks noChangeArrowheads="1" noChangeShapeType="1" noTextEdit="1"/>
          </p:cNvSpPr>
          <p:nvPr/>
        </p:nvSpPr>
        <p:spPr bwMode="auto">
          <a:xfrm>
            <a:off x="3143250" y="214313"/>
            <a:ext cx="3738563" cy="1354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+mj-lt"/>
                <a:ea typeface="+mj-lt"/>
                <a:cs typeface="+mj-lt"/>
              </a:rPr>
              <a:t>Project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+mj-lt"/>
              <a:ea typeface="+mj-lt"/>
              <a:cs typeface="+mj-lt"/>
            </a:endParaRPr>
          </a:p>
        </p:txBody>
      </p:sp>
      <p:pic>
        <p:nvPicPr>
          <p:cNvPr id="245764" name="Picture 4" descr="p76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149725"/>
            <a:ext cx="21780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214313" y="1714500"/>
            <a:ext cx="664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/>
              <a:t>Sharing Favorite Food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504" y="2636912"/>
            <a:ext cx="6357938" cy="3786188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buFontTx/>
              <a:buNone/>
            </a:pPr>
            <a:r>
              <a:rPr lang="en-US" altLang="zh-CN" sz="2800" b="0" dirty="0"/>
              <a:t>1) Would you like something to…?</a:t>
            </a:r>
          </a:p>
          <a:p>
            <a:pPr marL="609600" indent="-609600">
              <a:lnSpc>
                <a:spcPct val="100000"/>
              </a:lnSpc>
              <a:buFontTx/>
              <a:buNone/>
            </a:pPr>
            <a:r>
              <a:rPr lang="en-US" altLang="zh-CN" sz="2800" b="0" dirty="0"/>
              <a:t>2) What would you like to…?</a:t>
            </a:r>
          </a:p>
          <a:p>
            <a:pPr marL="609600" indent="-609600">
              <a:lnSpc>
                <a:spcPct val="100000"/>
              </a:lnSpc>
              <a:buFontTx/>
              <a:buNone/>
            </a:pPr>
            <a:r>
              <a:rPr lang="en-US" altLang="zh-CN" sz="2800" b="0" dirty="0"/>
              <a:t>3) Why not…?</a:t>
            </a:r>
          </a:p>
          <a:p>
            <a:pPr marL="609600" indent="-609600">
              <a:lnSpc>
                <a:spcPct val="100000"/>
              </a:lnSpc>
              <a:buFontTx/>
              <a:buNone/>
            </a:pPr>
            <a:r>
              <a:rPr lang="en-US" altLang="zh-CN" sz="2800" b="0" dirty="0"/>
              <a:t>4) What do you usually have for…?</a:t>
            </a:r>
          </a:p>
          <a:p>
            <a:pPr marL="609600" indent="-609600">
              <a:lnSpc>
                <a:spcPct val="100000"/>
              </a:lnSpc>
              <a:buFontTx/>
              <a:buNone/>
            </a:pPr>
            <a:r>
              <a:rPr lang="en-US" altLang="zh-CN" sz="2800" b="0" dirty="0"/>
              <a:t>5) Help yourself/yourselves to…?</a:t>
            </a:r>
            <a:endParaRPr lang="en-US" altLang="zh-CN" sz="2400" b="0" dirty="0"/>
          </a:p>
        </p:txBody>
      </p:sp>
      <p:sp>
        <p:nvSpPr>
          <p:cNvPr id="246787" name="WordArt 6"/>
          <p:cNvSpPr>
            <a:spLocks noChangeArrowheads="1" noChangeShapeType="1" noTextEdit="1"/>
          </p:cNvSpPr>
          <p:nvPr/>
        </p:nvSpPr>
        <p:spPr bwMode="auto">
          <a:xfrm>
            <a:off x="2214563" y="214313"/>
            <a:ext cx="3600450" cy="1354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+mj-lt"/>
                <a:ea typeface="+mj-lt"/>
                <a:cs typeface="+mj-lt"/>
              </a:rPr>
              <a:t>Project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+mj-lt"/>
              <a:ea typeface="+mj-lt"/>
              <a:cs typeface="+mj-lt"/>
            </a:endParaRPr>
          </a:p>
        </p:txBody>
      </p:sp>
      <p:pic>
        <p:nvPicPr>
          <p:cNvPr id="246788" name="Picture 8" descr="p76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149725"/>
            <a:ext cx="21780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789" name="Text Box 10"/>
          <p:cNvSpPr txBox="1">
            <a:spLocks noChangeArrowheads="1"/>
          </p:cNvSpPr>
          <p:nvPr/>
        </p:nvSpPr>
        <p:spPr bwMode="auto">
          <a:xfrm>
            <a:off x="285750" y="1785938"/>
            <a:ext cx="6767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/>
              <a:t>Make up a conversation.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328</Words>
  <Application>Microsoft Office PowerPoint</Application>
  <PresentationFormat>全屏显示(4:3)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Unit3 Topic3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 复习并牢记本单元的单词。 2. 预习Unit 4, Topic 1,  Section A, 1a 和2a。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2022-02-08T05:33:45Z</dcterms:created>
  <dcterms:modified xsi:type="dcterms:W3CDTF">2023-01-16T21:42:36Z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B996D660D9164D1E9FEEA4299A4C8D85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