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19" r:id="rId2"/>
    <p:sldId id="777" r:id="rId3"/>
    <p:sldId id="778" r:id="rId4"/>
    <p:sldId id="783" r:id="rId5"/>
    <p:sldId id="780" r:id="rId6"/>
    <p:sldId id="817" r:id="rId7"/>
    <p:sldId id="807" r:id="rId8"/>
    <p:sldId id="808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8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57C4A8-1B81-47B0-87DB-D5F5109AC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906FE71-41C1-45E7-87A4-D57FFF0505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FCADEC0-CAD8-41D2-8DE4-1922D5C91E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751E005-B61D-416C-AA07-51673C361A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8C3B5A-EDE7-4D86-8420-7F3FCADADA7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93E2EA-6E1D-4985-A2A3-18FF3723041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9DA2AB-38B5-433A-B190-D0DF9DAC012C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59C271E-7641-491D-9DAB-C92A5531D7F8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29B6D9-CCA6-45D4-BF9D-CDD30848EABC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C76A2A-4199-4771-9B9C-EA3FF7FBACA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FBB03A-669B-4232-B2F6-A0724B7F2596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C5BF0A-D0CE-43F9-B7AB-09FEA3CC9401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59FB91-0B94-4E28-9186-AD9361176C2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F774A0-FA15-495C-B780-9D11D66907E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50A9A9-6500-4387-A3A2-B1E96F848AB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F04019-070F-4247-A4AC-9631AFD4774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0F5AEE-ECA8-4521-B660-540C6CEADEF1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04106E-015D-4841-9683-7311534CFE19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EE71DA-BA60-45A7-AED8-A5DBE3ABE2B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FC6FEC53-C4A9-4AFB-B2A3-B620CA5D80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829571-D5DC-4948-B6F2-58DD9AB304B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387320-7C5C-460F-A522-34D2EBABD18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86004FC5-364E-4887-8E39-DB4379983ACC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0" y="4293120"/>
            <a:ext cx="9144000" cy="8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Ⅵ</a:t>
            </a:r>
            <a:r>
              <a:rPr lang="en-US" altLang="zh-CN" sz="28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Rest Parts of the Unit(P</a:t>
            </a:r>
            <a:r>
              <a:rPr lang="en-US" altLang="zh-CN" sz="2800" b="1" baseline="-25000" dirty="0">
                <a:latin typeface="Cambria" panose="02040503050406030204" pitchFamily="18" charset="0"/>
                <a:cs typeface="Times New Roman" panose="02020603050405020304" pitchFamily="18" charset="0"/>
              </a:rPr>
              <a:t>18</a:t>
            </a:r>
            <a:r>
              <a:rPr lang="zh-CN" altLang="zh-CN" sz="2800" b="1" baseline="-25000" dirty="0">
                <a:latin typeface="Cambria" panose="02040503050406030204" pitchFamily="18" charset="0"/>
              </a:rPr>
              <a:t>～</a:t>
            </a:r>
            <a:r>
              <a:rPr lang="en-US" altLang="zh-CN" sz="2800" b="1" baseline="-25000" dirty="0">
                <a:latin typeface="Cambria" panose="020405030504060302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670" y="2060810"/>
            <a:ext cx="6192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/>
              <a:t>Teenage Life</a:t>
            </a:r>
          </a:p>
        </p:txBody>
      </p:sp>
      <p:sp>
        <p:nvSpPr>
          <p:cNvPr id="5" name="矩形 4"/>
          <p:cNvSpPr/>
          <p:nvPr/>
        </p:nvSpPr>
        <p:spPr>
          <a:xfrm>
            <a:off x="-10610" y="6021360"/>
            <a:ext cx="91546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407988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focus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vi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.&amp;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集中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精力、注意力等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调节焦距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中心；焦点；重点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257034" y="1340710"/>
            <a:ext cx="8608220" cy="50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spending too much time online is unhealthy and makes it very difficult to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focus 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other things in life.(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000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但是花太多的时间在网上是不健康的，让你很难集中精力在生活中的其他事情上。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focus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Children are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the focus of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families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shouldering the hope of their parents.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孩子是家庭的中心，承载着父母的希望。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focus 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keeping their soil rich and free of disease.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他们关注的是保持土壤肥沃并免受病害。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If we find those materials interesting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we’ll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focus our attention 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them for long.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如果我们发现那些材料有趣，我们的注意力就会长时间集中在它们身上。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359569" y="604838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focus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集中；特别关注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focus one’s mind/attention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_______...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集中注意力于</a:t>
            </a: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……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　</a:t>
            </a:r>
            <a:r>
              <a:rPr lang="zh-CN" altLang="zh-CN" sz="2400" dirty="0">
                <a:latin typeface="+mj-ea"/>
                <a:ea typeface="+mj-ea"/>
              </a:rPr>
              <a:t>补全句子</a:t>
            </a: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It was so hot a day that nobody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天气太热，以至于大家都没法集中精力工作。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集中注意力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精力于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的短语还有哪些？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concentrate one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attention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put one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heart __________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fix one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attention ____________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2360" y="1160463"/>
            <a:ext cx="9941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2023" y="1700212"/>
            <a:ext cx="9953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4698" y="3123880"/>
            <a:ext cx="456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could focus their attention on work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2023" y="4801868"/>
            <a:ext cx="83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34364" y="5457731"/>
            <a:ext cx="98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into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81374" y="6109760"/>
            <a:ext cx="561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476590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addict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入迷的人；吸毒成瘾的人</a:t>
            </a:r>
            <a:r>
              <a:rPr lang="en-US" altLang="zh-CN" sz="2400" b="1" i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使上瘾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addicted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有瘾的；上瘾的；入迷的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addiction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上瘾；沉溺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269413" y="1988800"/>
            <a:ext cx="86231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Some students even become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addicted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to the Internet and cannot concentrate on school and family life.(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000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一些学生甚至沉迷于网络，无法集中精力于学习和家庭生活。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addict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People who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are addicted to shopping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should break this habit.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购物成瘾的人应该改掉这个习惯。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Many kids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addict themselves to surfing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Net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so they have lost interest in study.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很多孩子沉迷于上网，因此他们对学习失去了兴趣。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98585" y="802789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自主发现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be/get/become addicted ____________(doing) </a:t>
            </a:r>
            <a:r>
              <a:rPr lang="en-US" altLang="zh-CN" sz="24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sth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沉溺于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某事；专心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某事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addict oneself ____________(doing) </a:t>
            </a:r>
            <a:r>
              <a:rPr lang="en-US" altLang="zh-CN" sz="24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沉溺于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某事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Learning that you are addicted ____________ table tennis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 am writing to invite you to join the table tennis team in our school.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Addicted to ____________(play) computer games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has wasted lots of time.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 discovered an ____________(addict) to housework which I had never felt before.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0288" y="1281797"/>
            <a:ext cx="56078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6272" y="2155826"/>
            <a:ext cx="561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1463" y="3249613"/>
            <a:ext cx="5619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4076" y="4281488"/>
            <a:ext cx="8227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playing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6956" y="4905376"/>
            <a:ext cx="9953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addiction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404814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guess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it’s because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they’re adults and can’t understand me.(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19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我想那是因为他们是成年人，不理解我。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251223" y="1450975"/>
            <a:ext cx="863203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it’s because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...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意为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那是因为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……”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because</a:t>
            </a:r>
            <a:r>
              <a:rPr lang="zh-CN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在句中引导表语从句，表示原因。</a:t>
            </a: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(1)This/That/It is because...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那是因为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because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在这个句型中引导表语从句，表示原因。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(2)The reason why...is/was that...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的原因是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，在这个句型中，表语从句常用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that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引导，而不用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because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You have made rapid progress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this is because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he helps you a lot.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你进步很快，这是因为他帮助你很多。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476251"/>
            <a:ext cx="87853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reason why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students favor the first one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is that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they can carry it with them wherever they go.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学生们喜欢第一个的原因是他们无论去哪都可以随身携带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它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because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引导的表语从句的区别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916" y="2852738"/>
          <a:ext cx="8262938" cy="1096962"/>
        </p:xfrm>
        <a:graphic>
          <a:graphicData uri="http://schemas.openxmlformats.org/drawingml/2006/table">
            <a:tbl>
              <a:tblPr/>
              <a:tblGrid>
                <a:gridCol w="280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That’s why...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意为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那是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的原因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，强调结果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That’s because...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意为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那是因为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……”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，强调原因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8840" y="3933826"/>
            <a:ext cx="8895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didn’t phone her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that’s why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she got angry with me.(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强调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没打电话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这一结果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我没有给她打电话。那就是她对我生气的原因。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didn’t phone her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that’s because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got angry with her.(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强调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生气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这一原因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我没有给她打电话。那是因为我生她的气了。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3" y="517526"/>
            <a:ext cx="868441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—You see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I’m poor in math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but good at English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while you are good at math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but weak in English.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—That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we should help each other.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—Have you heard the news that he was admitted into Beijing University?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—Yes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that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____________ he worked so hard all the time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so his efforts paid off.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reason ____________ Tom came late for the wedding was ____________ he was ill.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同义句转换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had an urgent thing to deal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with.That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was why he didn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 attend the meeting.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 attend the meeting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._________________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had an urgent thing to deal with.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7686" y="1823820"/>
            <a:ext cx="9941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0229" y="2870182"/>
            <a:ext cx="1507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because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3547" y="3507038"/>
            <a:ext cx="1620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323" y="3933070"/>
            <a:ext cx="9953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3432" y="5445280"/>
            <a:ext cx="207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That’s because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52400" y="1124680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705" y="425466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1456" y="1642206"/>
            <a:ext cx="8922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1.In many ways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children live in a world different from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成年人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2.The old story has been passed down to us by one ____________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after another.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3.We have made the environment a ____________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焦点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of attention.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4.As soon as the project came up at the meeting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吸引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)many people’s attention.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5.I don’t want the kids to get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________(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addict) to stupid TV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programmes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6.He should apologize to you for his rude ____________(behave).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8380" y="1556740"/>
            <a:ext cx="1540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adults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9589" y="2647122"/>
            <a:ext cx="1881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generation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87938" y="3812030"/>
            <a:ext cx="12037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focus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10558" y="4293119"/>
            <a:ext cx="1710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89233" y="5373270"/>
            <a:ext cx="1629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addicted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19107" y="6453420"/>
            <a:ext cx="141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behavior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8366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40506" y="1412875"/>
            <a:ext cx="85975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1.The question is that many children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上瘾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)video games.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2.As we all know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babies ________________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喜爱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)bright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colours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3.This year our meeting _________________ 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集中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)the question of children’s rights.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believe that you can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解出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this problem by yourself.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5.What do you want to be when you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长大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)?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4533" y="1408270"/>
            <a:ext cx="219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 addicted to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900" y="2411195"/>
            <a:ext cx="238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 attracted 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6612" y="3027457"/>
            <a:ext cx="2055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focuses 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5409" y="4005080"/>
            <a:ext cx="155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 out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8421" y="4581160"/>
            <a:ext cx="12037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grow up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96056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语境串记同根词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9569" y="2536825"/>
            <a:ext cx="84284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attracts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me most in Beijing is that there are many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attractions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like the Great Wall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Summer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Palace.They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are so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attractive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as to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attract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eyes from every corner of the world.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40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1555750"/>
            <a:ext cx="47267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4143018" y="1400175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7651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词族联记一类词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322660" y="1341438"/>
            <a:ext cx="84284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喜欢</a:t>
            </a: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一族</a:t>
            </a:r>
            <a:endParaRPr lang="zh-CN" altLang="zh-CN" sz="2400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attracted to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喜爱</a:t>
            </a:r>
            <a:r>
              <a:rPr lang="zh-CN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keen on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喜爱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fond of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喜欢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crazy about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对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着迷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addicted to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对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上瘾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46472" y="9810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5997" y="1533526"/>
            <a:ext cx="84284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guess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it’s because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they’re adults and can’t understand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我想那是因为他们是成年人，不理解我。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从太空中看，地球是蓝色的。这是因为它表面约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71%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都被水覆盖着。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From space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earth looks blue.____________________ about seventy-one percent of its surface is covered by water.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79069" y="3171826"/>
            <a:ext cx="176331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This is because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7" name="矩形 2"/>
          <p:cNvSpPr>
            <a:spLocks noChangeArrowheads="1"/>
          </p:cNvSpPr>
          <p:nvPr/>
        </p:nvSpPr>
        <p:spPr bwMode="auto">
          <a:xfrm>
            <a:off x="357188" y="4492625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句型公式</a:t>
            </a:r>
            <a:endParaRPr lang="zh-CN" altLang="zh-CN" sz="24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because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引导表语从句，表示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是因为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4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78606" y="1052670"/>
            <a:ext cx="8428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attract </a:t>
            </a:r>
            <a:r>
              <a:rPr lang="en-US" altLang="zh-CN" sz="2400" b="1" i="1" kern="100" dirty="0" err="1">
                <a:latin typeface="Times New Roman" panose="02020603050405020304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吸引；引起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注意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或兴趣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attraction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吸引力；引力；吸引人之物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attractive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有吸引力的；引起注意的；引起兴趣的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2806996"/>
            <a:ext cx="8428435" cy="32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It is not unusual for teenagers of your generation to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be attracted 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computer games and the online world.(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sz="2000" kern="100" baseline="-250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对于你们这一代的青少年来说，被电脑游戏和网络世界所吸引并不罕见。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attract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His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attractive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voice immediately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attracted every judge’s attention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他那具有吸引力的嗓音立即吸引了每个裁判的注意。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was attracted to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man by his goodness.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她因那人的亲切而喜爱他。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4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474377"/>
            <a:ext cx="8559404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1125539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Actually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three columns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are equally attractive to us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students.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实际上，这三个栏目对我们学生具有同样的吸引力。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People present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were attracted by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her singing.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在场的人被她的歌声所吸引。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attract one’s attention/mind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吸引某人的注意力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attracted 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喜爱，为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所吸引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attractive 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有吸引力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attracted 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被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所吸引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3760" y="4431179"/>
            <a:ext cx="86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760" y="4983629"/>
            <a:ext cx="86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760" y="5475754"/>
            <a:ext cx="86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9569" y="1052514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Venice is one of the greatest tourist ____________(attract) of the world.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Every year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 good many tourists are attracted ____________ the old tower dating back to the eleventh century.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____________ (attract) by the beauty of nature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girl from London decided to spend another two days on the farm.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Fred thought that Susan was attracted ____________ him.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house was set in ____________(attract) countryside near Oxford.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9316" y="1603376"/>
            <a:ext cx="109418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attractions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8831" y="2155826"/>
            <a:ext cx="34885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1537" y="3213101"/>
            <a:ext cx="9953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Attracted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5592" y="4365626"/>
            <a:ext cx="31670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9160" y="4916488"/>
            <a:ext cx="9941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attractive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全屏显示(4:3)</PresentationFormat>
  <Paragraphs>165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1C84293492F9466093597E2147F09110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