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75E717F-C5AB-443F-95D0-11307ECAEF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2856039-868A-4EF8-BF9F-723BFBC26F9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7FEC-E790-44F5-BA29-5BEFD3EFB2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C93D-27FF-4619-B454-5AF7D9E61F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5901-E671-4C4E-8945-EF51401304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EE00-8503-4735-93DC-D276DF1A87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D82C-8660-46BF-A117-4511A1B442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8621-2DE2-41EE-BF4C-C690062500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B5CE-60CA-4FCD-A4AA-E87CE64FA2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2545-C3F9-408F-AEC2-E455AC2084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C852-B8F2-4F73-A88B-37E0043BD2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A9DD-75A0-41FC-AC81-56334E88076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ED20-F53E-46D8-B880-72EA5CC0BA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5AFB3F-AA8D-4006-A2C0-B17C3073BF93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7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6.png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6032;&#24314;&#25991;&#20214;&#22841;%20(3)\Unit4%20SectionA&#65288;1a-2d&#65289;&#21517;&#24072;&#35838;&#20214;\SectionA2a.mp3" TargetMode="External"/><Relationship Id="rId1" Type="http://schemas.microsoft.com/office/2007/relationships/media" Target="file:///C:\Users\Administrator\Desktop\&#26032;&#24314;&#25991;&#20214;&#22841;%20(3)\Unit4%20SectionA&#65288;1a-2d&#65289;&#21517;&#24072;&#35838;&#20214;\SectionA2a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6032;&#24314;&#25991;&#20214;&#22841;%20(3)\Unit4%20SectionA&#65288;1a-2d&#65289;&#21517;&#24072;&#35838;&#20214;\SectionA2b.mp3" TargetMode="External"/><Relationship Id="rId1" Type="http://schemas.microsoft.com/office/2007/relationships/media" Target="file:///C:\Users\Administrator\Desktop\&#26032;&#24314;&#25991;&#20214;&#22841;%20(3)\Unit4%20SectionA&#65288;1a-2d&#65289;&#21517;&#24072;&#35838;&#20214;\SectionA2b.mp3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6032;&#24314;&#25991;&#20214;&#22841;%20(3)\Unit4%20SectionA&#65288;1a-2d&#65289;&#21517;&#24072;&#35838;&#20214;\SectionA2d.mp3" TargetMode="External"/><Relationship Id="rId1" Type="http://schemas.microsoft.com/office/2007/relationships/media" Target="file:///C:\Users\Administrator\Desktop\&#26032;&#24314;&#25991;&#20214;&#22841;%20(3)\Unit4%20SectionA&#65288;1a-2d&#65289;&#21517;&#24072;&#35838;&#20214;\SectionA2d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6.xml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6032;&#24314;&#25991;&#20214;&#22841;%20(3)\Unit4%20SectionA&#65288;1a-2d&#65289;&#21517;&#24072;&#35838;&#20214;\SectionA1b.mp3" TargetMode="External"/><Relationship Id="rId1" Type="http://schemas.microsoft.com/office/2007/relationships/media" Target="file:///C:\Users\Administrator\Desktop\&#26032;&#24314;&#25991;&#20214;&#22841;%20(3)\Unit4%20SectionA&#65288;1a-2d&#65289;&#21517;&#24072;&#35838;&#20214;\SectionA1b.mp3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108325" y="1163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5" name="标题 2"/>
          <p:cNvSpPr txBox="1">
            <a:spLocks noChangeArrowheads="1"/>
          </p:cNvSpPr>
          <p:nvPr/>
        </p:nvSpPr>
        <p:spPr bwMode="auto">
          <a:xfrm>
            <a:off x="0" y="1101997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人教版八年级上册</a:t>
            </a:r>
          </a:p>
        </p:txBody>
      </p:sp>
      <p:pic>
        <p:nvPicPr>
          <p:cNvPr id="8196" name="PA_图片 1" hidden="1"/>
          <p:cNvPicPr>
            <a:picLocks noGrp="1" noRot="1" noChangeAspect="1" noEditPoints="1" noChangeArrowheads="1"/>
          </p:cNvPicPr>
          <p:nvPr>
            <p:custDataLst>
              <p:tags r:id="rId1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102393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A_图片 1" hidden="1"/>
          <p:cNvPicPr>
            <a:picLocks noGrp="1" noRot="1" noChangeAspect="1" noEditPoints="1" noChangeArrowheads="1"/>
          </p:cNvPicPr>
          <p:nvPr>
            <p:custDataLst>
              <p:tags r:id="rId2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2038350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A_图片 1" hidden="1"/>
          <p:cNvPicPr>
            <a:picLocks noGrp="1" noRot="1" noChangeAspect="1" noEditPoints="1" noChangeArrowheads="1"/>
          </p:cNvPicPr>
          <p:nvPr>
            <p:custDataLst>
              <p:tags r:id="rId3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3054350" y="1054100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A_图片 1" hidden="1"/>
          <p:cNvPicPr>
            <a:picLocks noGrp="1" noRot="1" noChangeAspect="1" noEditPoints="1" noChangeArrowheads="1"/>
          </p:cNvPicPr>
          <p:nvPr>
            <p:custDataLst>
              <p:tags r:id="rId4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4068763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A_图片 1" hidden="1"/>
          <p:cNvPicPr>
            <a:picLocks noGrp="1" noRot="1" noChangeAspect="1" noEditPoints="1" noChangeArrowheads="1"/>
          </p:cNvPicPr>
          <p:nvPr>
            <p:custDataLst>
              <p:tags r:id="rId5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5084763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A_图片 1" hidden="1"/>
          <p:cNvPicPr>
            <a:picLocks noGrp="1" noRot="1" noChangeAspect="1" noEditPoints="1" noChangeArrowheads="1"/>
          </p:cNvPicPr>
          <p:nvPr>
            <p:custDataLst>
              <p:tags r:id="rId6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6097588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A_图片 1" hidden="1"/>
          <p:cNvPicPr>
            <a:picLocks noGrp="1" noRot="1" noChangeAspect="1" noEditPoints="1" noChangeArrowheads="1"/>
          </p:cNvPicPr>
          <p:nvPr>
            <p:custDataLst>
              <p:tags r:id="rId7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711358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A_图片 1" hidden="1"/>
          <p:cNvPicPr>
            <a:picLocks noGrp="1" noRot="1" noChangeAspect="1" noEditPoints="1" noChangeArrowheads="1"/>
          </p:cNvPicPr>
          <p:nvPr>
            <p:custDataLst>
              <p:tags r:id="rId8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102393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A_图片 1" hidden="1"/>
          <p:cNvPicPr>
            <a:picLocks noGrp="1" noRot="1" noChangeAspect="1" noEditPoints="1" noChangeArrowheads="1"/>
          </p:cNvPicPr>
          <p:nvPr>
            <p:custDataLst>
              <p:tags r:id="rId9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2038350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A_图片 1" hidden="1"/>
          <p:cNvPicPr>
            <a:picLocks noGrp="1" noRot="1" noChangeAspect="1" noEditPoints="1" noChangeArrowheads="1"/>
          </p:cNvPicPr>
          <p:nvPr>
            <p:custDataLst>
              <p:tags r:id="rId10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3054350" y="1730375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A_图片 1" hidden="1"/>
          <p:cNvPicPr>
            <a:picLocks noGrp="1" noRot="1" noChangeAspect="1" noEditPoints="1" noChangeArrowheads="1"/>
          </p:cNvPicPr>
          <p:nvPr>
            <p:custDataLst>
              <p:tags r:id="rId11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4068763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A_图片 1" hidden="1"/>
          <p:cNvPicPr>
            <a:picLocks noGrp="1" noRot="1" noChangeAspect="1" noEditPoints="1" noChangeArrowheads="1"/>
          </p:cNvPicPr>
          <p:nvPr>
            <p:custDataLst>
              <p:tags r:id="rId12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5084763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A_图片 1" hidden="1"/>
          <p:cNvPicPr>
            <a:picLocks noGrp="1" noRot="1" noChangeAspect="1" noEditPoints="1" noChangeArrowheads="1"/>
          </p:cNvPicPr>
          <p:nvPr>
            <p:custDataLst>
              <p:tags r:id="rId13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6097588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A_图片 1" hidden="1"/>
          <p:cNvPicPr>
            <a:picLocks noGrp="1" noRot="1" noChangeAspect="1" noEditPoints="1" noChangeArrowheads="1"/>
          </p:cNvPicPr>
          <p:nvPr>
            <p:custDataLst>
              <p:tags r:id="rId14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711358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A_图片 1" hidden="1"/>
          <p:cNvPicPr>
            <a:picLocks noGrp="1" noRot="1" noChangeAspect="1" noEditPoints="1" noChangeArrowheads="1"/>
          </p:cNvPicPr>
          <p:nvPr>
            <p:custDataLst>
              <p:tags r:id="rId15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102393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A_图片 1" hidden="1"/>
          <p:cNvPicPr>
            <a:picLocks noGrp="1" noRot="1" noChangeAspect="1" noEditPoints="1" noChangeArrowheads="1"/>
          </p:cNvPicPr>
          <p:nvPr>
            <p:custDataLst>
              <p:tags r:id="rId16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2038350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A_图片 1" hidden="1"/>
          <p:cNvPicPr>
            <a:picLocks noGrp="1" noRot="1" noChangeAspect="1" noEditPoints="1" noChangeArrowheads="1"/>
          </p:cNvPicPr>
          <p:nvPr>
            <p:custDataLst>
              <p:tags r:id="rId17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3054350" y="4437063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A_图片 1" hidden="1"/>
          <p:cNvPicPr>
            <a:picLocks noGrp="1" noRot="1" noChangeAspect="1" noEditPoints="1" noChangeArrowheads="1"/>
          </p:cNvPicPr>
          <p:nvPr>
            <p:custDataLst>
              <p:tags r:id="rId18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4068763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A_图片 1" hidden="1"/>
          <p:cNvPicPr>
            <a:picLocks noGrp="1" noRot="1" noChangeAspect="1" noEditPoints="1" noChangeArrowheads="1"/>
          </p:cNvPicPr>
          <p:nvPr>
            <p:custDataLst>
              <p:tags r:id="rId19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5084763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A_图片 1" hidden="1"/>
          <p:cNvPicPr>
            <a:picLocks noGrp="1" noRot="1" noChangeAspect="1" noEditPoints="1" noChangeArrowheads="1"/>
          </p:cNvPicPr>
          <p:nvPr>
            <p:custDataLst>
              <p:tags r:id="rId20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6097588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A_图片 1" hidden="1"/>
          <p:cNvPicPr>
            <a:picLocks noGrp="1" noRot="1" noChangeAspect="1" noEditPoints="1" noChangeArrowheads="1"/>
          </p:cNvPicPr>
          <p:nvPr>
            <p:custDataLst>
              <p:tags r:id="rId21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711358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A_图片 1" hidden="1"/>
          <p:cNvPicPr>
            <a:picLocks noGrp="1" noRot="1" noChangeAspect="1" noEditPoints="1" noChangeArrowheads="1"/>
          </p:cNvPicPr>
          <p:nvPr>
            <p:custDataLst>
              <p:tags r:id="rId22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102393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A_图片 1" hidden="1"/>
          <p:cNvPicPr>
            <a:picLocks noGrp="1" noRot="1" noChangeAspect="1" noEditPoints="1" noChangeArrowheads="1"/>
          </p:cNvPicPr>
          <p:nvPr>
            <p:custDataLst>
              <p:tags r:id="rId23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2038350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A_图片 1" hidden="1"/>
          <p:cNvPicPr>
            <a:picLocks noGrp="1" noRot="1" noChangeAspect="1" noEditPoints="1" noChangeArrowheads="1"/>
          </p:cNvPicPr>
          <p:nvPr>
            <p:custDataLst>
              <p:tags r:id="rId24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3054350" y="5113338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A_图片 1" hidden="1"/>
          <p:cNvPicPr>
            <a:picLocks noGrp="1" noRot="1" noChangeAspect="1" noEditPoints="1" noChangeArrowheads="1"/>
          </p:cNvPicPr>
          <p:nvPr>
            <p:custDataLst>
              <p:tags r:id="rId25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4068763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A_图片 1" hidden="1"/>
          <p:cNvPicPr>
            <a:picLocks noGrp="1" noRot="1" noChangeAspect="1" noEditPoints="1" noChangeArrowheads="1"/>
          </p:cNvPicPr>
          <p:nvPr>
            <p:custDataLst>
              <p:tags r:id="rId26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5084763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A_图片 1" hidden="1"/>
          <p:cNvPicPr>
            <a:picLocks noGrp="1" noRot="1" noChangeAspect="1" noEditPoints="1" noChangeArrowheads="1"/>
          </p:cNvPicPr>
          <p:nvPr>
            <p:custDataLst>
              <p:tags r:id="rId27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6097588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A_图片 1" hidden="1"/>
          <p:cNvPicPr>
            <a:picLocks noGrp="1" noRot="1" noChangeAspect="1" noEditPoints="1" noChangeArrowheads="1"/>
          </p:cNvPicPr>
          <p:nvPr>
            <p:custDataLst>
              <p:tags r:id="rId28"/>
            </p:custDataLst>
          </p:nvPr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711358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PA_文本框 123" hidden="1"/>
          <p:cNvSpPr>
            <a:spLocks noGrp="1" noRot="1" noChangeAspect="1" noEditPoints="1" noChangeArrowheads="1" noTextEdit="1"/>
          </p:cNvSpPr>
          <p:nvPr>
            <p:custDataLst>
              <p:tags r:id="rId29"/>
            </p:custDataLst>
          </p:nvPr>
        </p:nvSpPr>
        <p:spPr bwMode="auto">
          <a:xfrm>
            <a:off x="1131888" y="2754313"/>
            <a:ext cx="6889750" cy="1333500"/>
          </a:xfrm>
          <a:custGeom>
            <a:avLst/>
            <a:gdLst>
              <a:gd name="T0" fmla="*/ 930241 w 10306347"/>
              <a:gd name="T1" fmla="*/ 915038 h 1778496"/>
              <a:gd name="T2" fmla="*/ 676539 w 10306347"/>
              <a:gd name="T3" fmla="*/ 1210751 h 1778496"/>
              <a:gd name="T4" fmla="*/ 273601 w 10306347"/>
              <a:gd name="T5" fmla="*/ 1210751 h 1778496"/>
              <a:gd name="T6" fmla="*/ 164161 w 10306347"/>
              <a:gd name="T7" fmla="*/ 825766 h 1778496"/>
              <a:gd name="T8" fmla="*/ 1188917 w 10306347"/>
              <a:gd name="T9" fmla="*/ 1205172 h 1778496"/>
              <a:gd name="T10" fmla="*/ 0 w 10306347"/>
              <a:gd name="T11" fmla="*/ 1305603 h 1778496"/>
              <a:gd name="T12" fmla="*/ 164161 w 10306347"/>
              <a:gd name="T13" fmla="*/ 825766 h 1778496"/>
              <a:gd name="T14" fmla="*/ 6118696 w 10306347"/>
              <a:gd name="T15" fmla="*/ 814607 h 1778496"/>
              <a:gd name="T16" fmla="*/ 6118696 w 10306347"/>
              <a:gd name="T17" fmla="*/ 725335 h 1778496"/>
              <a:gd name="T18" fmla="*/ 2731028 w 10306347"/>
              <a:gd name="T19" fmla="*/ 781130 h 1778496"/>
              <a:gd name="T20" fmla="*/ 4104004 w 10306347"/>
              <a:gd name="T21" fmla="*/ 496575 h 1778496"/>
              <a:gd name="T22" fmla="*/ 4104004 w 10306347"/>
              <a:gd name="T23" fmla="*/ 496575 h 1778496"/>
              <a:gd name="T24" fmla="*/ 129339 w 10306347"/>
              <a:gd name="T25" fmla="*/ 781130 h 1778496"/>
              <a:gd name="T26" fmla="*/ 4004513 w 10306347"/>
              <a:gd name="T27" fmla="*/ 401724 h 1778496"/>
              <a:gd name="T28" fmla="*/ 4492017 w 10306347"/>
              <a:gd name="T29" fmla="*/ 998730 h 1778496"/>
              <a:gd name="T30" fmla="*/ 4104004 w 10306347"/>
              <a:gd name="T31" fmla="*/ 1048945 h 1778496"/>
              <a:gd name="T32" fmla="*/ 4004513 w 10306347"/>
              <a:gd name="T33" fmla="*/ 401724 h 1778496"/>
              <a:gd name="T34" fmla="*/ 6118696 w 10306347"/>
              <a:gd name="T35" fmla="*/ 223180 h 1778496"/>
              <a:gd name="T36" fmla="*/ 4810387 w 10306347"/>
              <a:gd name="T37" fmla="*/ 139487 h 1778496"/>
              <a:gd name="T38" fmla="*/ 4785517 w 10306347"/>
              <a:gd name="T39" fmla="*/ 234339 h 1778496"/>
              <a:gd name="T40" fmla="*/ 4482068 w 10306347"/>
              <a:gd name="T41" fmla="*/ 1199592 h 1778496"/>
              <a:gd name="T42" fmla="*/ 4079130 w 10306347"/>
              <a:gd name="T43" fmla="*/ 234339 h 1778496"/>
              <a:gd name="T44" fmla="*/ 5964482 w 10306347"/>
              <a:gd name="T45" fmla="*/ 133908 h 1778496"/>
              <a:gd name="T46" fmla="*/ 6203264 w 10306347"/>
              <a:gd name="T47" fmla="*/ 223180 h 1778496"/>
              <a:gd name="T48" fmla="*/ 6203264 w 10306347"/>
              <a:gd name="T49" fmla="*/ 1054525 h 1778496"/>
              <a:gd name="T50" fmla="*/ 5897328 w 10306347"/>
              <a:gd name="T51" fmla="*/ 1141008 h 1778496"/>
              <a:gd name="T52" fmla="*/ 5855042 w 10306347"/>
              <a:gd name="T53" fmla="*/ 223180 h 1778496"/>
              <a:gd name="T54" fmla="*/ 358167 w 10306347"/>
              <a:gd name="T55" fmla="*/ 223180 h 1778496"/>
              <a:gd name="T56" fmla="*/ 2989704 w 10306347"/>
              <a:gd name="T57" fmla="*/ 55795 h 1778496"/>
              <a:gd name="T58" fmla="*/ 2576817 w 10306347"/>
              <a:gd name="T59" fmla="*/ 424042 h 1778496"/>
              <a:gd name="T60" fmla="*/ 2957370 w 10306347"/>
              <a:gd name="T61" fmla="*/ 1163325 h 1778496"/>
              <a:gd name="T62" fmla="*/ 2795697 w 10306347"/>
              <a:gd name="T63" fmla="*/ 1149377 h 1778496"/>
              <a:gd name="T64" fmla="*/ 2656409 w 10306347"/>
              <a:gd name="T65" fmla="*/ 842504 h 1778496"/>
              <a:gd name="T66" fmla="*/ 2442504 w 10306347"/>
              <a:gd name="T67" fmla="*/ 1255387 h 1778496"/>
              <a:gd name="T68" fmla="*/ 2492249 w 10306347"/>
              <a:gd name="T69" fmla="*/ 424042 h 1778496"/>
              <a:gd name="T70" fmla="*/ 2228598 w 10306347"/>
              <a:gd name="T71" fmla="*/ 55795 h 1778496"/>
              <a:gd name="T72" fmla="*/ 2422605 w 10306347"/>
              <a:gd name="T73" fmla="*/ 446360 h 1778496"/>
              <a:gd name="T74" fmla="*/ 2109209 w 10306347"/>
              <a:gd name="T75" fmla="*/ 719755 h 1778496"/>
              <a:gd name="T76" fmla="*/ 2253470 w 10306347"/>
              <a:gd name="T77" fmla="*/ 1283284 h 1778496"/>
              <a:gd name="T78" fmla="*/ 2019667 w 10306347"/>
              <a:gd name="T79" fmla="*/ 1300023 h 1778496"/>
              <a:gd name="T80" fmla="*/ 2119158 w 10306347"/>
              <a:gd name="T81" fmla="*/ 89272 h 1778496"/>
              <a:gd name="T82" fmla="*/ 2233572 w 10306347"/>
              <a:gd name="T83" fmla="*/ 189703 h 1778496"/>
              <a:gd name="T84" fmla="*/ 6665895 w 10306347"/>
              <a:gd name="T85" fmla="*/ 239919 h 1778496"/>
              <a:gd name="T86" fmla="*/ 6665895 w 10306347"/>
              <a:gd name="T87" fmla="*/ 557950 h 1778496"/>
              <a:gd name="T88" fmla="*/ 6889750 w 10306347"/>
              <a:gd name="T89" fmla="*/ 1244228 h 1778496"/>
              <a:gd name="T90" fmla="*/ 6272905 w 10306347"/>
              <a:gd name="T91" fmla="*/ 1143797 h 1778496"/>
              <a:gd name="T92" fmla="*/ 6451987 w 10306347"/>
              <a:gd name="T93" fmla="*/ 357088 h 1778496"/>
              <a:gd name="T94" fmla="*/ 6576354 w 10306347"/>
              <a:gd name="T95" fmla="*/ 239919 h 1778496"/>
              <a:gd name="T96" fmla="*/ 616844 w 10306347"/>
              <a:gd name="T97" fmla="*/ 172965 h 1778496"/>
              <a:gd name="T98" fmla="*/ 975012 w 10306347"/>
              <a:gd name="T99" fmla="*/ 262236 h 1778496"/>
              <a:gd name="T100" fmla="*/ 1064554 w 10306347"/>
              <a:gd name="T101" fmla="*/ 786709 h 1778496"/>
              <a:gd name="T102" fmla="*/ 402939 w 10306347"/>
              <a:gd name="T103" fmla="*/ 797868 h 1778496"/>
              <a:gd name="T104" fmla="*/ 582023 w 10306347"/>
              <a:gd name="T105" fmla="*/ 262236 h 1778496"/>
              <a:gd name="T106" fmla="*/ 577048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06347"/>
              <a:gd name="T163" fmla="*/ 0 h 1778496"/>
              <a:gd name="T164" fmla="*/ 10306347 w 10306347"/>
              <a:gd name="T165" fmla="*/ 1778496 h 17784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PA_文本框 1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6130" y="6629399"/>
            <a:ext cx="1219220" cy="1077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prstClr val="white">
                    <a:lumMod val="95000"/>
                    <a:alpha val="0"/>
                  </a:prstClr>
                </a:solidFill>
                <a:latin typeface="Times New Roman" panose="02020603050405020304"/>
                <a:ea typeface="黑体" panose="02010609060101010101" pitchFamily="49" charset="-122"/>
              </a:rPr>
              <a:t>0</a:t>
            </a:r>
            <a:endParaRPr lang="zh-CN" altLang="en-US" sz="100" dirty="0" smtClean="0">
              <a:solidFill>
                <a:prstClr val="white">
                  <a:lumMod val="95000"/>
                  <a:alpha val="0"/>
                </a:prstClr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8226" name="PA_图片 1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40" descr="C:\Users\Administrator\Desktop\QQ截图20170906090555.jpg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0" y="2067719"/>
            <a:ext cx="44275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8" name="标题 2"/>
          <p:cNvSpPr txBox="1">
            <a:spLocks noChangeArrowheads="1"/>
          </p:cNvSpPr>
          <p:nvPr/>
        </p:nvSpPr>
        <p:spPr bwMode="auto">
          <a:xfrm>
            <a:off x="4427539" y="2185988"/>
            <a:ext cx="4716462" cy="19288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Unit5</a:t>
            </a:r>
          </a:p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 want to watch a game show?</a:t>
            </a:r>
          </a:p>
        </p:txBody>
      </p:sp>
      <p:sp>
        <p:nvSpPr>
          <p:cNvPr id="8229" name="标题 2"/>
          <p:cNvSpPr txBox="1">
            <a:spLocks noChangeArrowheads="1"/>
          </p:cNvSpPr>
          <p:nvPr/>
        </p:nvSpPr>
        <p:spPr bwMode="auto">
          <a:xfrm>
            <a:off x="4419600" y="4724400"/>
            <a:ext cx="4724400" cy="533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Section A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（第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课时）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" y="585231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81000" y="568325"/>
            <a:ext cx="8543925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2a Listen to Lin Hui and Sally’s conversation. </a:t>
            </a:r>
          </a:p>
          <a:p>
            <a:pPr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Number the TV shows [1-5] in the order you </a:t>
            </a:r>
          </a:p>
          <a:p>
            <a:pPr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hear them. </a:t>
            </a:r>
          </a:p>
          <a:p>
            <a:pPr eaLnBrk="0" hangingPunct="0">
              <a:tabLst>
                <a:tab pos="495300" algn="l"/>
                <a:tab pos="5273675" algn="r"/>
              </a:tabLst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______ sitcoms               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______ news      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______ game shows        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______ talk shows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______ soap opera</a:t>
            </a:r>
          </a:p>
        </p:txBody>
      </p:sp>
      <p:pic>
        <p:nvPicPr>
          <p:cNvPr id="17411" name="Picture 5" descr="A-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133600"/>
            <a:ext cx="38004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93850" y="29718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93850" y="36115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93850" y="49069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600200" y="42672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600200" y="55927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</a:p>
        </p:txBody>
      </p:sp>
      <p:pic>
        <p:nvPicPr>
          <p:cNvPr id="12" name="SectionA2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8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1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33400" y="609600"/>
            <a:ext cx="719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95300" algn="l"/>
                <a:tab pos="5273675" algn="r"/>
              </a:tabLst>
            </a:pP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2b Listen again. Complete the sentences.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610600" cy="47466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1. Sally likes to watch ________________.       </a:t>
            </a:r>
          </a:p>
          <a:p>
            <a:pPr>
              <a:lnSpc>
                <a:spcPct val="135000"/>
              </a:lnSpc>
            </a:pPr>
            <a:r>
              <a:rPr lang="en-US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2. Lin </a:t>
            </a:r>
            <a:r>
              <a:rPr lang="en-US" altLang="en-US" sz="32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Hui</a:t>
            </a:r>
            <a:r>
              <a:rPr lang="en-US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thinks she can learn ____________ from sitcoms.</a:t>
            </a:r>
          </a:p>
          <a:p>
            <a:pPr>
              <a:lnSpc>
                <a:spcPct val="135000"/>
              </a:lnSpc>
            </a:pPr>
            <a:r>
              <a:rPr lang="en-US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3. Sally thinks __________ are more educational than sitcoms.</a:t>
            </a:r>
          </a:p>
          <a:p>
            <a:pPr>
              <a:lnSpc>
                <a:spcPct val="135000"/>
              </a:lnSpc>
            </a:pPr>
            <a:r>
              <a:rPr lang="en-US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4. Sally loves _________. She plans to watch Days of Our Past _______.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014788" y="1600200"/>
            <a:ext cx="3452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news or talk shows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410200" y="2286000"/>
            <a:ext cx="2593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some great jokes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971800" y="3581400"/>
            <a:ext cx="194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game shows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743200" y="4876800"/>
            <a:ext cx="1868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soap operas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747963" y="5562600"/>
            <a:ext cx="1290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tonight</a:t>
            </a:r>
          </a:p>
        </p:txBody>
      </p:sp>
      <p:pic>
        <p:nvPicPr>
          <p:cNvPr id="16" name="SectionA2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34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52400" y="558800"/>
            <a:ext cx="8991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2c Ask and answer questions about the TV shows  </a:t>
            </a:r>
          </a:p>
          <a:p>
            <a:pPr>
              <a:lnSpc>
                <a:spcPct val="130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in 2a. Use information that is true for you.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33400" y="1987550"/>
            <a:ext cx="8153400" cy="4229100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A: Do you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plan to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watch the news tonight?</a:t>
            </a:r>
          </a:p>
          <a:p>
            <a:pPr>
              <a:lnSpc>
                <a:spcPct val="14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B: Yes,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like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watching the news. I watch it </a:t>
            </a:r>
          </a:p>
          <a:p>
            <a:pPr>
              <a:lnSpc>
                <a:spcPct val="14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every night.</a:t>
            </a:r>
          </a:p>
          <a:p>
            <a:pPr>
              <a:lnSpc>
                <a:spcPct val="14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A: Why?</a:t>
            </a:r>
          </a:p>
          <a:p>
            <a:pPr>
              <a:lnSpc>
                <a:spcPct val="14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B: Because I hope to find out what’s going on </a:t>
            </a:r>
          </a:p>
          <a:p>
            <a:pPr>
              <a:lnSpc>
                <a:spcPct val="14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around the world.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609600" y="1654175"/>
            <a:ext cx="83820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Grace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: What did you do in class today, Sarah?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 dirty="0">
                <a:solidFill>
                  <a:srgbClr val="FF66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Sarah: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We had a discussion about TV shows.  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My classmates like game shows and  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sports shows.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Grace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: Oh,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can’t stand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them.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love soap operas.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like to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follow the story and see              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what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happens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next.</a:t>
            </a: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609600" y="1244600"/>
            <a:ext cx="580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2d Role-play the conversation.</a:t>
            </a:r>
          </a:p>
        </p:txBody>
      </p:sp>
      <p:pic>
        <p:nvPicPr>
          <p:cNvPr id="20484" name="Picture 9" descr="A-2d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4150" y="3581400"/>
            <a:ext cx="21526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本框 4104"/>
          <p:cNvSpPr txBox="1">
            <a:spLocks noChangeArrowheads="1"/>
          </p:cNvSpPr>
          <p:nvPr/>
        </p:nvSpPr>
        <p:spPr bwMode="auto">
          <a:xfrm>
            <a:off x="152400" y="573088"/>
            <a:ext cx="2198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Role-play </a:t>
            </a:r>
          </a:p>
        </p:txBody>
      </p:sp>
      <p:pic>
        <p:nvPicPr>
          <p:cNvPr id="7" name="SectionA2d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81000" y="838200"/>
            <a:ext cx="84582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5000"/>
              </a:lnSpc>
            </a:pPr>
            <a:r>
              <a:rPr lang="en-US" altLang="en-US" sz="2800" b="1">
                <a:solidFill>
                  <a:srgbClr val="FF66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Sarah: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Well,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don’t mind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soap operas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. But     </a:t>
            </a:r>
          </a:p>
          <a:p>
            <a:pPr eaLnBrk="0" hangingPunct="0">
              <a:lnSpc>
                <a:spcPct val="145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my favorite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TV shows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are the news  </a:t>
            </a:r>
          </a:p>
          <a:p>
            <a:pPr eaLnBrk="0" hangingPunct="0">
              <a:lnSpc>
                <a:spcPct val="145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and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 shows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0" hangingPunct="0">
              <a:lnSpc>
                <a:spcPct val="145000"/>
              </a:lnSpc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Grace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: They’re boring!</a:t>
            </a:r>
          </a:p>
          <a:p>
            <a:pPr eaLnBrk="0" hangingPunct="0">
              <a:lnSpc>
                <a:spcPct val="145000"/>
              </a:lnSpc>
            </a:pPr>
            <a:r>
              <a:rPr lang="en-US" altLang="en-US" sz="2800" b="1">
                <a:solidFill>
                  <a:srgbClr val="FF66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Sarah: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Well, they may not be very exciting, but              </a:t>
            </a:r>
          </a:p>
          <a:p>
            <a:pPr eaLnBrk="0" hangingPunct="0">
              <a:lnSpc>
                <a:spcPct val="145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you can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expect to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learn a lot from them.  </a:t>
            </a:r>
          </a:p>
          <a:p>
            <a:pPr eaLnBrk="0" hangingPunct="0">
              <a:lnSpc>
                <a:spcPct val="145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hope to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be a TV reporter one day.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04800" y="1854200"/>
            <a:ext cx="8458200" cy="13419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45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Role-play the conversation in 2d.</a:t>
            </a:r>
          </a:p>
          <a:p>
            <a:pPr eaLnBrk="0" hangingPunct="0">
              <a:lnSpc>
                <a:spcPct val="145000"/>
              </a:lnSpc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2.Make </a:t>
            </a:r>
            <a:r>
              <a:rPr lang="en-US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conversations about talking about TV shows.</a:t>
            </a:r>
          </a:p>
        </p:txBody>
      </p:sp>
      <p:pic>
        <p:nvPicPr>
          <p:cNvPr id="22531" name="Picture 4" descr="C:\Users\Administrator\Desktop\QQ截图20170912134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962400"/>
            <a:ext cx="1076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组合 7"/>
          <p:cNvGrpSpPr/>
          <p:nvPr/>
        </p:nvGrpSpPr>
        <p:grpSpPr bwMode="auto">
          <a:xfrm>
            <a:off x="4114800" y="3962400"/>
            <a:ext cx="1295400" cy="2552700"/>
            <a:chOff x="4419604" y="3809990"/>
            <a:chExt cx="1295396" cy="2552700"/>
          </a:xfrm>
        </p:grpSpPr>
        <p:pic>
          <p:nvPicPr>
            <p:cNvPr id="22534" name="Picture 3" descr="C:\Users\Administrator\Desktop\QQ截图2017091213484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809990"/>
              <a:ext cx="11430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4419604" y="3809990"/>
              <a:ext cx="304799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2533" name="Text Box 18"/>
          <p:cNvSpPr txBox="1">
            <a:spLocks noChangeArrowheads="1"/>
          </p:cNvSpPr>
          <p:nvPr/>
        </p:nvSpPr>
        <p:spPr bwMode="auto">
          <a:xfrm>
            <a:off x="304800" y="60960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Pair work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57200" y="1524000"/>
            <a:ext cx="8458200" cy="127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45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Use the sentences we have learned to design a passage about your favorite TV shows.</a:t>
            </a:r>
            <a:endParaRPr lang="en-US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555" name="Text Box 18"/>
          <p:cNvSpPr txBox="1">
            <a:spLocks noChangeArrowheads="1"/>
          </p:cNvSpPr>
          <p:nvPr/>
        </p:nvSpPr>
        <p:spPr bwMode="auto">
          <a:xfrm>
            <a:off x="304800" y="60960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Group work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352800"/>
            <a:ext cx="8382000" cy="644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45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Show your passage to the class.</a:t>
            </a:r>
            <a:endParaRPr lang="en-US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609600"/>
            <a:ext cx="2057400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问题探究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46175"/>
            <a:ext cx="8801100" cy="52609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/>
              <a:t>▲ Let’s watch a talk show.</a:t>
            </a:r>
            <a:r>
              <a:rPr lang="zh-CN" altLang="en-US" sz="2800" dirty="0"/>
              <a:t>让我们看谈话节目吧</a:t>
            </a:r>
            <a:endParaRPr lang="en-US" altLang="zh-CN" sz="2800" dirty="0"/>
          </a:p>
          <a:p>
            <a:pPr>
              <a:defRPr/>
            </a:pPr>
            <a:r>
              <a:rPr lang="zh-CN" altLang="en-US" sz="2800" dirty="0"/>
              <a:t>让某人做某事：</a:t>
            </a:r>
            <a:r>
              <a:rPr lang="en-US" altLang="zh-CN" sz="2800" dirty="0"/>
              <a:t>let sb. do </a:t>
            </a:r>
            <a:r>
              <a:rPr lang="en-US" altLang="zh-CN" sz="2800" dirty="0" err="1"/>
              <a:t>sth</a:t>
            </a:r>
            <a:r>
              <a:rPr lang="en-US" altLang="zh-CN" sz="2800" dirty="0"/>
              <a:t>.</a:t>
            </a:r>
          </a:p>
          <a:p>
            <a:pPr>
              <a:defRPr/>
            </a:pPr>
            <a:r>
              <a:rPr lang="zh-CN" altLang="en-US" sz="2800" dirty="0"/>
              <a:t>导练</a:t>
            </a:r>
            <a:r>
              <a:rPr lang="zh-CN" altLang="en-US" sz="2800" dirty="0">
                <a:sym typeface="Wingdings" panose="05000000000000000000" pitchFamily="2" charset="2"/>
              </a:rPr>
              <a:t>（</a:t>
            </a:r>
            <a:r>
              <a:rPr lang="en-US" altLang="zh-CN" sz="2800" dirty="0">
                <a:sym typeface="Wingdings" panose="05000000000000000000" pitchFamily="2" charset="2"/>
              </a:rPr>
              <a:t>C</a:t>
            </a:r>
            <a:r>
              <a:rPr lang="zh-CN" altLang="en-US" sz="2800" dirty="0">
                <a:sym typeface="Wingdings" panose="05000000000000000000" pitchFamily="2" charset="2"/>
              </a:rPr>
              <a:t>）</a:t>
            </a:r>
            <a:r>
              <a:rPr lang="en-US" altLang="zh-CN" sz="2800" dirty="0"/>
              <a:t>Let’s_____ for a walk, shall we?</a:t>
            </a:r>
          </a:p>
          <a:p>
            <a:pPr>
              <a:defRPr/>
            </a:pPr>
            <a:r>
              <a:rPr lang="en-US" altLang="zh-CN" sz="2800" dirty="0"/>
              <a:t>A to go B going C go</a:t>
            </a:r>
          </a:p>
          <a:p>
            <a:pPr>
              <a:defRPr/>
            </a:pPr>
            <a:r>
              <a:rPr lang="en-US" altLang="zh-CN" sz="2800" dirty="0"/>
              <a:t>▲ stand</a:t>
            </a:r>
          </a:p>
          <a:p>
            <a:pPr marL="342900" indent="-342900">
              <a:buFontTx/>
              <a:buAutoNum type="arabicParenR"/>
              <a:defRPr/>
            </a:pPr>
            <a:r>
              <a:rPr lang="zh-CN" altLang="en-US" sz="2800" dirty="0"/>
              <a:t>作不及物动词时，意为“站立”，构成</a:t>
            </a:r>
            <a:r>
              <a:rPr lang="en-US" altLang="zh-CN" sz="2800" dirty="0"/>
              <a:t>stand up, </a:t>
            </a:r>
            <a:r>
              <a:rPr lang="zh-CN" altLang="en-US" sz="2800" dirty="0"/>
              <a:t>反义词为 </a:t>
            </a:r>
            <a:r>
              <a:rPr lang="en-US" altLang="zh-CN" sz="2800" dirty="0"/>
              <a:t>sit down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pPr marL="342900" indent="-342900">
              <a:buFontTx/>
              <a:buAutoNum type="arabicParenR"/>
              <a:defRPr/>
            </a:pPr>
            <a:r>
              <a:rPr lang="zh-CN" altLang="en-US" sz="2800" dirty="0"/>
              <a:t>作及物动词时，意为“忍受，忍耐”，一般多用于否定句中，构成短语</a:t>
            </a:r>
            <a:r>
              <a:rPr lang="en-US" altLang="zh-CN" sz="2800" dirty="0"/>
              <a:t>can’t stand (doing) </a:t>
            </a:r>
            <a:r>
              <a:rPr lang="en-US" altLang="zh-CN" sz="2800" dirty="0" err="1"/>
              <a:t>sth</a:t>
            </a:r>
            <a:r>
              <a:rPr lang="en-US" altLang="zh-CN" sz="2800" dirty="0"/>
              <a:t>. </a:t>
            </a:r>
            <a:r>
              <a:rPr lang="zh-CN" altLang="en-US" sz="2800" dirty="0"/>
              <a:t>不能忍受做某事。如：</a:t>
            </a:r>
            <a:r>
              <a:rPr lang="en-US" altLang="zh-CN" sz="2800" dirty="0"/>
              <a:t>I can’t stand soap operas.</a:t>
            </a:r>
            <a:r>
              <a:rPr lang="zh-CN" altLang="en-US" sz="2800" dirty="0"/>
              <a:t>我无法忍受肥皂剧。</a:t>
            </a:r>
            <a:endParaRPr lang="en-US" altLang="zh-CN" sz="2800" dirty="0"/>
          </a:p>
          <a:p>
            <a:pPr marL="342900" indent="-342900">
              <a:defRPr/>
            </a:pPr>
            <a:r>
              <a:rPr lang="zh-CN" altLang="en-US" sz="2800" dirty="0"/>
              <a:t>导练：</a:t>
            </a:r>
            <a:r>
              <a:rPr lang="en-US" altLang="zh-CN" sz="2800" dirty="0"/>
              <a:t>My brother can’t stand </a:t>
            </a:r>
            <a:r>
              <a:rPr lang="en-US" altLang="zh-CN" sz="2800" u="sng" dirty="0"/>
              <a:t>writing </a:t>
            </a:r>
            <a:r>
              <a:rPr lang="en-US" altLang="zh-CN" sz="2800" dirty="0"/>
              <a:t>(write) diaries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685800"/>
            <a:ext cx="220980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/>
              <a:t>课堂评价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28600" y="1447800"/>
            <a:ext cx="8915400" cy="48323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/>
              <a:t>补全对话。</a:t>
            </a:r>
            <a:endParaRPr lang="en-US" altLang="zh-CN" sz="2800"/>
          </a:p>
          <a:p>
            <a:pPr eaLnBrk="1" hangingPunct="1"/>
            <a:r>
              <a:rPr lang="en-US" altLang="zh-CN" sz="2800"/>
              <a:t>Grace</a:t>
            </a:r>
            <a:r>
              <a:rPr lang="zh-CN" altLang="en-US" sz="2800"/>
              <a:t>：</a:t>
            </a:r>
            <a:r>
              <a:rPr lang="en-US" altLang="zh-CN" sz="2800"/>
              <a:t>_1____, Sarah?</a:t>
            </a:r>
          </a:p>
          <a:p>
            <a:pPr eaLnBrk="1" hangingPunct="1"/>
            <a:r>
              <a:rPr lang="en-US" altLang="zh-CN" sz="2800"/>
              <a:t>Sarah: We had a discussion about TV shows. My classmates like game shows and sports shows.</a:t>
            </a:r>
          </a:p>
          <a:p>
            <a:pPr eaLnBrk="1" hangingPunct="1"/>
            <a:r>
              <a:rPr lang="en-US" altLang="zh-CN" sz="2800"/>
              <a:t>Grace: Oh, I can’t stand them .______. I like to follow the story and see what happens next.</a:t>
            </a:r>
          </a:p>
          <a:p>
            <a:pPr eaLnBrk="1" hangingPunct="1"/>
            <a:r>
              <a:rPr lang="en-US" altLang="zh-CN" sz="2800"/>
              <a:t>Sarah: Well, _____. But my favorite TV shows are the news and talk shows.</a:t>
            </a:r>
          </a:p>
          <a:p>
            <a:pPr eaLnBrk="1" hangingPunct="1"/>
            <a:r>
              <a:rPr lang="en-US" altLang="zh-CN" sz="2800"/>
              <a:t>Grace:______!</a:t>
            </a:r>
          </a:p>
          <a:p>
            <a:pPr eaLnBrk="1" hangingPunct="1"/>
            <a:r>
              <a:rPr lang="en-US" altLang="zh-CN" sz="2800"/>
              <a:t>Sarah: Well, _____, but you can expect to learn a lot from them. I hope to be a TV reporter one day.</a:t>
            </a:r>
            <a:endParaRPr lang="zh-CN" altLang="en-US" sz="2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19050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A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32004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C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4038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48768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D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52578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</a:rPr>
              <a:t>E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09600" y="2133600"/>
            <a:ext cx="5791200" cy="22463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zh-CN" sz="2800"/>
              <a:t>What did you do in class today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zh-CN" sz="2800"/>
              <a:t>I don’t mind soap operas.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zh-CN" sz="2800"/>
              <a:t>I love soap operas.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zh-CN" sz="2800"/>
              <a:t>They’re boring.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zh-CN" sz="2800"/>
              <a:t>They may not be very exciting.</a:t>
            </a:r>
            <a:endParaRPr lang="zh-CN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 noChangeArrowheads="1"/>
          </p:cNvSpPr>
          <p:nvPr>
            <p:ph type="title"/>
          </p:nvPr>
        </p:nvSpPr>
        <p:spPr>
          <a:xfrm>
            <a:off x="390525" y="1905000"/>
            <a:ext cx="8524875" cy="4495800"/>
          </a:xfrm>
        </p:spPr>
        <p:txBody>
          <a:bodyPr>
            <a:normAutofit fontScale="90000"/>
          </a:bodyPr>
          <a:lstStyle/>
          <a:p>
            <a:pPr>
              <a:lnSpc>
                <a:spcPct val="135000"/>
              </a:lnSpc>
              <a:tabLst>
                <a:tab pos="495300" algn="l"/>
                <a:tab pos="5273675" algn="r"/>
              </a:tabLst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掌握以下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黑体" panose="02010609060101010101" pitchFamily="49" charset="-122"/>
              </a:rPr>
              <a:t>单词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和短语</a:t>
            </a:r>
            <a: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sitcom/news/talk show/soap opera/game show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等。</a:t>
            </a:r>
            <a: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2.通过完成句子配对来识记并运用电视节目及其正确形容的表达：</a:t>
            </a:r>
            <a:b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 don’t mind them./ I can’t stand it./It’s relaxing.</a:t>
            </a:r>
            <a:b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3.通过口语小组操练来正确运用询问和讨论各类电视节目。</a:t>
            </a:r>
            <a:b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学会询问他人喜好的句型，能正确的和他人用此话题进行交流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endParaRPr lang="zh-CN" altLang="en-US" sz="2800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0" y="609600"/>
            <a:ext cx="2038350" cy="646113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>
              <a:defRPr/>
            </a:pPr>
            <a:r>
              <a:rPr lang="zh-CN" altLang="en-US" sz="3600" b="1" dirty="0">
                <a:latin typeface="+mn-ea"/>
              </a:rPr>
              <a:t>学习目标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8"/>
          <p:cNvSpPr txBox="1">
            <a:spLocks noChangeArrowheads="1"/>
          </p:cNvSpPr>
          <p:nvPr/>
        </p:nvSpPr>
        <p:spPr bwMode="auto">
          <a:xfrm>
            <a:off x="304800" y="6096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Summary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295400"/>
            <a:ext cx="78486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Please make your own conversations with the following structure: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33350">
              <a:lnSpc>
                <a:spcPct val="150000"/>
              </a:lnSpc>
              <a:defRPr/>
            </a:pPr>
            <a:r>
              <a:rPr lang="en-US" altLang="zh-CN" sz="28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A: What do you want to watch?</a:t>
            </a:r>
            <a:endParaRPr lang="zh-CN" altLang="zh-CN" sz="2800" dirty="0"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33350">
              <a:lnSpc>
                <a:spcPct val="150000"/>
              </a:lnSpc>
              <a:defRPr/>
            </a:pPr>
            <a:r>
              <a:rPr lang="en-US" altLang="zh-CN" sz="28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B: I want to watch a talk show.</a:t>
            </a:r>
            <a:endParaRPr lang="zh-CN" altLang="zh-CN" sz="2800" dirty="0"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33350">
              <a:lnSpc>
                <a:spcPct val="150000"/>
              </a:lnSpc>
              <a:defRPr/>
            </a:pPr>
            <a:r>
              <a:rPr lang="en-US" altLang="zh-CN" sz="28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A. What do you think of talk shows?</a:t>
            </a:r>
            <a:endParaRPr lang="zh-CN" altLang="zh-CN" sz="2800" dirty="0"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33350">
              <a:lnSpc>
                <a:spcPct val="150000"/>
              </a:lnSpc>
              <a:defRPr/>
            </a:pPr>
            <a:r>
              <a:rPr lang="en-US" altLang="zh-CN" sz="28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A: They’re OK. I don’t mind them.</a:t>
            </a:r>
            <a:endParaRPr lang="zh-CN" altLang="zh-CN" sz="2800" dirty="0"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133350">
              <a:lnSpc>
                <a:spcPct val="150000"/>
              </a:lnSpc>
              <a:defRPr/>
            </a:pPr>
            <a:r>
              <a:rPr lang="en-US" altLang="zh-CN" sz="28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</a:rPr>
              <a:t>B: Then let’s watch a talk show.</a:t>
            </a:r>
            <a:endParaRPr lang="zh-CN" altLang="zh-CN" sz="2800" dirty="0">
              <a:latin typeface="Times New Roman" panose="02020603050405020304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3276600" y="668338"/>
            <a:ext cx="2530475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77755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Review the language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points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that we have learned in this class.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97275" y="649288"/>
            <a:ext cx="2038350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>
              <a:defRPr/>
            </a:pPr>
            <a:r>
              <a:rPr lang="zh-CN" altLang="en-US" sz="3600" b="1" dirty="0">
                <a:latin typeface="+mn-ea"/>
              </a:rPr>
              <a:t>自学互研</a:t>
            </a:r>
          </a:p>
        </p:txBody>
      </p:sp>
      <p:sp>
        <p:nvSpPr>
          <p:cNvPr id="4" name="矩形 3"/>
          <p:cNvSpPr/>
          <p:nvPr/>
        </p:nvSpPr>
        <p:spPr>
          <a:xfrm>
            <a:off x="533400" y="1066800"/>
            <a:ext cx="1831975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>
              <a:defRPr/>
            </a:pPr>
            <a:r>
              <a:rPr lang="zh-CN" altLang="en-US" sz="3200" b="1" dirty="0">
                <a:latin typeface="+mn-ea"/>
              </a:rPr>
              <a:t>新词自查</a:t>
            </a:r>
          </a:p>
        </p:txBody>
      </p:sp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457200" y="1828800"/>
            <a:ext cx="59340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根据句意及汉语提示完成句子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57163" y="2514600"/>
            <a:ext cx="89868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1. My father often reads the newspaper to learn more </a:t>
            </a:r>
          </a:p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  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news</a:t>
            </a:r>
            <a:r>
              <a:rPr lang="en-US" altLang="zh-CN" sz="2800" dirty="0">
                <a:latin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</a:rPr>
              <a:t>新闻</a:t>
            </a:r>
            <a:r>
              <a:rPr lang="en-US" altLang="zh-CN" sz="2800" dirty="0">
                <a:latin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2. We all think the story is very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educational</a:t>
            </a:r>
            <a:r>
              <a:rPr lang="en-US" altLang="zh-CN" sz="2800" dirty="0">
                <a:latin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</a:rPr>
              <a:t>有教育意义的</a:t>
            </a:r>
            <a:r>
              <a:rPr lang="en-US" altLang="zh-CN" sz="2800" dirty="0">
                <a:latin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3. The students are having a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discussion</a:t>
            </a:r>
            <a:r>
              <a:rPr lang="en-US" altLang="zh-CN" sz="2800" dirty="0">
                <a:latin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</a:rPr>
              <a:t>讨论</a:t>
            </a:r>
            <a:r>
              <a:rPr lang="en-US" altLang="zh-CN" sz="2800" dirty="0">
                <a:latin typeface="Times New Roman" panose="02020603050405020304" pitchFamily="18" charset="0"/>
              </a:rPr>
              <a:t>) about the </a:t>
            </a:r>
          </a:p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    TV show.</a:t>
            </a:r>
          </a:p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4. My mother told me the story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happened</a:t>
            </a:r>
            <a:r>
              <a:rPr lang="en-US" altLang="zh-CN" sz="2800" dirty="0">
                <a:latin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</a:rPr>
              <a:t>发生</a:t>
            </a:r>
            <a:r>
              <a:rPr lang="en-US" altLang="zh-CN" sz="2800" dirty="0">
                <a:latin typeface="Times New Roman" panose="02020603050405020304" pitchFamily="18" charset="0"/>
              </a:rPr>
              <a:t>) many</a:t>
            </a:r>
          </a:p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    years ago.</a:t>
            </a:r>
          </a:p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5. My sister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expects</a:t>
            </a:r>
            <a:r>
              <a:rPr lang="en-US" altLang="zh-CN" sz="2800" dirty="0">
                <a:latin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</a:rPr>
              <a:t>期望</a:t>
            </a:r>
            <a:r>
              <a:rPr lang="en-US" altLang="zh-CN" sz="2800" dirty="0">
                <a:latin typeface="Times New Roman" panose="02020603050405020304" pitchFamily="18" charset="0"/>
              </a:rPr>
              <a:t>) to get more news about the </a:t>
            </a:r>
          </a:p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    talent show.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3400" y="34290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724400" y="3886200"/>
            <a:ext cx="1676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267200" y="4343400"/>
            <a:ext cx="1676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16450" y="5181600"/>
            <a:ext cx="1676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981200" y="601980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减号 13"/>
          <p:cNvSpPr/>
          <p:nvPr/>
        </p:nvSpPr>
        <p:spPr bwMode="auto">
          <a:xfrm>
            <a:off x="152400" y="2362200"/>
            <a:ext cx="14478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减号 14"/>
          <p:cNvSpPr/>
          <p:nvPr/>
        </p:nvSpPr>
        <p:spPr bwMode="auto">
          <a:xfrm>
            <a:off x="4419600" y="2743200"/>
            <a:ext cx="23622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减号 15"/>
          <p:cNvSpPr/>
          <p:nvPr/>
        </p:nvSpPr>
        <p:spPr bwMode="auto">
          <a:xfrm>
            <a:off x="3962400" y="3276600"/>
            <a:ext cx="21336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减号 16"/>
          <p:cNvSpPr/>
          <p:nvPr/>
        </p:nvSpPr>
        <p:spPr bwMode="auto">
          <a:xfrm>
            <a:off x="4419600" y="4114800"/>
            <a:ext cx="19812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8" name="减号 17"/>
          <p:cNvSpPr/>
          <p:nvPr/>
        </p:nvSpPr>
        <p:spPr bwMode="auto">
          <a:xfrm>
            <a:off x="1752600" y="4953000"/>
            <a:ext cx="15240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90600" y="5648325"/>
            <a:ext cx="72390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/>
                <a:ea typeface="黑体" panose="02010609060101010101" pitchFamily="49" charset="-122"/>
              </a:rPr>
              <a:t>What’s your favorite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/>
                <a:ea typeface="黑体" panose="02010609060101010101" pitchFamily="49" charset="-122"/>
              </a:rPr>
              <a:t>programme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/>
                <a:ea typeface="黑体" panose="02010609060101010101" pitchFamily="49" charset="-122"/>
              </a:rPr>
              <a:t>?</a:t>
            </a:r>
            <a:endParaRPr lang="zh-CN" altLang="en-US" sz="2800" b="1" dirty="0">
              <a:solidFill>
                <a:srgbClr val="9900CC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14400" y="2286000"/>
            <a:ext cx="5562600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/>
                <a:ea typeface="黑体" panose="02010609060101010101" pitchFamily="49" charset="-122"/>
              </a:rPr>
              <a:t>Do you like to watch TV? </a:t>
            </a:r>
          </a:p>
        </p:txBody>
      </p:sp>
      <p:pic>
        <p:nvPicPr>
          <p:cNvPr id="11268" name="Picture 7" descr="http://t1.baidu.com/it/u=1777100608,67277606&amp;fm=23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95600"/>
            <a:ext cx="33845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4104"/>
          <p:cNvSpPr txBox="1">
            <a:spLocks noChangeArrowheads="1"/>
          </p:cNvSpPr>
          <p:nvPr/>
        </p:nvSpPr>
        <p:spPr bwMode="auto">
          <a:xfrm>
            <a:off x="2946400" y="990600"/>
            <a:ext cx="3340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Ask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 answer</a:t>
            </a:r>
          </a:p>
        </p:txBody>
      </p:sp>
      <p:sp>
        <p:nvSpPr>
          <p:cNvPr id="6" name="矩形 5"/>
          <p:cNvSpPr/>
          <p:nvPr/>
        </p:nvSpPr>
        <p:spPr>
          <a:xfrm>
            <a:off x="685800" y="762000"/>
            <a:ext cx="1831975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>
              <a:defRPr/>
            </a:pPr>
            <a:r>
              <a:rPr lang="zh-CN" altLang="en-US" sz="3200" b="1" dirty="0">
                <a:latin typeface="+mn-ea"/>
              </a:rPr>
              <a:t>情景导入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4104"/>
          <p:cNvSpPr txBox="1">
            <a:spLocks noChangeArrowheads="1"/>
          </p:cNvSpPr>
          <p:nvPr/>
        </p:nvSpPr>
        <p:spPr bwMode="auto">
          <a:xfrm>
            <a:off x="152400" y="573088"/>
            <a:ext cx="237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 words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" y="1219258"/>
            <a:ext cx="2259550" cy="1676356"/>
          </a:xfrm>
          <a:prstGeom prst="round2DiagRect">
            <a:avLst/>
          </a:prstGeom>
          <a:noFill/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922" y="1219258"/>
            <a:ext cx="2362138" cy="1676356"/>
          </a:xfrm>
          <a:prstGeom prst="round2DiagRect">
            <a:avLst/>
          </a:prstGeom>
          <a:noFill/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60" y="1143060"/>
            <a:ext cx="2286060" cy="1676356"/>
          </a:xfrm>
          <a:prstGeom prst="round2DiagRect">
            <a:avLst/>
          </a:prstGeom>
          <a:noFill/>
        </p:spPr>
      </p:pic>
      <p:sp>
        <p:nvSpPr>
          <p:cNvPr id="14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251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sports show</a:t>
            </a:r>
          </a:p>
        </p:txBody>
      </p:sp>
      <p:sp>
        <p:nvSpPr>
          <p:cNvPr id="15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2743200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news </a:t>
            </a:r>
          </a:p>
        </p:txBody>
      </p:sp>
      <p:sp>
        <p:nvSpPr>
          <p:cNvPr id="16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2819400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talent show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09982" y="1219258"/>
            <a:ext cx="2285941" cy="1676356"/>
          </a:xfrm>
          <a:prstGeom prst="round2DiagRect">
            <a:avLst/>
          </a:prstGeom>
          <a:noFill/>
        </p:spPr>
      </p:pic>
      <p:sp>
        <p:nvSpPr>
          <p:cNvPr id="18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438400" y="2819400"/>
            <a:ext cx="1828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 show</a:t>
            </a: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902" y="3555568"/>
            <a:ext cx="2736304" cy="2617678"/>
          </a:xfrm>
          <a:prstGeom prst="round2DiagRect">
            <a:avLst/>
          </a:prstGeom>
          <a:noFill/>
        </p:spPr>
      </p:pic>
      <p:sp>
        <p:nvSpPr>
          <p:cNvPr id="20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62038" y="6029325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soap opera</a:t>
            </a: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9030" y="3581396"/>
            <a:ext cx="2734357" cy="2564904"/>
          </a:xfrm>
          <a:prstGeom prst="round2DiagRect">
            <a:avLst/>
          </a:prstGeom>
          <a:noFill/>
        </p:spPr>
      </p:pic>
      <p:sp>
        <p:nvSpPr>
          <p:cNvPr id="22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803650" y="6030913"/>
            <a:ext cx="2520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game show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72158" y="3555568"/>
            <a:ext cx="2462852" cy="2609888"/>
          </a:xfrm>
          <a:prstGeom prst="round2DiagRect">
            <a:avLst/>
          </a:prstGeom>
          <a:noFill/>
        </p:spPr>
      </p:pic>
      <p:sp>
        <p:nvSpPr>
          <p:cNvPr id="24" name="文本框 4107"/>
          <p:cNvSpPr txBox="1">
            <a:spLocks noChangeArrowheads="1"/>
          </p:cNvSpPr>
          <p:nvPr/>
        </p:nvSpPr>
        <p:spPr bwMode="auto">
          <a:xfrm>
            <a:off x="6819900" y="6029325"/>
            <a:ext cx="118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sitcom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20" grpId="0"/>
      <p:bldP spid="22" grpId="0"/>
      <p:bldP spid="2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29945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1a Match the TV shows with the pictures [a-g].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1.talk show____   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2.soap opera____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3.sports show____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4. sitcom   _______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5.game show_____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6.talent show_____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7.news  ________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3315" name="Picture 4" descr="A-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600200"/>
            <a:ext cx="41783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895600" y="48307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209800" y="5668963"/>
            <a:ext cx="319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362200" y="34290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819400" y="27432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590800" y="1295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743200" y="20574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813050" y="42211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81000" y="2209800"/>
            <a:ext cx="2971800" cy="3108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</a:rPr>
              <a:t>love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3399"/>
                </a:solidFill>
                <a:latin typeface="Times New Roman" panose="02020603050405020304"/>
                <a:ea typeface="黑体" panose="02010609060101010101" pitchFamily="49" charset="-122"/>
              </a:rPr>
              <a:t>like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latin typeface="Times New Roman" panose="02020603050405020304"/>
                <a:ea typeface="黑体" panose="02010609060101010101" pitchFamily="49" charset="-122"/>
              </a:rPr>
              <a:t>don’t mind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/>
                <a:ea typeface="黑体" panose="02010609060101010101" pitchFamily="49" charset="-122"/>
              </a:rPr>
              <a:t>don’t like</a:t>
            </a:r>
            <a:r>
              <a:rPr lang="en-US" altLang="en-US" sz="2800" b="1" dirty="0">
                <a:latin typeface="Times New Roman" panose="02020603050405020304"/>
                <a:ea typeface="黑体" panose="02010609060101010101" pitchFamily="49" charset="-122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49" charset="-122"/>
              </a:rPr>
              <a:t>can’t stand</a:t>
            </a:r>
          </a:p>
        </p:txBody>
      </p:sp>
      <p:grpSp>
        <p:nvGrpSpPr>
          <p:cNvPr id="14339" name="组合 34817"/>
          <p:cNvGrpSpPr/>
          <p:nvPr/>
        </p:nvGrpSpPr>
        <p:grpSpPr bwMode="auto">
          <a:xfrm>
            <a:off x="3429000" y="2032794"/>
            <a:ext cx="5486400" cy="3352800"/>
            <a:chOff x="0" y="0"/>
            <a:chExt cx="5142" cy="1805"/>
          </a:xfrm>
        </p:grpSpPr>
        <p:pic>
          <p:nvPicPr>
            <p:cNvPr id="14349" name="AutoShape 10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14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4"/>
            <p:cNvSpPr txBox="1">
              <a:spLocks noChangeArrowheads="1"/>
            </p:cNvSpPr>
            <p:nvPr/>
          </p:nvSpPr>
          <p:spPr bwMode="auto">
            <a:xfrm>
              <a:off x="123" y="123"/>
              <a:ext cx="4894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endParaRPr lang="zh-CN" altLang="en-US" sz="2400" b="1">
                <a:solidFill>
                  <a:srgbClr val="8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52400" y="533400"/>
            <a:ext cx="883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1c Practice the conversation. Then make your      </a:t>
            </a:r>
          </a:p>
          <a:p>
            <a:pPr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own conversations.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81400" y="2312988"/>
            <a:ext cx="53340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A: What do you want to watch?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B: What do you think of talk 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shows?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A: They’re OK. I don’t mind them.</a:t>
            </a:r>
          </a:p>
          <a:p>
            <a:pPr eaLnBrk="0" hangingPunct="0">
              <a:lnSpc>
                <a:spcPct val="135000"/>
              </a:lnSpc>
              <a:tabLst>
                <a:tab pos="495300" algn="l"/>
                <a:tab pos="5273675" algn="r"/>
              </a:tabLst>
            </a:pPr>
            <a:r>
              <a:rPr lang="en-US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B: Then let’s watch a talk show.</a:t>
            </a:r>
          </a:p>
        </p:txBody>
      </p:sp>
      <p:pic>
        <p:nvPicPr>
          <p:cNvPr id="14342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228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35052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1200" y="4114800"/>
            <a:ext cx="477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228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2895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图片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3200" y="4800600"/>
            <a:ext cx="477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图片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9800" y="4800600"/>
            <a:ext cx="477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8"/>
          <p:cNvSpPr txBox="1">
            <a:spLocks noChangeArrowheads="1"/>
          </p:cNvSpPr>
          <p:nvPr/>
        </p:nvSpPr>
        <p:spPr bwMode="auto">
          <a:xfrm>
            <a:off x="304800" y="5334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Pair 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1371600"/>
            <a:ext cx="66294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</a:rPr>
              <a:t>—What do you think of  talk shows?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082800"/>
            <a:ext cx="28956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</a:rPr>
              <a:t>—I 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/>
                <a:ea typeface="黑体" panose="02010609060101010101" pitchFamily="49" charset="-122"/>
              </a:rPr>
              <a:t>like</a:t>
            </a: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</a:rPr>
              <a:t> them.</a:t>
            </a:r>
          </a:p>
        </p:txBody>
      </p:sp>
      <p:pic>
        <p:nvPicPr>
          <p:cNvPr id="9" name="图片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2514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188" y="2057436"/>
            <a:ext cx="2438336" cy="1788112"/>
          </a:xfrm>
          <a:prstGeom prst="round2Diag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308" y="3886188"/>
            <a:ext cx="2462852" cy="2609888"/>
          </a:xfrm>
          <a:prstGeom prst="round2Diag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971800" y="3962400"/>
            <a:ext cx="6096000" cy="5238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</a:rPr>
              <a:t>—What do you think of  sitcoms? </a:t>
            </a:r>
          </a:p>
        </p:txBody>
      </p:sp>
      <p:pic>
        <p:nvPicPr>
          <p:cNvPr id="20" name="图片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1400" y="4648200"/>
            <a:ext cx="9144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4648200"/>
            <a:ext cx="9144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124200" y="5562600"/>
            <a:ext cx="3962400" cy="5238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</a:rPr>
              <a:t>—I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</a:rPr>
              <a:t>can’t stand</a:t>
            </a:r>
            <a:r>
              <a:rPr lang="en-US" altLang="zh-CN" sz="2800" b="1" dirty="0">
                <a:latin typeface="Times New Roman" panose="02020603050405020304"/>
                <a:ea typeface="黑体" panose="02010609060101010101" pitchFamily="49" charset="-122"/>
              </a:rPr>
              <a:t> them.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28600" y="714375"/>
            <a:ext cx="8610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  <a:tabLst>
                <a:tab pos="495300" algn="l"/>
                <a:tab pos="5273675" algn="r"/>
              </a:tabLst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1b  Listen and number the shows [1-4] in the order you hear them.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6781800" cy="1570038"/>
          </a:xfrm>
          <a:prstGeom prst="rect">
            <a:avLst/>
          </a:prstGeom>
          <a:noFill/>
          <a:ln w="9525">
            <a:solidFill>
              <a:srgbClr val="00B05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____talent show           ____talk show       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____soccer game          ____ news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81600" y="24828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05400" y="31686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219200" y="31686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19200" y="24066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</a:p>
        </p:txBody>
      </p:sp>
      <p:pic>
        <p:nvPicPr>
          <p:cNvPr id="16" name="SectionA1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2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  <p:bldP spid="15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999</Words>
  <Application>Microsoft Office PowerPoint</Application>
  <PresentationFormat>全屏显示(4:3)</PresentationFormat>
  <Paragraphs>163</Paragraphs>
  <Slides>21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黑体</vt:lpstr>
      <vt:lpstr>华文楷体</vt:lpstr>
      <vt:lpstr>隶书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WWW.2PPT.COM
</vt:lpstr>
      <vt:lpstr>PowerPoint 演示文稿</vt:lpstr>
      <vt:lpstr> 1.掌握以下单词和短语sitcom/news/talk show/soap opera/game show等。 2.通过完成句子配对来识记并运用电视节目及其正确形容的表达： I don’t mind them./ I can’t stand it./It’s relaxing. 3.通过口语小组操练来正确运用询问和讨论各类电视节目。 4.学会询问他人喜好的句型，能正确的和他人用此话题进行交流。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2016-08-01T07:47:00Z</dcterms:created>
  <dcterms:modified xsi:type="dcterms:W3CDTF">2023-01-16T21:42:51Z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6AF2297101874CCC9A5FB8239FF37BA7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