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318" r:id="rId4"/>
    <p:sldId id="328" r:id="rId5"/>
    <p:sldId id="292" r:id="rId6"/>
    <p:sldId id="320" r:id="rId7"/>
    <p:sldId id="319" r:id="rId8"/>
    <p:sldId id="300" r:id="rId9"/>
    <p:sldId id="322" r:id="rId10"/>
    <p:sldId id="321" r:id="rId11"/>
    <p:sldId id="323" r:id="rId12"/>
    <p:sldId id="311" r:id="rId13"/>
    <p:sldId id="324" r:id="rId14"/>
    <p:sldId id="305" r:id="rId15"/>
    <p:sldId id="306" r:id="rId16"/>
    <p:sldId id="325" r:id="rId17"/>
    <p:sldId id="326" r:id="rId18"/>
    <p:sldId id="327" r:id="rId19"/>
    <p:sldId id="273" r:id="rId20"/>
    <p:sldId id="275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>
          <p15:clr>
            <a:srgbClr val="A4A3A4"/>
          </p15:clr>
        </p15:guide>
        <p15:guide id="2" pos="59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74" autoAdjust="0"/>
    <p:restoredTop sz="92285" autoAdjust="0"/>
  </p:normalViewPr>
  <p:slideViewPr>
    <p:cSldViewPr snapToGrid="0">
      <p:cViewPr varScale="1">
        <p:scale>
          <a:sx n="106" d="100"/>
          <a:sy n="106" d="100"/>
        </p:scale>
        <p:origin x="-828" y="-102"/>
      </p:cViewPr>
      <p:guideLst>
        <p:guide orient="horz" pos="2205"/>
        <p:guide pos="59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715EE-3B03-4D2D-B87F-C1C933DDB61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6DF3B-9234-45E1-9B81-8D140CFA6B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0" y="2054326"/>
            <a:ext cx="12192000" cy="10525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长方体和正方体的体积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en-US" altLang="zh-CN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1.</a:t>
            </a:r>
            <a:r>
              <a:rPr lang="zh-CN" altLang="zh-CN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长方体和正方体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2" name="立方体 21"/>
          <p:cNvSpPr/>
          <p:nvPr/>
        </p:nvSpPr>
        <p:spPr>
          <a:xfrm>
            <a:off x="1515855" y="4124511"/>
            <a:ext cx="3209125" cy="1563862"/>
          </a:xfrm>
          <a:prstGeom prst="cube">
            <a:avLst>
              <a:gd name="adj" fmla="val 3328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3" name="直接连接符 22"/>
          <p:cNvCxnSpPr/>
          <p:nvPr/>
        </p:nvCxnSpPr>
        <p:spPr>
          <a:xfrm>
            <a:off x="1874556" y="4299139"/>
            <a:ext cx="2696701" cy="0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组合 23"/>
          <p:cNvGrpSpPr/>
          <p:nvPr/>
        </p:nvGrpSpPr>
        <p:grpSpPr>
          <a:xfrm>
            <a:off x="2216646" y="4128137"/>
            <a:ext cx="515161" cy="1560236"/>
            <a:chOff x="4589527" y="5132632"/>
            <a:chExt cx="515161" cy="1560236"/>
          </a:xfrm>
        </p:grpSpPr>
        <p:cxnSp>
          <p:nvCxnSpPr>
            <p:cNvPr id="25" name="直接连接符 24"/>
            <p:cNvCxnSpPr/>
            <p:nvPr/>
          </p:nvCxnSpPr>
          <p:spPr>
            <a:xfrm flipH="1">
              <a:off x="4589527" y="5132632"/>
              <a:ext cx="515161" cy="518594"/>
            </a:xfrm>
            <a:prstGeom prst="line">
              <a:avLst/>
            </a:prstGeom>
            <a:ln w="127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flipH="1">
              <a:off x="4589527" y="5645634"/>
              <a:ext cx="0" cy="1047234"/>
            </a:xfrm>
            <a:prstGeom prst="line">
              <a:avLst/>
            </a:prstGeom>
            <a:ln w="127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组合 27"/>
          <p:cNvGrpSpPr/>
          <p:nvPr/>
        </p:nvGrpSpPr>
        <p:grpSpPr>
          <a:xfrm>
            <a:off x="3539855" y="4133732"/>
            <a:ext cx="515161" cy="1026001"/>
            <a:chOff x="4230051" y="4696344"/>
            <a:chExt cx="515161" cy="1026001"/>
          </a:xfrm>
        </p:grpSpPr>
        <p:cxnSp>
          <p:nvCxnSpPr>
            <p:cNvPr id="29" name="直接连接符 28"/>
            <p:cNvCxnSpPr/>
            <p:nvPr/>
          </p:nvCxnSpPr>
          <p:spPr>
            <a:xfrm flipH="1">
              <a:off x="4230051" y="4696344"/>
              <a:ext cx="515161" cy="518594"/>
            </a:xfrm>
            <a:prstGeom prst="line">
              <a:avLst/>
            </a:prstGeom>
            <a:ln w="127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4230051" y="5209346"/>
              <a:ext cx="0" cy="512999"/>
            </a:xfrm>
            <a:prstGeom prst="line">
              <a:avLst/>
            </a:prstGeom>
            <a:ln w="127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组合 30"/>
          <p:cNvGrpSpPr/>
          <p:nvPr/>
        </p:nvGrpSpPr>
        <p:grpSpPr>
          <a:xfrm>
            <a:off x="2849135" y="4128137"/>
            <a:ext cx="515161" cy="1560236"/>
            <a:chOff x="4589527" y="5132632"/>
            <a:chExt cx="515161" cy="1560236"/>
          </a:xfrm>
        </p:grpSpPr>
        <p:cxnSp>
          <p:nvCxnSpPr>
            <p:cNvPr id="32" name="直接连接符 31"/>
            <p:cNvCxnSpPr/>
            <p:nvPr/>
          </p:nvCxnSpPr>
          <p:spPr>
            <a:xfrm flipH="1">
              <a:off x="4589527" y="5132632"/>
              <a:ext cx="515161" cy="518594"/>
            </a:xfrm>
            <a:prstGeom prst="line">
              <a:avLst/>
            </a:prstGeom>
            <a:ln w="127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H="1">
              <a:off x="4589527" y="5645634"/>
              <a:ext cx="0" cy="1047234"/>
            </a:xfrm>
            <a:prstGeom prst="line">
              <a:avLst/>
            </a:prstGeom>
            <a:ln w="127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直接连接符 33"/>
          <p:cNvCxnSpPr/>
          <p:nvPr/>
        </p:nvCxnSpPr>
        <p:spPr>
          <a:xfrm flipH="1">
            <a:off x="3540317" y="4646732"/>
            <a:ext cx="0" cy="1047234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组合 34"/>
          <p:cNvGrpSpPr/>
          <p:nvPr/>
        </p:nvGrpSpPr>
        <p:grpSpPr>
          <a:xfrm>
            <a:off x="1701462" y="4470138"/>
            <a:ext cx="2696701" cy="1017850"/>
            <a:chOff x="4158749" y="4520938"/>
            <a:chExt cx="2696701" cy="1017850"/>
          </a:xfrm>
        </p:grpSpPr>
        <p:cxnSp>
          <p:nvCxnSpPr>
            <p:cNvPr id="36" name="直接连接符 35"/>
            <p:cNvCxnSpPr/>
            <p:nvPr/>
          </p:nvCxnSpPr>
          <p:spPr>
            <a:xfrm>
              <a:off x="4158749" y="4520938"/>
              <a:ext cx="2696701" cy="0"/>
            </a:xfrm>
            <a:prstGeom prst="line">
              <a:avLst/>
            </a:prstGeom>
            <a:ln w="127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6855450" y="4520938"/>
              <a:ext cx="0" cy="1017850"/>
            </a:xfrm>
            <a:prstGeom prst="line">
              <a:avLst/>
            </a:prstGeom>
            <a:ln w="127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直接连接符 37"/>
          <p:cNvCxnSpPr/>
          <p:nvPr/>
        </p:nvCxnSpPr>
        <p:spPr>
          <a:xfrm>
            <a:off x="4571256" y="4300104"/>
            <a:ext cx="0" cy="1017850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组合 38"/>
          <p:cNvGrpSpPr/>
          <p:nvPr/>
        </p:nvGrpSpPr>
        <p:grpSpPr>
          <a:xfrm>
            <a:off x="1515855" y="4644767"/>
            <a:ext cx="3209125" cy="520500"/>
            <a:chOff x="1261854" y="4896879"/>
            <a:chExt cx="3209125" cy="520500"/>
          </a:xfrm>
        </p:grpSpPr>
        <p:cxnSp>
          <p:nvCxnSpPr>
            <p:cNvPr id="40" name="直接连接符 39"/>
            <p:cNvCxnSpPr>
              <a:stCxn id="22" idx="2"/>
              <a:endCxn id="22" idx="4"/>
            </p:cNvCxnSpPr>
            <p:nvPr/>
          </p:nvCxnSpPr>
          <p:spPr>
            <a:xfrm>
              <a:off x="1261854" y="5417379"/>
              <a:ext cx="2688625" cy="0"/>
            </a:xfrm>
            <a:prstGeom prst="line">
              <a:avLst/>
            </a:prstGeom>
            <a:ln w="127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>
              <a:stCxn id="22" idx="4"/>
              <a:endCxn id="22" idx="5"/>
            </p:cNvCxnSpPr>
            <p:nvPr/>
          </p:nvCxnSpPr>
          <p:spPr>
            <a:xfrm flipV="1">
              <a:off x="3950479" y="4896879"/>
              <a:ext cx="520500" cy="520500"/>
            </a:xfrm>
            <a:prstGeom prst="line">
              <a:avLst/>
            </a:prstGeom>
            <a:ln w="127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矩形 41"/>
          <p:cNvSpPr/>
          <p:nvPr/>
        </p:nvSpPr>
        <p:spPr>
          <a:xfrm>
            <a:off x="0" y="6054664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立方体 44"/>
          <p:cNvSpPr/>
          <p:nvPr/>
        </p:nvSpPr>
        <p:spPr>
          <a:xfrm>
            <a:off x="1275516" y="4806714"/>
            <a:ext cx="3209125" cy="1041181"/>
          </a:xfrm>
          <a:prstGeom prst="cube">
            <a:avLst>
              <a:gd name="adj" fmla="val 50615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16" name="矩形 15"/>
          <p:cNvSpPr/>
          <p:nvPr/>
        </p:nvSpPr>
        <p:spPr>
          <a:xfrm>
            <a:off x="747645" y="1398244"/>
            <a:ext cx="295465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长方体的体积</a:t>
            </a:r>
            <a:endParaRPr lang="zh-CN" altLang="en-US" sz="3000" dirty="0"/>
          </a:p>
        </p:txBody>
      </p:sp>
      <p:sp>
        <p:nvSpPr>
          <p:cNvPr id="2" name="立方体 1"/>
          <p:cNvSpPr/>
          <p:nvPr/>
        </p:nvSpPr>
        <p:spPr>
          <a:xfrm>
            <a:off x="1275516" y="2633159"/>
            <a:ext cx="3209125" cy="1041181"/>
          </a:xfrm>
          <a:prstGeom prst="cube">
            <a:avLst>
              <a:gd name="adj" fmla="val 50615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2" name="组合 11"/>
          <p:cNvGrpSpPr/>
          <p:nvPr/>
        </p:nvGrpSpPr>
        <p:grpSpPr>
          <a:xfrm>
            <a:off x="1978090" y="4801121"/>
            <a:ext cx="515161" cy="1026001"/>
            <a:chOff x="4230051" y="4696344"/>
            <a:chExt cx="515161" cy="1026001"/>
          </a:xfrm>
        </p:grpSpPr>
        <p:cxnSp>
          <p:nvCxnSpPr>
            <p:cNvPr id="7" name="直接连接符 6"/>
            <p:cNvCxnSpPr/>
            <p:nvPr/>
          </p:nvCxnSpPr>
          <p:spPr>
            <a:xfrm flipH="1">
              <a:off x="4230051" y="4696344"/>
              <a:ext cx="515161" cy="518594"/>
            </a:xfrm>
            <a:prstGeom prst="line">
              <a:avLst/>
            </a:prstGeom>
            <a:ln w="127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4230051" y="5209346"/>
              <a:ext cx="0" cy="512999"/>
            </a:xfrm>
            <a:prstGeom prst="line">
              <a:avLst/>
            </a:prstGeom>
            <a:ln w="127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组合 38"/>
          <p:cNvGrpSpPr/>
          <p:nvPr/>
        </p:nvGrpSpPr>
        <p:grpSpPr>
          <a:xfrm>
            <a:off x="2622501" y="4797495"/>
            <a:ext cx="515161" cy="1026001"/>
            <a:chOff x="4230051" y="4696344"/>
            <a:chExt cx="515161" cy="1026001"/>
          </a:xfrm>
        </p:grpSpPr>
        <p:cxnSp>
          <p:nvCxnSpPr>
            <p:cNvPr id="40" name="直接连接符 39"/>
            <p:cNvCxnSpPr/>
            <p:nvPr/>
          </p:nvCxnSpPr>
          <p:spPr>
            <a:xfrm flipH="1">
              <a:off x="4230051" y="4696344"/>
              <a:ext cx="515161" cy="518594"/>
            </a:xfrm>
            <a:prstGeom prst="line">
              <a:avLst/>
            </a:prstGeom>
            <a:ln w="127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>
              <a:off x="4230051" y="5209346"/>
              <a:ext cx="0" cy="512999"/>
            </a:xfrm>
            <a:prstGeom prst="line">
              <a:avLst/>
            </a:prstGeom>
            <a:ln w="127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组合 41"/>
          <p:cNvGrpSpPr/>
          <p:nvPr/>
        </p:nvGrpSpPr>
        <p:grpSpPr>
          <a:xfrm>
            <a:off x="3301300" y="4806714"/>
            <a:ext cx="515161" cy="1026001"/>
            <a:chOff x="4230051" y="4696344"/>
            <a:chExt cx="515161" cy="1026001"/>
          </a:xfrm>
        </p:grpSpPr>
        <p:cxnSp>
          <p:nvCxnSpPr>
            <p:cNvPr id="43" name="直接连接符 42"/>
            <p:cNvCxnSpPr/>
            <p:nvPr/>
          </p:nvCxnSpPr>
          <p:spPr>
            <a:xfrm flipH="1">
              <a:off x="4230051" y="4696344"/>
              <a:ext cx="515161" cy="518594"/>
            </a:xfrm>
            <a:prstGeom prst="line">
              <a:avLst/>
            </a:prstGeom>
            <a:ln w="127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>
              <a:off x="4230051" y="5209346"/>
              <a:ext cx="0" cy="512999"/>
            </a:xfrm>
            <a:prstGeom prst="line">
              <a:avLst/>
            </a:prstGeom>
            <a:ln w="127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下箭头 45"/>
          <p:cNvSpPr/>
          <p:nvPr/>
        </p:nvSpPr>
        <p:spPr>
          <a:xfrm>
            <a:off x="2704099" y="3917968"/>
            <a:ext cx="214312" cy="557624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7" name="矩形 46"/>
          <p:cNvSpPr/>
          <p:nvPr/>
        </p:nvSpPr>
        <p:spPr>
          <a:xfrm>
            <a:off x="5655910" y="3074611"/>
            <a:ext cx="530189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在这个长方体中，沿着长一排可以摆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1cm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³的小正方体，沿着宽可以摆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排，所以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，可以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用“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”来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计算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出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这个长方体的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体积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为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12cm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³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57" name="组合 56"/>
          <p:cNvGrpSpPr/>
          <p:nvPr/>
        </p:nvGrpSpPr>
        <p:grpSpPr>
          <a:xfrm>
            <a:off x="1462906" y="4972123"/>
            <a:ext cx="2869796" cy="666679"/>
            <a:chOff x="1462905" y="4972121"/>
            <a:chExt cx="2869796" cy="666679"/>
          </a:xfrm>
        </p:grpSpPr>
        <p:cxnSp>
          <p:nvCxnSpPr>
            <p:cNvPr id="49" name="直接连接符 48"/>
            <p:cNvCxnSpPr/>
            <p:nvPr/>
          </p:nvCxnSpPr>
          <p:spPr>
            <a:xfrm>
              <a:off x="4159250" y="5149850"/>
              <a:ext cx="0" cy="488950"/>
            </a:xfrm>
            <a:prstGeom prst="line">
              <a:avLst/>
            </a:prstGeom>
            <a:ln w="127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5" name="组合 54"/>
            <p:cNvGrpSpPr/>
            <p:nvPr/>
          </p:nvGrpSpPr>
          <p:grpSpPr>
            <a:xfrm>
              <a:off x="1462905" y="4972121"/>
              <a:ext cx="2869796" cy="488950"/>
              <a:chOff x="1462905" y="4972121"/>
              <a:chExt cx="2869796" cy="488950"/>
            </a:xfrm>
          </p:grpSpPr>
          <p:cxnSp>
            <p:nvCxnSpPr>
              <p:cNvPr id="5" name="直接连接符 4"/>
              <p:cNvCxnSpPr/>
              <p:nvPr/>
            </p:nvCxnSpPr>
            <p:spPr>
              <a:xfrm>
                <a:off x="1636000" y="4972121"/>
                <a:ext cx="2696701" cy="0"/>
              </a:xfrm>
              <a:prstGeom prst="line">
                <a:avLst/>
              </a:prstGeom>
              <a:ln w="1270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3" name="组合 52"/>
              <p:cNvGrpSpPr/>
              <p:nvPr/>
            </p:nvGrpSpPr>
            <p:grpSpPr>
              <a:xfrm>
                <a:off x="1462905" y="4972121"/>
                <a:ext cx="2866621" cy="488950"/>
                <a:chOff x="1462905" y="4972121"/>
                <a:chExt cx="2866621" cy="488950"/>
              </a:xfrm>
            </p:grpSpPr>
            <p:cxnSp>
              <p:nvCxnSpPr>
                <p:cNvPr id="36" name="直接连接符 35"/>
                <p:cNvCxnSpPr/>
                <p:nvPr/>
              </p:nvCxnSpPr>
              <p:spPr>
                <a:xfrm>
                  <a:off x="1462905" y="5143120"/>
                  <a:ext cx="2696701" cy="0"/>
                </a:xfrm>
                <a:prstGeom prst="line">
                  <a:avLst/>
                </a:prstGeom>
                <a:ln w="12700">
                  <a:solidFill>
                    <a:srgbClr val="00B05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直接连接符 51"/>
                <p:cNvCxnSpPr/>
                <p:nvPr/>
              </p:nvCxnSpPr>
              <p:spPr>
                <a:xfrm>
                  <a:off x="4329526" y="4972121"/>
                  <a:ext cx="0" cy="488950"/>
                </a:xfrm>
                <a:prstGeom prst="line">
                  <a:avLst/>
                </a:prstGeom>
                <a:ln w="12700">
                  <a:solidFill>
                    <a:srgbClr val="00B05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16" name="矩形 15"/>
          <p:cNvSpPr/>
          <p:nvPr/>
        </p:nvSpPr>
        <p:spPr>
          <a:xfrm>
            <a:off x="747645" y="1398244"/>
            <a:ext cx="295465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长方体的体积</a:t>
            </a:r>
            <a:endParaRPr lang="zh-CN" altLang="en-US" sz="3000" dirty="0"/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134853" y="2048116"/>
            <a:ext cx="9609347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再来看这个长方体，它的长、宽、高分别是几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？你能想象出这个长方体中含有多少个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1cm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³的小正方体吗？自己先试一试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立方体 5"/>
          <p:cNvSpPr/>
          <p:nvPr/>
        </p:nvSpPr>
        <p:spPr>
          <a:xfrm>
            <a:off x="1134855" y="4378511"/>
            <a:ext cx="3209125" cy="1563862"/>
          </a:xfrm>
          <a:prstGeom prst="cube">
            <a:avLst>
              <a:gd name="adj" fmla="val 3328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2" name="直接连接符 11"/>
          <p:cNvCxnSpPr/>
          <p:nvPr/>
        </p:nvCxnSpPr>
        <p:spPr>
          <a:xfrm>
            <a:off x="1493556" y="4553139"/>
            <a:ext cx="2696701" cy="0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组合 29"/>
          <p:cNvGrpSpPr/>
          <p:nvPr/>
        </p:nvGrpSpPr>
        <p:grpSpPr>
          <a:xfrm>
            <a:off x="1835646" y="4382137"/>
            <a:ext cx="515161" cy="1560236"/>
            <a:chOff x="4589527" y="5132632"/>
            <a:chExt cx="515161" cy="1560236"/>
          </a:xfrm>
        </p:grpSpPr>
        <p:cxnSp>
          <p:nvCxnSpPr>
            <p:cNvPr id="15" name="直接连接符 14"/>
            <p:cNvCxnSpPr/>
            <p:nvPr/>
          </p:nvCxnSpPr>
          <p:spPr>
            <a:xfrm flipH="1">
              <a:off x="4589527" y="5132632"/>
              <a:ext cx="515161" cy="518594"/>
            </a:xfrm>
            <a:prstGeom prst="line">
              <a:avLst/>
            </a:prstGeom>
            <a:ln w="127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flipH="1">
              <a:off x="4589527" y="5645634"/>
              <a:ext cx="0" cy="1047234"/>
            </a:xfrm>
            <a:prstGeom prst="line">
              <a:avLst/>
            </a:prstGeom>
            <a:ln w="127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组合 23"/>
          <p:cNvGrpSpPr/>
          <p:nvPr/>
        </p:nvGrpSpPr>
        <p:grpSpPr>
          <a:xfrm>
            <a:off x="3158855" y="4387732"/>
            <a:ext cx="515161" cy="1026001"/>
            <a:chOff x="4230051" y="4696344"/>
            <a:chExt cx="515161" cy="1026001"/>
          </a:xfrm>
        </p:grpSpPr>
        <p:cxnSp>
          <p:nvCxnSpPr>
            <p:cNvPr id="25" name="直接连接符 24"/>
            <p:cNvCxnSpPr/>
            <p:nvPr/>
          </p:nvCxnSpPr>
          <p:spPr>
            <a:xfrm flipH="1">
              <a:off x="4230051" y="4696344"/>
              <a:ext cx="515161" cy="518594"/>
            </a:xfrm>
            <a:prstGeom prst="line">
              <a:avLst/>
            </a:prstGeom>
            <a:ln w="127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4230051" y="5209346"/>
              <a:ext cx="0" cy="512999"/>
            </a:xfrm>
            <a:prstGeom prst="line">
              <a:avLst/>
            </a:prstGeom>
            <a:ln w="127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组合 30"/>
          <p:cNvGrpSpPr/>
          <p:nvPr/>
        </p:nvGrpSpPr>
        <p:grpSpPr>
          <a:xfrm>
            <a:off x="2468136" y="4382137"/>
            <a:ext cx="515161" cy="1560236"/>
            <a:chOff x="4589527" y="5132632"/>
            <a:chExt cx="515161" cy="1560236"/>
          </a:xfrm>
        </p:grpSpPr>
        <p:cxnSp>
          <p:nvCxnSpPr>
            <p:cNvPr id="32" name="直接连接符 31"/>
            <p:cNvCxnSpPr/>
            <p:nvPr/>
          </p:nvCxnSpPr>
          <p:spPr>
            <a:xfrm flipH="1">
              <a:off x="4589527" y="5132632"/>
              <a:ext cx="515161" cy="518594"/>
            </a:xfrm>
            <a:prstGeom prst="line">
              <a:avLst/>
            </a:prstGeom>
            <a:ln w="127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H="1">
              <a:off x="4589527" y="5645634"/>
              <a:ext cx="0" cy="1047234"/>
            </a:xfrm>
            <a:prstGeom prst="line">
              <a:avLst/>
            </a:prstGeom>
            <a:ln w="127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直接连接符 35"/>
          <p:cNvCxnSpPr/>
          <p:nvPr/>
        </p:nvCxnSpPr>
        <p:spPr>
          <a:xfrm flipH="1">
            <a:off x="3159317" y="4900732"/>
            <a:ext cx="0" cy="1047234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组合 38"/>
          <p:cNvGrpSpPr/>
          <p:nvPr/>
        </p:nvGrpSpPr>
        <p:grpSpPr>
          <a:xfrm>
            <a:off x="1320462" y="4724138"/>
            <a:ext cx="2696701" cy="1017850"/>
            <a:chOff x="4158749" y="4520938"/>
            <a:chExt cx="2696701" cy="1017850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4158749" y="4520938"/>
              <a:ext cx="2696701" cy="0"/>
            </a:xfrm>
            <a:prstGeom prst="line">
              <a:avLst/>
            </a:prstGeom>
            <a:ln w="127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6855450" y="4520938"/>
              <a:ext cx="0" cy="1017850"/>
            </a:xfrm>
            <a:prstGeom prst="line">
              <a:avLst/>
            </a:prstGeom>
            <a:ln w="127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直接连接符 41"/>
          <p:cNvCxnSpPr/>
          <p:nvPr/>
        </p:nvCxnSpPr>
        <p:spPr>
          <a:xfrm>
            <a:off x="4190256" y="4554104"/>
            <a:ext cx="0" cy="1017850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组合 46"/>
          <p:cNvGrpSpPr/>
          <p:nvPr/>
        </p:nvGrpSpPr>
        <p:grpSpPr>
          <a:xfrm>
            <a:off x="1134855" y="4903505"/>
            <a:ext cx="3209125" cy="520500"/>
            <a:chOff x="1134854" y="4900192"/>
            <a:chExt cx="3209125" cy="520500"/>
          </a:xfrm>
        </p:grpSpPr>
        <p:cxnSp>
          <p:nvCxnSpPr>
            <p:cNvPr id="44" name="直接连接符 43"/>
            <p:cNvCxnSpPr>
              <a:stCxn id="6" idx="2"/>
              <a:endCxn id="6" idx="4"/>
            </p:cNvCxnSpPr>
            <p:nvPr/>
          </p:nvCxnSpPr>
          <p:spPr>
            <a:xfrm>
              <a:off x="1134854" y="5420692"/>
              <a:ext cx="2688625" cy="0"/>
            </a:xfrm>
            <a:prstGeom prst="line">
              <a:avLst/>
            </a:prstGeom>
            <a:ln w="127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>
              <a:stCxn id="6" idx="4"/>
              <a:endCxn id="6" idx="5"/>
            </p:cNvCxnSpPr>
            <p:nvPr/>
          </p:nvCxnSpPr>
          <p:spPr>
            <a:xfrm flipV="1">
              <a:off x="3823479" y="4900192"/>
              <a:ext cx="520500" cy="520500"/>
            </a:xfrm>
            <a:prstGeom prst="line">
              <a:avLst/>
            </a:prstGeom>
            <a:ln w="127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矩形 50"/>
          <p:cNvSpPr/>
          <p:nvPr/>
        </p:nvSpPr>
        <p:spPr>
          <a:xfrm>
            <a:off x="5340834" y="4280068"/>
            <a:ext cx="54033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延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着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长一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排可以摆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小正方形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沿着宽一排可以摆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个，沿着高可以摆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层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。用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计算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体积为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24cm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³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16" name="矩形 15"/>
          <p:cNvSpPr/>
          <p:nvPr/>
        </p:nvSpPr>
        <p:spPr>
          <a:xfrm>
            <a:off x="747645" y="1398244"/>
            <a:ext cx="295465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长方体的体积</a:t>
            </a:r>
            <a:endParaRPr lang="zh-CN" altLang="en-US" sz="3000" dirty="0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350933" y="2063566"/>
            <a:ext cx="1019864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如果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表示长方体的体积，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分别表示长方体的长、宽、高，你能用字母表示出长方体的体积公式吗？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450255" y="4115897"/>
            <a:ext cx="387798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长方体的体积</a:t>
            </a:r>
            <a:r>
              <a:rPr lang="zh-CN" altLang="en-US" sz="2400" dirty="0"/>
              <a:t>＝</a:t>
            </a:r>
            <a:r>
              <a:rPr lang="zh-CN" altLang="en-US" sz="2400" dirty="0">
                <a:solidFill>
                  <a:srgbClr val="FF0000"/>
                </a:solidFill>
              </a:rPr>
              <a:t>长</a:t>
            </a:r>
            <a:r>
              <a:rPr lang="en-US" altLang="zh-CN" sz="2400" dirty="0">
                <a:solidFill>
                  <a:srgbClr val="FF0000"/>
                </a:solidFill>
              </a:rPr>
              <a:t>×</a:t>
            </a:r>
            <a:r>
              <a:rPr lang="zh-CN" altLang="en-US" sz="2400" dirty="0">
                <a:solidFill>
                  <a:srgbClr val="FF0000"/>
                </a:solidFill>
              </a:rPr>
              <a:t>宽</a:t>
            </a:r>
            <a:r>
              <a:rPr lang="en-US" altLang="zh-CN" sz="2400" dirty="0">
                <a:solidFill>
                  <a:srgbClr val="FF0000"/>
                </a:solidFill>
              </a:rPr>
              <a:t>×</a:t>
            </a:r>
            <a:r>
              <a:rPr lang="zh-CN" altLang="en-US" sz="2400" dirty="0" smtClean="0">
                <a:solidFill>
                  <a:srgbClr val="FF0000"/>
                </a:solidFill>
              </a:rPr>
              <a:t>高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V=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abh</a:t>
            </a:r>
            <a:endParaRPr lang="zh-CN" altLang="en-US" sz="2400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1350933" y="3639735"/>
            <a:ext cx="32670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16" name="矩形 15"/>
          <p:cNvSpPr/>
          <p:nvPr/>
        </p:nvSpPr>
        <p:spPr>
          <a:xfrm>
            <a:off x="747643" y="1398244"/>
            <a:ext cx="333937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正长方体的体积</a:t>
            </a:r>
            <a:endParaRPr lang="zh-CN" altLang="en-US" sz="3000" dirty="0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350933" y="2063566"/>
            <a:ext cx="10198643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正方体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是特殊的长方体，想一想正方体的棱长有什么特点？如果正方体的棱长为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，你能根据长方体的体积公式直接写出正方体的体积公式吗？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248661" y="4247801"/>
            <a:ext cx="68613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正方体的体积</a:t>
            </a:r>
            <a:r>
              <a:rPr lang="zh-CN" altLang="en-US" sz="2400" dirty="0"/>
              <a:t>＝</a:t>
            </a:r>
            <a:r>
              <a:rPr lang="zh-CN" altLang="en-US" sz="2400" dirty="0">
                <a:solidFill>
                  <a:srgbClr val="FF0000"/>
                </a:solidFill>
              </a:rPr>
              <a:t>长</a:t>
            </a:r>
            <a:r>
              <a:rPr lang="en-US" altLang="zh-CN" sz="2400" dirty="0">
                <a:solidFill>
                  <a:srgbClr val="FF0000"/>
                </a:solidFill>
              </a:rPr>
              <a:t>×</a:t>
            </a:r>
            <a:r>
              <a:rPr lang="zh-CN" altLang="en-US" sz="2400" dirty="0">
                <a:solidFill>
                  <a:srgbClr val="FF0000"/>
                </a:solidFill>
              </a:rPr>
              <a:t>宽</a:t>
            </a:r>
            <a:r>
              <a:rPr lang="en-US" altLang="zh-CN" sz="2400" dirty="0">
                <a:solidFill>
                  <a:srgbClr val="FF0000"/>
                </a:solidFill>
              </a:rPr>
              <a:t>×</a:t>
            </a:r>
            <a:r>
              <a:rPr lang="zh-CN" altLang="en-US" sz="2400" dirty="0" smtClean="0">
                <a:solidFill>
                  <a:srgbClr val="FF0000"/>
                </a:solidFill>
              </a:rPr>
              <a:t>高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V=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aaa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=a</a:t>
            </a:r>
            <a:r>
              <a:rPr lang="en-US" altLang="zh-CN" sz="2400" baseline="30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边长为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1cm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时，体积 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V=1cm × 1cm×1cm=1cm</a:t>
            </a:r>
            <a:r>
              <a:rPr lang="en-US" altLang="zh-CN" sz="2400" baseline="30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endParaRPr lang="zh-CN" altLang="en-US" sz="2400" baseline="30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lum bright="-10000" contrast="20000"/>
          </a:blip>
          <a:srcRect/>
          <a:stretch>
            <a:fillRect/>
          </a:stretch>
        </p:blipFill>
        <p:spPr bwMode="auto">
          <a:xfrm>
            <a:off x="1252459" y="4247801"/>
            <a:ext cx="2054207" cy="213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</a:p>
        </p:txBody>
      </p:sp>
      <p:sp>
        <p:nvSpPr>
          <p:cNvPr id="13" name="圆角矩形标注 12"/>
          <p:cNvSpPr/>
          <p:nvPr/>
        </p:nvSpPr>
        <p:spPr>
          <a:xfrm>
            <a:off x="3880182" y="2092940"/>
            <a:ext cx="4965127" cy="1849533"/>
          </a:xfrm>
          <a:prstGeom prst="wedgeRoundRectCallout">
            <a:avLst>
              <a:gd name="adj1" fmla="val -33064"/>
              <a:gd name="adj2" fmla="val 74451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8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zh-CN" sz="28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长方体</a:t>
            </a:r>
            <a:r>
              <a:rPr lang="zh-CN" altLang="zh-CN" sz="28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和正方体的体积</a:t>
            </a:r>
          </a:p>
          <a:p>
            <a:pPr>
              <a:lnSpc>
                <a:spcPct val="125000"/>
              </a:lnSpc>
            </a:pPr>
            <a:r>
              <a:rPr lang="en-US" altLang="zh-CN" sz="28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   V=</a:t>
            </a:r>
            <a:r>
              <a:rPr lang="en-US" altLang="zh-CN" sz="2800" dirty="0" err="1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abh</a:t>
            </a:r>
            <a:endParaRPr lang="zh-CN" altLang="zh-CN" sz="280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28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   V=a</a:t>
            </a:r>
            <a:r>
              <a:rPr lang="zh-CN" altLang="zh-CN" sz="28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³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>
            <a:clrChange>
              <a:clrFrom>
                <a:srgbClr val="46300B"/>
              </a:clrFrom>
              <a:clrTo>
                <a:srgbClr val="46300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93813" y="2797790"/>
            <a:ext cx="2886369" cy="3987929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681093" y="4318434"/>
            <a:ext cx="769074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答：长方体包装盒的体积为：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28.5×12×10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3420cm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³</a:t>
            </a:r>
            <a:endParaRPr lang="en-US" altLang="zh-CN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正方体包装盒的体积为：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12×12×12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1728cm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³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681094" y="1579852"/>
            <a:ext cx="4003449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算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出右边两个包装盒的体积各是多少立方厘米？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5601" y="1579850"/>
            <a:ext cx="5109468" cy="1944006"/>
          </a:xfrm>
          <a:prstGeom prst="rect">
            <a:avLst/>
          </a:prstGeom>
        </p:spPr>
      </p:pic>
      <p:pic>
        <p:nvPicPr>
          <p:cNvPr id="11" name="Picture 41" descr="F:\已上传\ING\新建文件夹\ppt201406240847\ppt吧www.cbkll.com_tu (41)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92176" y="4658066"/>
            <a:ext cx="2151016" cy="2151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681094" y="1579852"/>
            <a:ext cx="10207301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下面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的长方体和正方体都是用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立方厘米的正方体摆成的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）长方体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的长、宽、高分别是多少？正方体的棱长呢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）它们的体积分别是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多少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组合 51"/>
          <p:cNvGrpSpPr>
            <a:grpSpLocks noChangeAspect="1"/>
          </p:cNvGrpSpPr>
          <p:nvPr/>
        </p:nvGrpSpPr>
        <p:grpSpPr bwMode="auto">
          <a:xfrm>
            <a:off x="4102129" y="4842586"/>
            <a:ext cx="3360001" cy="1440000"/>
            <a:chOff x="2071676" y="3429000"/>
            <a:chExt cx="4500588" cy="1928826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8" name="立方体 7"/>
            <p:cNvSpPr/>
            <p:nvPr/>
          </p:nvSpPr>
          <p:spPr bwMode="auto">
            <a:xfrm>
              <a:off x="2500303" y="4071942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0" name="立方体 9"/>
            <p:cNvSpPr/>
            <p:nvPr/>
          </p:nvSpPr>
          <p:spPr bwMode="auto">
            <a:xfrm>
              <a:off x="3143245" y="4071942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2" name="立方体 11"/>
            <p:cNvSpPr/>
            <p:nvPr/>
          </p:nvSpPr>
          <p:spPr bwMode="auto">
            <a:xfrm>
              <a:off x="3786186" y="4071942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4" name="立方体 13"/>
            <p:cNvSpPr/>
            <p:nvPr/>
          </p:nvSpPr>
          <p:spPr bwMode="auto">
            <a:xfrm>
              <a:off x="4429127" y="4071942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5" name="立方体 14"/>
            <p:cNvSpPr/>
            <p:nvPr/>
          </p:nvSpPr>
          <p:spPr bwMode="auto">
            <a:xfrm>
              <a:off x="5072068" y="4071942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6" name="立方体 15"/>
            <p:cNvSpPr/>
            <p:nvPr/>
          </p:nvSpPr>
          <p:spPr bwMode="auto">
            <a:xfrm>
              <a:off x="5715009" y="4071942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7" name="立方体 16"/>
            <p:cNvSpPr/>
            <p:nvPr/>
          </p:nvSpPr>
          <p:spPr bwMode="auto">
            <a:xfrm>
              <a:off x="2285990" y="4286256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8" name="立方体 17"/>
            <p:cNvSpPr/>
            <p:nvPr/>
          </p:nvSpPr>
          <p:spPr bwMode="auto">
            <a:xfrm>
              <a:off x="2928931" y="4286256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9" name="立方体 18"/>
            <p:cNvSpPr/>
            <p:nvPr/>
          </p:nvSpPr>
          <p:spPr bwMode="auto">
            <a:xfrm>
              <a:off x="3571872" y="4286256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0" name="立方体 19"/>
            <p:cNvSpPr/>
            <p:nvPr/>
          </p:nvSpPr>
          <p:spPr bwMode="auto">
            <a:xfrm>
              <a:off x="4214813" y="4286256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1" name="立方体 20"/>
            <p:cNvSpPr/>
            <p:nvPr/>
          </p:nvSpPr>
          <p:spPr bwMode="auto">
            <a:xfrm>
              <a:off x="4857754" y="4286256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2" name="立方体 21"/>
            <p:cNvSpPr/>
            <p:nvPr/>
          </p:nvSpPr>
          <p:spPr bwMode="auto">
            <a:xfrm>
              <a:off x="5500695" y="4286256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3" name="立方体 22"/>
            <p:cNvSpPr/>
            <p:nvPr/>
          </p:nvSpPr>
          <p:spPr bwMode="auto">
            <a:xfrm>
              <a:off x="2500303" y="3429000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4" name="立方体 23"/>
            <p:cNvSpPr/>
            <p:nvPr/>
          </p:nvSpPr>
          <p:spPr bwMode="auto">
            <a:xfrm>
              <a:off x="3143245" y="3429000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5" name="立方体 24"/>
            <p:cNvSpPr/>
            <p:nvPr/>
          </p:nvSpPr>
          <p:spPr bwMode="auto">
            <a:xfrm>
              <a:off x="3786186" y="3429000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6" name="立方体 25"/>
            <p:cNvSpPr/>
            <p:nvPr/>
          </p:nvSpPr>
          <p:spPr bwMode="auto">
            <a:xfrm>
              <a:off x="4429127" y="3429000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7" name="立方体 26"/>
            <p:cNvSpPr/>
            <p:nvPr/>
          </p:nvSpPr>
          <p:spPr bwMode="auto">
            <a:xfrm>
              <a:off x="5072068" y="3429000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8" name="立方体 27"/>
            <p:cNvSpPr/>
            <p:nvPr/>
          </p:nvSpPr>
          <p:spPr bwMode="auto">
            <a:xfrm>
              <a:off x="5715009" y="3429000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9" name="立方体 28"/>
            <p:cNvSpPr/>
            <p:nvPr/>
          </p:nvSpPr>
          <p:spPr bwMode="auto">
            <a:xfrm>
              <a:off x="2285990" y="3643314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0" name="立方体 29"/>
            <p:cNvSpPr/>
            <p:nvPr/>
          </p:nvSpPr>
          <p:spPr bwMode="auto">
            <a:xfrm>
              <a:off x="2928931" y="3643314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1" name="立方体 30"/>
            <p:cNvSpPr/>
            <p:nvPr/>
          </p:nvSpPr>
          <p:spPr bwMode="auto">
            <a:xfrm>
              <a:off x="3571872" y="3643314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2" name="立方体 31"/>
            <p:cNvSpPr/>
            <p:nvPr/>
          </p:nvSpPr>
          <p:spPr bwMode="auto">
            <a:xfrm>
              <a:off x="4214813" y="3643314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3" name="立方体 32"/>
            <p:cNvSpPr/>
            <p:nvPr/>
          </p:nvSpPr>
          <p:spPr bwMode="auto">
            <a:xfrm>
              <a:off x="4857754" y="3643314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4" name="立方体 33"/>
            <p:cNvSpPr/>
            <p:nvPr/>
          </p:nvSpPr>
          <p:spPr bwMode="auto">
            <a:xfrm>
              <a:off x="5500695" y="3643314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5" name="立方体 34"/>
            <p:cNvSpPr/>
            <p:nvPr/>
          </p:nvSpPr>
          <p:spPr bwMode="auto">
            <a:xfrm>
              <a:off x="2071676" y="4500570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6" name="立方体 35"/>
            <p:cNvSpPr/>
            <p:nvPr/>
          </p:nvSpPr>
          <p:spPr bwMode="auto">
            <a:xfrm>
              <a:off x="2714618" y="4500570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7" name="立方体 36"/>
            <p:cNvSpPr/>
            <p:nvPr/>
          </p:nvSpPr>
          <p:spPr bwMode="auto">
            <a:xfrm>
              <a:off x="3357558" y="4500570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8" name="立方体 37"/>
            <p:cNvSpPr/>
            <p:nvPr/>
          </p:nvSpPr>
          <p:spPr bwMode="auto">
            <a:xfrm>
              <a:off x="4000500" y="4500570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9" name="立方体 38"/>
            <p:cNvSpPr/>
            <p:nvPr/>
          </p:nvSpPr>
          <p:spPr bwMode="auto">
            <a:xfrm>
              <a:off x="4643440" y="4500570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40" name="立方体 39"/>
            <p:cNvSpPr/>
            <p:nvPr/>
          </p:nvSpPr>
          <p:spPr bwMode="auto">
            <a:xfrm>
              <a:off x="5286382" y="4500570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41" name="立方体 40"/>
            <p:cNvSpPr/>
            <p:nvPr/>
          </p:nvSpPr>
          <p:spPr bwMode="auto">
            <a:xfrm>
              <a:off x="2071676" y="3857628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42" name="立方体 41"/>
            <p:cNvSpPr/>
            <p:nvPr/>
          </p:nvSpPr>
          <p:spPr bwMode="auto">
            <a:xfrm>
              <a:off x="2714618" y="3857628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43" name="立方体 42"/>
            <p:cNvSpPr/>
            <p:nvPr/>
          </p:nvSpPr>
          <p:spPr bwMode="auto">
            <a:xfrm>
              <a:off x="3357558" y="3857628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44" name="立方体 43"/>
            <p:cNvSpPr/>
            <p:nvPr/>
          </p:nvSpPr>
          <p:spPr bwMode="auto">
            <a:xfrm>
              <a:off x="4000500" y="3857628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45" name="立方体 44"/>
            <p:cNvSpPr/>
            <p:nvPr/>
          </p:nvSpPr>
          <p:spPr bwMode="auto">
            <a:xfrm>
              <a:off x="4643440" y="3857628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46" name="立方体 45"/>
            <p:cNvSpPr/>
            <p:nvPr/>
          </p:nvSpPr>
          <p:spPr bwMode="auto">
            <a:xfrm>
              <a:off x="5286382" y="3857628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grpSp>
        <p:nvGrpSpPr>
          <p:cNvPr id="47" name="组合 56"/>
          <p:cNvGrpSpPr>
            <a:grpSpLocks noChangeAspect="1"/>
          </p:cNvGrpSpPr>
          <p:nvPr/>
        </p:nvGrpSpPr>
        <p:grpSpPr>
          <a:xfrm>
            <a:off x="1373523" y="4082299"/>
            <a:ext cx="1698047" cy="2160000"/>
            <a:chOff x="2285984" y="2143116"/>
            <a:chExt cx="2357454" cy="3000396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48" name="立方体 47"/>
            <p:cNvSpPr/>
            <p:nvPr/>
          </p:nvSpPr>
          <p:spPr bwMode="auto">
            <a:xfrm>
              <a:off x="2500304" y="4071948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49" name="立方体 48"/>
            <p:cNvSpPr/>
            <p:nvPr/>
          </p:nvSpPr>
          <p:spPr bwMode="auto">
            <a:xfrm>
              <a:off x="3143246" y="4071942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50" name="立方体 49"/>
            <p:cNvSpPr/>
            <p:nvPr/>
          </p:nvSpPr>
          <p:spPr bwMode="auto">
            <a:xfrm>
              <a:off x="3786188" y="4071942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51" name="立方体 50"/>
            <p:cNvSpPr/>
            <p:nvPr/>
          </p:nvSpPr>
          <p:spPr bwMode="auto">
            <a:xfrm>
              <a:off x="2285990" y="4286262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52" name="立方体 51"/>
            <p:cNvSpPr/>
            <p:nvPr/>
          </p:nvSpPr>
          <p:spPr bwMode="auto">
            <a:xfrm>
              <a:off x="2928932" y="4286256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53" name="立方体 52"/>
            <p:cNvSpPr/>
            <p:nvPr/>
          </p:nvSpPr>
          <p:spPr bwMode="auto">
            <a:xfrm>
              <a:off x="3571874" y="4286256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54" name="立方体 53"/>
            <p:cNvSpPr/>
            <p:nvPr/>
          </p:nvSpPr>
          <p:spPr bwMode="auto">
            <a:xfrm>
              <a:off x="2500298" y="3429006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55" name="立方体 54"/>
            <p:cNvSpPr/>
            <p:nvPr/>
          </p:nvSpPr>
          <p:spPr bwMode="auto">
            <a:xfrm>
              <a:off x="3143240" y="3429000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56" name="立方体 55"/>
            <p:cNvSpPr/>
            <p:nvPr/>
          </p:nvSpPr>
          <p:spPr bwMode="auto">
            <a:xfrm>
              <a:off x="3786182" y="3429000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57" name="立方体 56"/>
            <p:cNvSpPr/>
            <p:nvPr/>
          </p:nvSpPr>
          <p:spPr bwMode="auto">
            <a:xfrm>
              <a:off x="2285984" y="3643320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58" name="立方体 57"/>
            <p:cNvSpPr/>
            <p:nvPr/>
          </p:nvSpPr>
          <p:spPr bwMode="auto">
            <a:xfrm>
              <a:off x="2928926" y="3643314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59" name="立方体 58"/>
            <p:cNvSpPr/>
            <p:nvPr/>
          </p:nvSpPr>
          <p:spPr bwMode="auto">
            <a:xfrm>
              <a:off x="3571868" y="3643314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60" name="立方体 59"/>
            <p:cNvSpPr/>
            <p:nvPr/>
          </p:nvSpPr>
          <p:spPr bwMode="auto">
            <a:xfrm>
              <a:off x="2500304" y="2786064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61" name="立方体 60"/>
            <p:cNvSpPr/>
            <p:nvPr/>
          </p:nvSpPr>
          <p:spPr bwMode="auto">
            <a:xfrm>
              <a:off x="3143246" y="2786058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62" name="立方体 61"/>
            <p:cNvSpPr/>
            <p:nvPr/>
          </p:nvSpPr>
          <p:spPr bwMode="auto">
            <a:xfrm>
              <a:off x="3786188" y="2786058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63" name="立方体 62"/>
            <p:cNvSpPr/>
            <p:nvPr/>
          </p:nvSpPr>
          <p:spPr bwMode="auto">
            <a:xfrm>
              <a:off x="2285990" y="3000378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64" name="立方体 63"/>
            <p:cNvSpPr/>
            <p:nvPr/>
          </p:nvSpPr>
          <p:spPr bwMode="auto">
            <a:xfrm>
              <a:off x="2928932" y="3000372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65" name="立方体 64"/>
            <p:cNvSpPr/>
            <p:nvPr/>
          </p:nvSpPr>
          <p:spPr bwMode="auto">
            <a:xfrm>
              <a:off x="3571874" y="3000372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66" name="立方体 65"/>
            <p:cNvSpPr/>
            <p:nvPr/>
          </p:nvSpPr>
          <p:spPr bwMode="auto">
            <a:xfrm>
              <a:off x="2500298" y="2143122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67" name="立方体 66"/>
            <p:cNvSpPr/>
            <p:nvPr/>
          </p:nvSpPr>
          <p:spPr bwMode="auto">
            <a:xfrm>
              <a:off x="3143240" y="2143116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68" name="立方体 67"/>
            <p:cNvSpPr/>
            <p:nvPr/>
          </p:nvSpPr>
          <p:spPr bwMode="auto">
            <a:xfrm>
              <a:off x="3786182" y="2143116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69" name="立方体 68"/>
            <p:cNvSpPr/>
            <p:nvPr/>
          </p:nvSpPr>
          <p:spPr bwMode="auto">
            <a:xfrm>
              <a:off x="2285984" y="2357436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70" name="立方体 69"/>
            <p:cNvSpPr/>
            <p:nvPr/>
          </p:nvSpPr>
          <p:spPr bwMode="auto">
            <a:xfrm>
              <a:off x="2928926" y="2357430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71" name="立方体 70"/>
            <p:cNvSpPr/>
            <p:nvPr/>
          </p:nvSpPr>
          <p:spPr bwMode="auto">
            <a:xfrm>
              <a:off x="3571868" y="2357430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grpSp>
        <p:nvGrpSpPr>
          <p:cNvPr id="72" name="组合 57"/>
          <p:cNvGrpSpPr>
            <a:grpSpLocks noChangeAspect="1"/>
          </p:cNvGrpSpPr>
          <p:nvPr/>
        </p:nvGrpSpPr>
        <p:grpSpPr bwMode="auto">
          <a:xfrm>
            <a:off x="8596955" y="4349693"/>
            <a:ext cx="1944000" cy="1944000"/>
            <a:chOff x="1071538" y="4000504"/>
            <a:chExt cx="2571768" cy="2571768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73" name="立方体 72"/>
            <p:cNvSpPr/>
            <p:nvPr/>
          </p:nvSpPr>
          <p:spPr bwMode="auto">
            <a:xfrm>
              <a:off x="1500166" y="5286388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74" name="立方体 73"/>
            <p:cNvSpPr/>
            <p:nvPr/>
          </p:nvSpPr>
          <p:spPr bwMode="auto">
            <a:xfrm>
              <a:off x="2143107" y="5286388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75" name="立方体 74"/>
            <p:cNvSpPr/>
            <p:nvPr/>
          </p:nvSpPr>
          <p:spPr bwMode="auto">
            <a:xfrm>
              <a:off x="2786050" y="5286388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76" name="立方体 75"/>
            <p:cNvSpPr/>
            <p:nvPr/>
          </p:nvSpPr>
          <p:spPr bwMode="auto">
            <a:xfrm>
              <a:off x="1285851" y="5500701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77" name="立方体 76"/>
            <p:cNvSpPr/>
            <p:nvPr/>
          </p:nvSpPr>
          <p:spPr bwMode="auto">
            <a:xfrm>
              <a:off x="1928794" y="5500701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78" name="立方体 77"/>
            <p:cNvSpPr/>
            <p:nvPr/>
          </p:nvSpPr>
          <p:spPr bwMode="auto">
            <a:xfrm>
              <a:off x="2571735" y="5500701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79" name="立方体 78"/>
            <p:cNvSpPr/>
            <p:nvPr/>
          </p:nvSpPr>
          <p:spPr bwMode="auto">
            <a:xfrm>
              <a:off x="1500166" y="4643445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80" name="立方体 79"/>
            <p:cNvSpPr/>
            <p:nvPr/>
          </p:nvSpPr>
          <p:spPr bwMode="auto">
            <a:xfrm>
              <a:off x="2143107" y="4643445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81" name="立方体 80"/>
            <p:cNvSpPr/>
            <p:nvPr/>
          </p:nvSpPr>
          <p:spPr bwMode="auto">
            <a:xfrm>
              <a:off x="2786050" y="4643445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82" name="立方体 81"/>
            <p:cNvSpPr/>
            <p:nvPr/>
          </p:nvSpPr>
          <p:spPr bwMode="auto">
            <a:xfrm>
              <a:off x="1285851" y="4857760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83" name="立方体 82"/>
            <p:cNvSpPr/>
            <p:nvPr/>
          </p:nvSpPr>
          <p:spPr bwMode="auto">
            <a:xfrm>
              <a:off x="1928794" y="4857760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84" name="立方体 83"/>
            <p:cNvSpPr/>
            <p:nvPr/>
          </p:nvSpPr>
          <p:spPr bwMode="auto">
            <a:xfrm>
              <a:off x="2571735" y="4857760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85" name="立方体 84"/>
            <p:cNvSpPr/>
            <p:nvPr/>
          </p:nvSpPr>
          <p:spPr bwMode="auto">
            <a:xfrm>
              <a:off x="1500166" y="4000504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86" name="立方体 85"/>
            <p:cNvSpPr/>
            <p:nvPr/>
          </p:nvSpPr>
          <p:spPr bwMode="auto">
            <a:xfrm>
              <a:off x="2143107" y="4000504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87" name="立方体 86"/>
            <p:cNvSpPr/>
            <p:nvPr/>
          </p:nvSpPr>
          <p:spPr bwMode="auto">
            <a:xfrm>
              <a:off x="2786050" y="4000504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88" name="立方体 87"/>
            <p:cNvSpPr/>
            <p:nvPr/>
          </p:nvSpPr>
          <p:spPr bwMode="auto">
            <a:xfrm>
              <a:off x="1285851" y="4214817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89" name="立方体 88"/>
            <p:cNvSpPr/>
            <p:nvPr/>
          </p:nvSpPr>
          <p:spPr bwMode="auto">
            <a:xfrm>
              <a:off x="1928794" y="4214817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90" name="立方体 89"/>
            <p:cNvSpPr/>
            <p:nvPr/>
          </p:nvSpPr>
          <p:spPr bwMode="auto">
            <a:xfrm>
              <a:off x="2571735" y="4214817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91" name="立方体 90"/>
            <p:cNvSpPr/>
            <p:nvPr/>
          </p:nvSpPr>
          <p:spPr bwMode="auto">
            <a:xfrm>
              <a:off x="1071538" y="5715016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92" name="立方体 91"/>
            <p:cNvSpPr/>
            <p:nvPr/>
          </p:nvSpPr>
          <p:spPr bwMode="auto">
            <a:xfrm>
              <a:off x="1714479" y="5715016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93" name="立方体 92"/>
            <p:cNvSpPr/>
            <p:nvPr/>
          </p:nvSpPr>
          <p:spPr bwMode="auto">
            <a:xfrm>
              <a:off x="2357422" y="5715016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94" name="立方体 93"/>
            <p:cNvSpPr/>
            <p:nvPr/>
          </p:nvSpPr>
          <p:spPr bwMode="auto">
            <a:xfrm>
              <a:off x="1071538" y="5072073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95" name="立方体 94"/>
            <p:cNvSpPr/>
            <p:nvPr/>
          </p:nvSpPr>
          <p:spPr bwMode="auto">
            <a:xfrm>
              <a:off x="1714479" y="5072073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96" name="立方体 95"/>
            <p:cNvSpPr/>
            <p:nvPr/>
          </p:nvSpPr>
          <p:spPr bwMode="auto">
            <a:xfrm>
              <a:off x="2357422" y="5072073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97" name="立方体 96"/>
            <p:cNvSpPr/>
            <p:nvPr/>
          </p:nvSpPr>
          <p:spPr bwMode="auto">
            <a:xfrm>
              <a:off x="1071538" y="4429132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98" name="立方体 97"/>
            <p:cNvSpPr/>
            <p:nvPr/>
          </p:nvSpPr>
          <p:spPr bwMode="auto">
            <a:xfrm>
              <a:off x="1714479" y="4429132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99" name="立方体 98"/>
            <p:cNvSpPr/>
            <p:nvPr/>
          </p:nvSpPr>
          <p:spPr bwMode="auto">
            <a:xfrm>
              <a:off x="2357422" y="4429132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grpSp>
        <p:nvGrpSpPr>
          <p:cNvPr id="7" name="组合 51"/>
          <p:cNvGrpSpPr>
            <a:grpSpLocks noChangeAspect="1"/>
          </p:cNvGrpSpPr>
          <p:nvPr/>
        </p:nvGrpSpPr>
        <p:grpSpPr bwMode="auto">
          <a:xfrm>
            <a:off x="4383482" y="2605823"/>
            <a:ext cx="3360001" cy="1440000"/>
            <a:chOff x="2071676" y="3429000"/>
            <a:chExt cx="4500588" cy="1928826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8" name="立方体 7"/>
            <p:cNvSpPr/>
            <p:nvPr/>
          </p:nvSpPr>
          <p:spPr bwMode="auto">
            <a:xfrm>
              <a:off x="2500303" y="4071942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0" name="立方体 9"/>
            <p:cNvSpPr/>
            <p:nvPr/>
          </p:nvSpPr>
          <p:spPr bwMode="auto">
            <a:xfrm>
              <a:off x="3143245" y="4071942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2" name="立方体 11"/>
            <p:cNvSpPr/>
            <p:nvPr/>
          </p:nvSpPr>
          <p:spPr bwMode="auto">
            <a:xfrm>
              <a:off x="3786186" y="4071942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4" name="立方体 13"/>
            <p:cNvSpPr/>
            <p:nvPr/>
          </p:nvSpPr>
          <p:spPr bwMode="auto">
            <a:xfrm>
              <a:off x="4429127" y="4071942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5" name="立方体 14"/>
            <p:cNvSpPr/>
            <p:nvPr/>
          </p:nvSpPr>
          <p:spPr bwMode="auto">
            <a:xfrm>
              <a:off x="5072068" y="4071942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6" name="立方体 15"/>
            <p:cNvSpPr/>
            <p:nvPr/>
          </p:nvSpPr>
          <p:spPr bwMode="auto">
            <a:xfrm>
              <a:off x="5715009" y="4071942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7" name="立方体 16"/>
            <p:cNvSpPr/>
            <p:nvPr/>
          </p:nvSpPr>
          <p:spPr bwMode="auto">
            <a:xfrm>
              <a:off x="2285990" y="4286256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8" name="立方体 17"/>
            <p:cNvSpPr/>
            <p:nvPr/>
          </p:nvSpPr>
          <p:spPr bwMode="auto">
            <a:xfrm>
              <a:off x="2928931" y="4286256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9" name="立方体 18"/>
            <p:cNvSpPr/>
            <p:nvPr/>
          </p:nvSpPr>
          <p:spPr bwMode="auto">
            <a:xfrm>
              <a:off x="3571872" y="4286256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0" name="立方体 19"/>
            <p:cNvSpPr/>
            <p:nvPr/>
          </p:nvSpPr>
          <p:spPr bwMode="auto">
            <a:xfrm>
              <a:off x="4214813" y="4286256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1" name="立方体 20"/>
            <p:cNvSpPr/>
            <p:nvPr/>
          </p:nvSpPr>
          <p:spPr bwMode="auto">
            <a:xfrm>
              <a:off x="4857754" y="4286256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2" name="立方体 21"/>
            <p:cNvSpPr/>
            <p:nvPr/>
          </p:nvSpPr>
          <p:spPr bwMode="auto">
            <a:xfrm>
              <a:off x="5500695" y="4286256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3" name="立方体 22"/>
            <p:cNvSpPr/>
            <p:nvPr/>
          </p:nvSpPr>
          <p:spPr bwMode="auto">
            <a:xfrm>
              <a:off x="2500303" y="3429000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4" name="立方体 23"/>
            <p:cNvSpPr/>
            <p:nvPr/>
          </p:nvSpPr>
          <p:spPr bwMode="auto">
            <a:xfrm>
              <a:off x="3143245" y="3429000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5" name="立方体 24"/>
            <p:cNvSpPr/>
            <p:nvPr/>
          </p:nvSpPr>
          <p:spPr bwMode="auto">
            <a:xfrm>
              <a:off x="3786186" y="3429000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6" name="立方体 25"/>
            <p:cNvSpPr/>
            <p:nvPr/>
          </p:nvSpPr>
          <p:spPr bwMode="auto">
            <a:xfrm>
              <a:off x="4429127" y="3429000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7" name="立方体 26"/>
            <p:cNvSpPr/>
            <p:nvPr/>
          </p:nvSpPr>
          <p:spPr bwMode="auto">
            <a:xfrm>
              <a:off x="5072068" y="3429000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8" name="立方体 27"/>
            <p:cNvSpPr/>
            <p:nvPr/>
          </p:nvSpPr>
          <p:spPr bwMode="auto">
            <a:xfrm>
              <a:off x="5715009" y="3429000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9" name="立方体 28"/>
            <p:cNvSpPr/>
            <p:nvPr/>
          </p:nvSpPr>
          <p:spPr bwMode="auto">
            <a:xfrm>
              <a:off x="2285990" y="3643314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0" name="立方体 29"/>
            <p:cNvSpPr/>
            <p:nvPr/>
          </p:nvSpPr>
          <p:spPr bwMode="auto">
            <a:xfrm>
              <a:off x="2928931" y="3643314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1" name="立方体 30"/>
            <p:cNvSpPr/>
            <p:nvPr/>
          </p:nvSpPr>
          <p:spPr bwMode="auto">
            <a:xfrm>
              <a:off x="3571872" y="3643314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2" name="立方体 31"/>
            <p:cNvSpPr/>
            <p:nvPr/>
          </p:nvSpPr>
          <p:spPr bwMode="auto">
            <a:xfrm>
              <a:off x="4214813" y="3643314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3" name="立方体 32"/>
            <p:cNvSpPr/>
            <p:nvPr/>
          </p:nvSpPr>
          <p:spPr bwMode="auto">
            <a:xfrm>
              <a:off x="4857754" y="3643314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4" name="立方体 33"/>
            <p:cNvSpPr/>
            <p:nvPr/>
          </p:nvSpPr>
          <p:spPr bwMode="auto">
            <a:xfrm>
              <a:off x="5500695" y="3643314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5" name="立方体 34"/>
            <p:cNvSpPr/>
            <p:nvPr/>
          </p:nvSpPr>
          <p:spPr bwMode="auto">
            <a:xfrm>
              <a:off x="2071676" y="4500570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6" name="立方体 35"/>
            <p:cNvSpPr/>
            <p:nvPr/>
          </p:nvSpPr>
          <p:spPr bwMode="auto">
            <a:xfrm>
              <a:off x="2714618" y="4500570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7" name="立方体 36"/>
            <p:cNvSpPr/>
            <p:nvPr/>
          </p:nvSpPr>
          <p:spPr bwMode="auto">
            <a:xfrm>
              <a:off x="3357558" y="4500570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8" name="立方体 37"/>
            <p:cNvSpPr/>
            <p:nvPr/>
          </p:nvSpPr>
          <p:spPr bwMode="auto">
            <a:xfrm>
              <a:off x="4000500" y="4500570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9" name="立方体 38"/>
            <p:cNvSpPr/>
            <p:nvPr/>
          </p:nvSpPr>
          <p:spPr bwMode="auto">
            <a:xfrm>
              <a:off x="4643440" y="4500570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40" name="立方体 39"/>
            <p:cNvSpPr/>
            <p:nvPr/>
          </p:nvSpPr>
          <p:spPr bwMode="auto">
            <a:xfrm>
              <a:off x="5286382" y="4500570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41" name="立方体 40"/>
            <p:cNvSpPr/>
            <p:nvPr/>
          </p:nvSpPr>
          <p:spPr bwMode="auto">
            <a:xfrm>
              <a:off x="2071676" y="3857628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42" name="立方体 41"/>
            <p:cNvSpPr/>
            <p:nvPr/>
          </p:nvSpPr>
          <p:spPr bwMode="auto">
            <a:xfrm>
              <a:off x="2714618" y="3857628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43" name="立方体 42"/>
            <p:cNvSpPr/>
            <p:nvPr/>
          </p:nvSpPr>
          <p:spPr bwMode="auto">
            <a:xfrm>
              <a:off x="3357558" y="3857628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44" name="立方体 43"/>
            <p:cNvSpPr/>
            <p:nvPr/>
          </p:nvSpPr>
          <p:spPr bwMode="auto">
            <a:xfrm>
              <a:off x="4000500" y="3857628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45" name="立方体 44"/>
            <p:cNvSpPr/>
            <p:nvPr/>
          </p:nvSpPr>
          <p:spPr bwMode="auto">
            <a:xfrm>
              <a:off x="4643440" y="3857628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46" name="立方体 45"/>
            <p:cNvSpPr/>
            <p:nvPr/>
          </p:nvSpPr>
          <p:spPr bwMode="auto">
            <a:xfrm>
              <a:off x="5286382" y="3857628"/>
              <a:ext cx="857255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grpSp>
        <p:nvGrpSpPr>
          <p:cNvPr id="47" name="组合 56"/>
          <p:cNvGrpSpPr>
            <a:grpSpLocks noChangeAspect="1"/>
          </p:cNvGrpSpPr>
          <p:nvPr/>
        </p:nvGrpSpPr>
        <p:grpSpPr>
          <a:xfrm>
            <a:off x="1654878" y="1845536"/>
            <a:ext cx="1698047" cy="2160000"/>
            <a:chOff x="2285984" y="2143116"/>
            <a:chExt cx="2357454" cy="3000396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48" name="立方体 47"/>
            <p:cNvSpPr/>
            <p:nvPr/>
          </p:nvSpPr>
          <p:spPr bwMode="auto">
            <a:xfrm>
              <a:off x="2500304" y="4071948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49" name="立方体 48"/>
            <p:cNvSpPr/>
            <p:nvPr/>
          </p:nvSpPr>
          <p:spPr bwMode="auto">
            <a:xfrm>
              <a:off x="3143246" y="4071942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50" name="立方体 49"/>
            <p:cNvSpPr/>
            <p:nvPr/>
          </p:nvSpPr>
          <p:spPr bwMode="auto">
            <a:xfrm>
              <a:off x="3786188" y="4071942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51" name="立方体 50"/>
            <p:cNvSpPr/>
            <p:nvPr/>
          </p:nvSpPr>
          <p:spPr bwMode="auto">
            <a:xfrm>
              <a:off x="2285990" y="4286262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52" name="立方体 51"/>
            <p:cNvSpPr/>
            <p:nvPr/>
          </p:nvSpPr>
          <p:spPr bwMode="auto">
            <a:xfrm>
              <a:off x="2928932" y="4286256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53" name="立方体 52"/>
            <p:cNvSpPr/>
            <p:nvPr/>
          </p:nvSpPr>
          <p:spPr bwMode="auto">
            <a:xfrm>
              <a:off x="3571874" y="4286256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54" name="立方体 53"/>
            <p:cNvSpPr/>
            <p:nvPr/>
          </p:nvSpPr>
          <p:spPr bwMode="auto">
            <a:xfrm>
              <a:off x="2500298" y="3429006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55" name="立方体 54"/>
            <p:cNvSpPr/>
            <p:nvPr/>
          </p:nvSpPr>
          <p:spPr bwMode="auto">
            <a:xfrm>
              <a:off x="3143240" y="3429000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56" name="立方体 55"/>
            <p:cNvSpPr/>
            <p:nvPr/>
          </p:nvSpPr>
          <p:spPr bwMode="auto">
            <a:xfrm>
              <a:off x="3786182" y="3429000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57" name="立方体 56"/>
            <p:cNvSpPr/>
            <p:nvPr/>
          </p:nvSpPr>
          <p:spPr bwMode="auto">
            <a:xfrm>
              <a:off x="2285984" y="3643320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58" name="立方体 57"/>
            <p:cNvSpPr/>
            <p:nvPr/>
          </p:nvSpPr>
          <p:spPr bwMode="auto">
            <a:xfrm>
              <a:off x="2928926" y="3643314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59" name="立方体 58"/>
            <p:cNvSpPr/>
            <p:nvPr/>
          </p:nvSpPr>
          <p:spPr bwMode="auto">
            <a:xfrm>
              <a:off x="3571868" y="3643314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60" name="立方体 59"/>
            <p:cNvSpPr/>
            <p:nvPr/>
          </p:nvSpPr>
          <p:spPr bwMode="auto">
            <a:xfrm>
              <a:off x="2500304" y="2786064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61" name="立方体 60"/>
            <p:cNvSpPr/>
            <p:nvPr/>
          </p:nvSpPr>
          <p:spPr bwMode="auto">
            <a:xfrm>
              <a:off x="3143246" y="2786058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62" name="立方体 61"/>
            <p:cNvSpPr/>
            <p:nvPr/>
          </p:nvSpPr>
          <p:spPr bwMode="auto">
            <a:xfrm>
              <a:off x="3786188" y="2786058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63" name="立方体 62"/>
            <p:cNvSpPr/>
            <p:nvPr/>
          </p:nvSpPr>
          <p:spPr bwMode="auto">
            <a:xfrm>
              <a:off x="2285990" y="3000378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64" name="立方体 63"/>
            <p:cNvSpPr/>
            <p:nvPr/>
          </p:nvSpPr>
          <p:spPr bwMode="auto">
            <a:xfrm>
              <a:off x="2928932" y="3000372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65" name="立方体 64"/>
            <p:cNvSpPr/>
            <p:nvPr/>
          </p:nvSpPr>
          <p:spPr bwMode="auto">
            <a:xfrm>
              <a:off x="3571874" y="3000372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66" name="立方体 65"/>
            <p:cNvSpPr/>
            <p:nvPr/>
          </p:nvSpPr>
          <p:spPr bwMode="auto">
            <a:xfrm>
              <a:off x="2500298" y="2143122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67" name="立方体 66"/>
            <p:cNvSpPr/>
            <p:nvPr/>
          </p:nvSpPr>
          <p:spPr bwMode="auto">
            <a:xfrm>
              <a:off x="3143240" y="2143116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68" name="立方体 67"/>
            <p:cNvSpPr/>
            <p:nvPr/>
          </p:nvSpPr>
          <p:spPr bwMode="auto">
            <a:xfrm>
              <a:off x="3786182" y="2143116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69" name="立方体 68"/>
            <p:cNvSpPr/>
            <p:nvPr/>
          </p:nvSpPr>
          <p:spPr bwMode="auto">
            <a:xfrm>
              <a:off x="2285984" y="2357436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70" name="立方体 69"/>
            <p:cNvSpPr/>
            <p:nvPr/>
          </p:nvSpPr>
          <p:spPr bwMode="auto">
            <a:xfrm>
              <a:off x="2928926" y="2357430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71" name="立方体 70"/>
            <p:cNvSpPr/>
            <p:nvPr/>
          </p:nvSpPr>
          <p:spPr bwMode="auto">
            <a:xfrm>
              <a:off x="3571868" y="2357430"/>
              <a:ext cx="857250" cy="857250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grpSp>
        <p:nvGrpSpPr>
          <p:cNvPr id="72" name="组合 57"/>
          <p:cNvGrpSpPr>
            <a:grpSpLocks noChangeAspect="1"/>
          </p:cNvGrpSpPr>
          <p:nvPr/>
        </p:nvGrpSpPr>
        <p:grpSpPr bwMode="auto">
          <a:xfrm>
            <a:off x="8878308" y="2112930"/>
            <a:ext cx="1944000" cy="1944000"/>
            <a:chOff x="1071538" y="4000504"/>
            <a:chExt cx="2571768" cy="2571768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73" name="立方体 72"/>
            <p:cNvSpPr/>
            <p:nvPr/>
          </p:nvSpPr>
          <p:spPr bwMode="auto">
            <a:xfrm>
              <a:off x="1500166" y="5286388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74" name="立方体 73"/>
            <p:cNvSpPr/>
            <p:nvPr/>
          </p:nvSpPr>
          <p:spPr bwMode="auto">
            <a:xfrm>
              <a:off x="2143107" y="5286388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75" name="立方体 74"/>
            <p:cNvSpPr/>
            <p:nvPr/>
          </p:nvSpPr>
          <p:spPr bwMode="auto">
            <a:xfrm>
              <a:off x="2786050" y="5286388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76" name="立方体 75"/>
            <p:cNvSpPr/>
            <p:nvPr/>
          </p:nvSpPr>
          <p:spPr bwMode="auto">
            <a:xfrm>
              <a:off x="1285851" y="5500701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77" name="立方体 76"/>
            <p:cNvSpPr/>
            <p:nvPr/>
          </p:nvSpPr>
          <p:spPr bwMode="auto">
            <a:xfrm>
              <a:off x="1928794" y="5500701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78" name="立方体 77"/>
            <p:cNvSpPr/>
            <p:nvPr/>
          </p:nvSpPr>
          <p:spPr bwMode="auto">
            <a:xfrm>
              <a:off x="2571735" y="5500701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79" name="立方体 78"/>
            <p:cNvSpPr/>
            <p:nvPr/>
          </p:nvSpPr>
          <p:spPr bwMode="auto">
            <a:xfrm>
              <a:off x="1500166" y="4643445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80" name="立方体 79"/>
            <p:cNvSpPr/>
            <p:nvPr/>
          </p:nvSpPr>
          <p:spPr bwMode="auto">
            <a:xfrm>
              <a:off x="2143107" y="4643445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81" name="立方体 80"/>
            <p:cNvSpPr/>
            <p:nvPr/>
          </p:nvSpPr>
          <p:spPr bwMode="auto">
            <a:xfrm>
              <a:off x="2786050" y="4643445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82" name="立方体 81"/>
            <p:cNvSpPr/>
            <p:nvPr/>
          </p:nvSpPr>
          <p:spPr bwMode="auto">
            <a:xfrm>
              <a:off x="1285851" y="4857760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83" name="立方体 82"/>
            <p:cNvSpPr/>
            <p:nvPr/>
          </p:nvSpPr>
          <p:spPr bwMode="auto">
            <a:xfrm>
              <a:off x="1928794" y="4857760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84" name="立方体 83"/>
            <p:cNvSpPr/>
            <p:nvPr/>
          </p:nvSpPr>
          <p:spPr bwMode="auto">
            <a:xfrm>
              <a:off x="2571735" y="4857760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85" name="立方体 84"/>
            <p:cNvSpPr/>
            <p:nvPr/>
          </p:nvSpPr>
          <p:spPr bwMode="auto">
            <a:xfrm>
              <a:off x="1500166" y="4000504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86" name="立方体 85"/>
            <p:cNvSpPr/>
            <p:nvPr/>
          </p:nvSpPr>
          <p:spPr bwMode="auto">
            <a:xfrm>
              <a:off x="2143107" y="4000504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87" name="立方体 86"/>
            <p:cNvSpPr/>
            <p:nvPr/>
          </p:nvSpPr>
          <p:spPr bwMode="auto">
            <a:xfrm>
              <a:off x="2786050" y="4000504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88" name="立方体 87"/>
            <p:cNvSpPr/>
            <p:nvPr/>
          </p:nvSpPr>
          <p:spPr bwMode="auto">
            <a:xfrm>
              <a:off x="1285851" y="4214817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89" name="立方体 88"/>
            <p:cNvSpPr/>
            <p:nvPr/>
          </p:nvSpPr>
          <p:spPr bwMode="auto">
            <a:xfrm>
              <a:off x="1928794" y="4214817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90" name="立方体 89"/>
            <p:cNvSpPr/>
            <p:nvPr/>
          </p:nvSpPr>
          <p:spPr bwMode="auto">
            <a:xfrm>
              <a:off x="2571735" y="4214817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91" name="立方体 90"/>
            <p:cNvSpPr/>
            <p:nvPr/>
          </p:nvSpPr>
          <p:spPr bwMode="auto">
            <a:xfrm>
              <a:off x="1071538" y="5715016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92" name="立方体 91"/>
            <p:cNvSpPr/>
            <p:nvPr/>
          </p:nvSpPr>
          <p:spPr bwMode="auto">
            <a:xfrm>
              <a:off x="1714479" y="5715016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93" name="立方体 92"/>
            <p:cNvSpPr/>
            <p:nvPr/>
          </p:nvSpPr>
          <p:spPr bwMode="auto">
            <a:xfrm>
              <a:off x="2357422" y="5715016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94" name="立方体 93"/>
            <p:cNvSpPr/>
            <p:nvPr/>
          </p:nvSpPr>
          <p:spPr bwMode="auto">
            <a:xfrm>
              <a:off x="1071538" y="5072073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95" name="立方体 94"/>
            <p:cNvSpPr/>
            <p:nvPr/>
          </p:nvSpPr>
          <p:spPr bwMode="auto">
            <a:xfrm>
              <a:off x="1714479" y="5072073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96" name="立方体 95"/>
            <p:cNvSpPr/>
            <p:nvPr/>
          </p:nvSpPr>
          <p:spPr bwMode="auto">
            <a:xfrm>
              <a:off x="2357422" y="5072073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97" name="立方体 96"/>
            <p:cNvSpPr/>
            <p:nvPr/>
          </p:nvSpPr>
          <p:spPr bwMode="auto">
            <a:xfrm>
              <a:off x="1071538" y="4429132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98" name="立方体 97"/>
            <p:cNvSpPr/>
            <p:nvPr/>
          </p:nvSpPr>
          <p:spPr bwMode="auto">
            <a:xfrm>
              <a:off x="1714479" y="4429132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99" name="立方体 98"/>
            <p:cNvSpPr/>
            <p:nvPr/>
          </p:nvSpPr>
          <p:spPr bwMode="auto">
            <a:xfrm>
              <a:off x="2357422" y="4429132"/>
              <a:ext cx="857256" cy="857256"/>
            </a:xfrm>
            <a:prstGeom prst="cube">
              <a:avLst>
                <a:gd name="adj" fmla="val 25303"/>
              </a:avLst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100" name="矩形 99"/>
          <p:cNvSpPr/>
          <p:nvPr/>
        </p:nvSpPr>
        <p:spPr>
          <a:xfrm>
            <a:off x="681095" y="1308194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讲评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TextBox 1"/>
          <p:cNvSpPr txBox="1">
            <a:spLocks noChangeArrowheads="1"/>
          </p:cNvSpPr>
          <p:nvPr/>
        </p:nvSpPr>
        <p:spPr bwMode="auto">
          <a:xfrm>
            <a:off x="1198030" y="4314107"/>
            <a:ext cx="276610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长、宽、高为：</a:t>
            </a:r>
            <a:endParaRPr lang="en-US" altLang="zh-CN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3cm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2cm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4cm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体积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为：</a:t>
            </a:r>
            <a:endParaRPr lang="en-US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3×2×4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24cm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³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2" name="TextBox 1"/>
          <p:cNvSpPr txBox="1">
            <a:spLocks noChangeArrowheads="1"/>
          </p:cNvSpPr>
          <p:nvPr/>
        </p:nvSpPr>
        <p:spPr bwMode="auto">
          <a:xfrm>
            <a:off x="4779005" y="4314107"/>
            <a:ext cx="276610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长、宽、高为：</a:t>
            </a:r>
            <a:endParaRPr lang="en-US" altLang="zh-CN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cm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3cm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2cm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体积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为：</a:t>
            </a:r>
            <a:endParaRPr lang="en-US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6×3×2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36cm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³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3" name="TextBox 1"/>
          <p:cNvSpPr txBox="1">
            <a:spLocks noChangeArrowheads="1"/>
          </p:cNvSpPr>
          <p:nvPr/>
        </p:nvSpPr>
        <p:spPr bwMode="auto">
          <a:xfrm>
            <a:off x="8269609" y="4314108"/>
            <a:ext cx="348539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棱长为：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3cm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体积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为：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3×3×3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27cm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³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  <p:bldP spid="102" grpId="0"/>
      <p:bldP spid="10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681094" y="1579850"/>
            <a:ext cx="1020730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计算。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TextBox 1"/>
          <p:cNvSpPr txBox="1">
            <a:spLocks noChangeArrowheads="1"/>
          </p:cNvSpPr>
          <p:nvPr/>
        </p:nvSpPr>
        <p:spPr bwMode="auto">
          <a:xfrm>
            <a:off x="3538369" y="2139873"/>
            <a:ext cx="9241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CN" sz="2800" baseline="30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800" baseline="30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TextBox 1"/>
          <p:cNvSpPr txBox="1">
            <a:spLocks noChangeArrowheads="1"/>
          </p:cNvSpPr>
          <p:nvPr/>
        </p:nvSpPr>
        <p:spPr bwMode="auto">
          <a:xfrm>
            <a:off x="3538369" y="2887715"/>
            <a:ext cx="9241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en-US" altLang="zh-CN" sz="2800" baseline="30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800" baseline="30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" name="TextBox 1"/>
          <p:cNvSpPr txBox="1">
            <a:spLocks noChangeArrowheads="1"/>
          </p:cNvSpPr>
          <p:nvPr/>
        </p:nvSpPr>
        <p:spPr bwMode="auto">
          <a:xfrm>
            <a:off x="3538369" y="3630923"/>
            <a:ext cx="9241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800" baseline="30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800" baseline="30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3" name="TextBox 1"/>
          <p:cNvSpPr txBox="1">
            <a:spLocks noChangeArrowheads="1"/>
          </p:cNvSpPr>
          <p:nvPr/>
        </p:nvSpPr>
        <p:spPr bwMode="auto">
          <a:xfrm>
            <a:off x="3503613" y="4366747"/>
            <a:ext cx="9241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en-US" altLang="zh-CN" sz="2800" baseline="30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800" baseline="30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" name="TextBox 1"/>
          <p:cNvSpPr txBox="1">
            <a:spLocks noChangeArrowheads="1"/>
          </p:cNvSpPr>
          <p:nvPr/>
        </p:nvSpPr>
        <p:spPr bwMode="auto">
          <a:xfrm>
            <a:off x="3538369" y="5059586"/>
            <a:ext cx="9241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0.1</a:t>
            </a:r>
            <a:r>
              <a:rPr lang="en-US" altLang="zh-CN" sz="2800" baseline="30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800" baseline="30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5" name="TextBox 1"/>
          <p:cNvSpPr txBox="1">
            <a:spLocks noChangeArrowheads="1"/>
          </p:cNvSpPr>
          <p:nvPr/>
        </p:nvSpPr>
        <p:spPr bwMode="auto">
          <a:xfrm>
            <a:off x="4427801" y="2139874"/>
            <a:ext cx="129836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   27</a:t>
            </a:r>
            <a:endParaRPr lang="zh-CN" altLang="en-US" sz="2800" baseline="300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6" name="TextBox 1"/>
          <p:cNvSpPr txBox="1">
            <a:spLocks noChangeArrowheads="1"/>
          </p:cNvSpPr>
          <p:nvPr/>
        </p:nvSpPr>
        <p:spPr bwMode="auto">
          <a:xfrm>
            <a:off x="4389104" y="2901962"/>
            <a:ext cx="162561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   125</a:t>
            </a:r>
            <a:endParaRPr lang="zh-CN" altLang="en-US" sz="2800" baseline="300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7" name="TextBox 1"/>
          <p:cNvSpPr txBox="1">
            <a:spLocks noChangeArrowheads="1"/>
          </p:cNvSpPr>
          <p:nvPr/>
        </p:nvSpPr>
        <p:spPr bwMode="auto">
          <a:xfrm>
            <a:off x="4389102" y="3621964"/>
            <a:ext cx="162561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   1</a:t>
            </a:r>
            <a:endParaRPr lang="zh-CN" altLang="en-US" sz="2800" baseline="300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8" name="TextBox 1"/>
          <p:cNvSpPr txBox="1">
            <a:spLocks noChangeArrowheads="1"/>
          </p:cNvSpPr>
          <p:nvPr/>
        </p:nvSpPr>
        <p:spPr bwMode="auto">
          <a:xfrm>
            <a:off x="4389101" y="4369027"/>
            <a:ext cx="162561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   1000</a:t>
            </a:r>
            <a:endParaRPr lang="zh-CN" altLang="en-US" sz="2800" baseline="300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9" name="TextBox 1"/>
          <p:cNvSpPr txBox="1">
            <a:spLocks noChangeArrowheads="1"/>
          </p:cNvSpPr>
          <p:nvPr/>
        </p:nvSpPr>
        <p:spPr bwMode="auto">
          <a:xfrm>
            <a:off x="4425829" y="5029301"/>
            <a:ext cx="214642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   0.001</a:t>
            </a:r>
            <a:endParaRPr lang="zh-CN" altLang="en-US" sz="2800" baseline="300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0" name="图片 10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1982" y="1275216"/>
            <a:ext cx="3473276" cy="5349353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  <p:bldP spid="106" grpId="0"/>
      <p:bldP spid="107" grpId="0"/>
      <p:bldP spid="108" grpId="0"/>
      <p:bldP spid="10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课后作业</a:t>
            </a:r>
          </a:p>
        </p:txBody>
      </p:sp>
      <p:sp>
        <p:nvSpPr>
          <p:cNvPr id="2" name="矩形 1"/>
          <p:cNvSpPr/>
          <p:nvPr/>
        </p:nvSpPr>
        <p:spPr>
          <a:xfrm>
            <a:off x="1751805" y="1496556"/>
            <a:ext cx="769699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en-US" altLang="zh-CN" sz="3200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</a:rPr>
              <a:t>     </a:t>
            </a:r>
            <a:r>
              <a:rPr lang="zh-CN" altLang="zh-CN" sz="3200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</a:rPr>
              <a:t>回家</a:t>
            </a:r>
            <a:r>
              <a:rPr lang="zh-CN" altLang="zh-CN" sz="32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</a:rPr>
              <a:t>后找一找自己以前用过的长方体或正方体模型，或是家里的长方体或正方体物品，选用合适的单位量一量它们的长宽高，再求一求它们的表面积和体积</a:t>
            </a:r>
            <a:r>
              <a:rPr lang="zh-CN" altLang="zh-CN" sz="3200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</a:rPr>
              <a:t>。</a:t>
            </a:r>
            <a:endParaRPr lang="zh-CN" altLang="zh-CN" sz="3200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493441" y="3603893"/>
            <a:ext cx="3272687" cy="2962642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411750" y="1762398"/>
            <a:ext cx="934006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你知道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的单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位有哪些？用字母怎么表示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8658155" y="3889232"/>
            <a:ext cx="17342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r>
              <a:rPr lang="en-US" altLang="zh-CN" sz="2800" baseline="30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8658155" y="4775211"/>
            <a:ext cx="17342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</a:t>
            </a:r>
            <a:r>
              <a:rPr lang="en-US" altLang="zh-CN" sz="2800" baseline="30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1"/>
          <p:cNvSpPr txBox="1">
            <a:spLocks noChangeArrowheads="1"/>
          </p:cNvSpPr>
          <p:nvPr/>
        </p:nvSpPr>
        <p:spPr bwMode="auto">
          <a:xfrm>
            <a:off x="8698477" y="5589037"/>
            <a:ext cx="17342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</a:t>
            </a:r>
            <a:r>
              <a:rPr lang="en-US" altLang="zh-CN" sz="2800" baseline="30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2235644" y="3889232"/>
            <a:ext cx="17342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2235644" y="4775211"/>
            <a:ext cx="17342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err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dm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1"/>
          <p:cNvSpPr txBox="1">
            <a:spLocks noChangeArrowheads="1"/>
          </p:cNvSpPr>
          <p:nvPr/>
        </p:nvSpPr>
        <p:spPr bwMode="auto">
          <a:xfrm>
            <a:off x="2275967" y="5595176"/>
            <a:ext cx="17342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272178" y="3876955"/>
            <a:ext cx="7812943" cy="2231522"/>
            <a:chOff x="807942" y="3876954"/>
            <a:chExt cx="7812942" cy="2231522"/>
          </a:xfrm>
        </p:grpSpPr>
        <p:sp>
          <p:nvSpPr>
            <p:cNvPr id="14" name="TextBox 1"/>
            <p:cNvSpPr txBox="1">
              <a:spLocks noChangeArrowheads="1"/>
            </p:cNvSpPr>
            <p:nvPr/>
          </p:nvSpPr>
          <p:spPr bwMode="auto">
            <a:xfrm>
              <a:off x="6886596" y="3883093"/>
              <a:ext cx="173428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立方厘米</a:t>
              </a:r>
            </a:p>
          </p:txBody>
        </p:sp>
        <p:sp>
          <p:nvSpPr>
            <p:cNvPr id="16" name="TextBox 1"/>
            <p:cNvSpPr txBox="1">
              <a:spLocks noChangeArrowheads="1"/>
            </p:cNvSpPr>
            <p:nvPr/>
          </p:nvSpPr>
          <p:spPr bwMode="auto">
            <a:xfrm>
              <a:off x="6886596" y="4765291"/>
              <a:ext cx="164240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立方分米</a:t>
              </a:r>
            </a:p>
          </p:txBody>
        </p:sp>
        <p:sp>
          <p:nvSpPr>
            <p:cNvPr id="17" name="TextBox 1"/>
            <p:cNvSpPr txBox="1">
              <a:spLocks noChangeArrowheads="1"/>
            </p:cNvSpPr>
            <p:nvPr/>
          </p:nvSpPr>
          <p:spPr bwMode="auto">
            <a:xfrm>
              <a:off x="6926919" y="5585256"/>
              <a:ext cx="129410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立方米</a:t>
              </a:r>
            </a:p>
          </p:txBody>
        </p:sp>
        <p:sp>
          <p:nvSpPr>
            <p:cNvPr id="11" name="TextBox 1"/>
            <p:cNvSpPr txBox="1">
              <a:spLocks noChangeArrowheads="1"/>
            </p:cNvSpPr>
            <p:nvPr/>
          </p:nvSpPr>
          <p:spPr bwMode="auto">
            <a:xfrm>
              <a:off x="807942" y="3883093"/>
              <a:ext cx="173428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厘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米</a:t>
              </a:r>
            </a:p>
          </p:txBody>
        </p:sp>
        <p:sp>
          <p:nvSpPr>
            <p:cNvPr id="12" name="TextBox 1"/>
            <p:cNvSpPr txBox="1">
              <a:spLocks noChangeArrowheads="1"/>
            </p:cNvSpPr>
            <p:nvPr/>
          </p:nvSpPr>
          <p:spPr bwMode="auto">
            <a:xfrm>
              <a:off x="807942" y="4765291"/>
              <a:ext cx="164240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80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米</a:t>
              </a:r>
            </a:p>
          </p:txBody>
        </p:sp>
        <p:sp>
          <p:nvSpPr>
            <p:cNvPr id="21" name="TextBox 1"/>
            <p:cNvSpPr txBox="1">
              <a:spLocks noChangeArrowheads="1"/>
            </p:cNvSpPr>
            <p:nvPr/>
          </p:nvSpPr>
          <p:spPr bwMode="auto">
            <a:xfrm>
              <a:off x="848265" y="5585256"/>
              <a:ext cx="129410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80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米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TextBox 1"/>
            <p:cNvSpPr txBox="1">
              <a:spLocks noChangeArrowheads="1"/>
            </p:cNvSpPr>
            <p:nvPr/>
          </p:nvSpPr>
          <p:spPr bwMode="auto">
            <a:xfrm>
              <a:off x="3727268" y="3876954"/>
              <a:ext cx="173428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平方厘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米</a:t>
              </a:r>
            </a:p>
          </p:txBody>
        </p:sp>
        <p:sp>
          <p:nvSpPr>
            <p:cNvPr id="26" name="TextBox 1"/>
            <p:cNvSpPr txBox="1">
              <a:spLocks noChangeArrowheads="1"/>
            </p:cNvSpPr>
            <p:nvPr/>
          </p:nvSpPr>
          <p:spPr bwMode="auto">
            <a:xfrm>
              <a:off x="3727268" y="4759152"/>
              <a:ext cx="164240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平方</a:t>
              </a:r>
              <a:r>
                <a:rPr lang="zh-CN" altLang="en-US" sz="280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米</a:t>
              </a:r>
            </a:p>
          </p:txBody>
        </p:sp>
        <p:sp>
          <p:nvSpPr>
            <p:cNvPr id="27" name="TextBox 1"/>
            <p:cNvSpPr txBox="1">
              <a:spLocks noChangeArrowheads="1"/>
            </p:cNvSpPr>
            <p:nvPr/>
          </p:nvSpPr>
          <p:spPr bwMode="auto">
            <a:xfrm>
              <a:off x="3767592" y="5579117"/>
              <a:ext cx="129410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平方米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8" name="TextBox 1"/>
          <p:cNvSpPr txBox="1">
            <a:spLocks noChangeArrowheads="1"/>
          </p:cNvSpPr>
          <p:nvPr/>
        </p:nvSpPr>
        <p:spPr bwMode="auto">
          <a:xfrm>
            <a:off x="5485613" y="3867034"/>
            <a:ext cx="17342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r>
              <a:rPr lang="en-US" altLang="zh-CN" sz="2800" baseline="30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1"/>
          <p:cNvSpPr txBox="1">
            <a:spLocks noChangeArrowheads="1"/>
          </p:cNvSpPr>
          <p:nvPr/>
        </p:nvSpPr>
        <p:spPr bwMode="auto">
          <a:xfrm>
            <a:off x="5509119" y="4759152"/>
            <a:ext cx="17342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dm</a:t>
            </a:r>
            <a:r>
              <a:rPr lang="en-US" altLang="zh-CN" sz="2800" baseline="30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1"/>
          <p:cNvSpPr txBox="1">
            <a:spLocks noChangeArrowheads="1"/>
          </p:cNvSpPr>
          <p:nvPr/>
        </p:nvSpPr>
        <p:spPr bwMode="auto">
          <a:xfrm>
            <a:off x="5487223" y="5559944"/>
            <a:ext cx="17342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</a:t>
            </a:r>
            <a:r>
              <a:rPr lang="en-US" altLang="zh-CN" sz="2800" baseline="30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Box 1"/>
          <p:cNvSpPr txBox="1">
            <a:spLocks noChangeArrowheads="1"/>
          </p:cNvSpPr>
          <p:nvPr/>
        </p:nvSpPr>
        <p:spPr bwMode="auto">
          <a:xfrm>
            <a:off x="7997885" y="3199435"/>
            <a:ext cx="17342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latin typeface="微软雅黑" panose="020B0503020204020204" pitchFamily="34" charset="-122"/>
                <a:ea typeface="微软雅黑" panose="020B0503020204020204" pitchFamily="34" charset="-122"/>
              </a:rPr>
              <a:t>体  积</a:t>
            </a:r>
            <a:endParaRPr lang="zh-CN" altLang="en-US" sz="2800" b="1" dirty="0">
              <a:ln w="9525">
                <a:solidFill>
                  <a:schemeClr val="bg1"/>
                </a:solidFill>
                <a:prstDash val="solid"/>
              </a:ln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1"/>
          <p:cNvSpPr txBox="1">
            <a:spLocks noChangeArrowheads="1"/>
          </p:cNvSpPr>
          <p:nvPr/>
        </p:nvSpPr>
        <p:spPr bwMode="auto">
          <a:xfrm>
            <a:off x="1923687" y="3205574"/>
            <a:ext cx="17342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latin typeface="微软雅黑" panose="020B0503020204020204" pitchFamily="34" charset="-122"/>
                <a:ea typeface="微软雅黑" panose="020B0503020204020204" pitchFamily="34" charset="-122"/>
              </a:rPr>
              <a:t>长  度</a:t>
            </a:r>
            <a:endParaRPr lang="zh-CN" altLang="en-US" sz="2800" b="1" dirty="0">
              <a:ln w="9525">
                <a:solidFill>
                  <a:schemeClr val="bg1"/>
                </a:solidFill>
                <a:prstDash val="solid"/>
              </a:ln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Box 1"/>
          <p:cNvSpPr txBox="1">
            <a:spLocks noChangeArrowheads="1"/>
          </p:cNvSpPr>
          <p:nvPr/>
        </p:nvSpPr>
        <p:spPr bwMode="auto">
          <a:xfrm>
            <a:off x="4843015" y="3199435"/>
            <a:ext cx="17342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latin typeface="微软雅黑" panose="020B0503020204020204" pitchFamily="34" charset="-122"/>
                <a:ea typeface="微软雅黑" panose="020B0503020204020204" pitchFamily="34" charset="-122"/>
              </a:rPr>
              <a:t>面  积</a:t>
            </a:r>
            <a:endParaRPr lang="zh-CN" altLang="en-US" sz="2800" b="1" dirty="0">
              <a:ln w="9525">
                <a:solidFill>
                  <a:schemeClr val="bg1"/>
                </a:solidFill>
                <a:prstDash val="solid"/>
              </a:ln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093635" y="3056291"/>
            <a:ext cx="3577591" cy="3275931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2" grpId="0"/>
      <p:bldP spid="23" grpId="0"/>
      <p:bldP spid="24" grpId="0"/>
      <p:bldP spid="28" grpId="0"/>
      <p:bldP spid="29" grpId="0"/>
      <p:bldP spid="30" grpId="0"/>
      <p:bldP spid="31" grpId="0"/>
      <p:bldP spid="32" grpId="0"/>
      <p:bldP spid="33" grpId="0"/>
      <p:bldP spid="2" grpId="0" animBg="1"/>
      <p:bldP spid="2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4135916" y="1987924"/>
            <a:ext cx="6747984" cy="3351046"/>
            <a:chOff x="1950226" y="1667985"/>
            <a:chExt cx="7403075" cy="3632200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50226" y="1667985"/>
              <a:ext cx="7403075" cy="3632200"/>
            </a:xfrm>
            <a:prstGeom prst="rect">
              <a:avLst/>
            </a:prstGeom>
          </p:spPr>
        </p:pic>
        <p:sp>
          <p:nvSpPr>
            <p:cNvPr id="8" name="矩形 7"/>
            <p:cNvSpPr/>
            <p:nvPr/>
          </p:nvSpPr>
          <p:spPr bwMode="auto">
            <a:xfrm>
              <a:off x="2238233" y="1815152"/>
              <a:ext cx="1265380" cy="873457"/>
            </a:xfrm>
            <a:prstGeom prst="rect">
              <a:avLst/>
            </a:prstGeom>
            <a:solidFill>
              <a:srgbClr val="244141"/>
            </a:solidFill>
            <a:ln w="9525" cap="flat" cmpd="sng" algn="ctr">
              <a:solidFill>
                <a:srgbClr val="24414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7943181" y="1815151"/>
              <a:ext cx="1265380" cy="873457"/>
            </a:xfrm>
            <a:prstGeom prst="rect">
              <a:avLst/>
            </a:prstGeom>
            <a:solidFill>
              <a:srgbClr val="244141"/>
            </a:solidFill>
            <a:ln w="9525" cap="flat" cmpd="sng" algn="ctr">
              <a:solidFill>
                <a:srgbClr val="24414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知识拓展</a:t>
            </a:r>
          </a:p>
        </p:txBody>
      </p:sp>
      <p:sp>
        <p:nvSpPr>
          <p:cNvPr id="4" name="矩形 3"/>
          <p:cNvSpPr/>
          <p:nvPr/>
        </p:nvSpPr>
        <p:spPr>
          <a:xfrm>
            <a:off x="4398439" y="2505009"/>
            <a:ext cx="629711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kern="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</a:rPr>
              <a:t>计算</a:t>
            </a:r>
            <a:r>
              <a:rPr lang="zh-CN" altLang="zh-CN" sz="2400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</a:rPr>
              <a:t>物体容积和体积的方法相同</a:t>
            </a:r>
            <a:r>
              <a:rPr lang="zh-CN" altLang="zh-CN" sz="2400" kern="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</a:rPr>
              <a:t>，不少</a:t>
            </a:r>
            <a:r>
              <a:rPr lang="zh-CN" altLang="zh-CN" sz="2400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</a:rPr>
              <a:t>同学认为“容积”就是“体积”。其实，“容积”和“体积”是两个不同的概念，它们是</a:t>
            </a:r>
            <a:r>
              <a:rPr lang="zh-CN" altLang="zh-CN" sz="2400" kern="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</a:rPr>
              <a:t>有</a:t>
            </a:r>
            <a:r>
              <a:rPr lang="zh-CN" altLang="en-US" sz="2400" kern="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</a:rPr>
              <a:t>什么</a:t>
            </a:r>
            <a:r>
              <a:rPr lang="zh-CN" altLang="zh-CN" sz="2400" kern="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</a:rPr>
              <a:t>区别</a:t>
            </a:r>
            <a:r>
              <a:rPr lang="zh-CN" altLang="en-US" sz="2400" kern="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charset="0"/>
              </a:rPr>
              <a:t>？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clrChange>
              <a:clrFrom>
                <a:srgbClr val="46300B"/>
              </a:clrFrom>
              <a:clrTo>
                <a:srgbClr val="46300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93813" y="2797790"/>
            <a:ext cx="2886369" cy="3987929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335558" y="1733074"/>
            <a:ext cx="967944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想象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一下，如果一个长方体的长增加或缩短，它的体积会怎样？如果改变它的宽或者高，体积会发生怎样的变化？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立方体 3"/>
          <p:cNvSpPr/>
          <p:nvPr/>
        </p:nvSpPr>
        <p:spPr>
          <a:xfrm>
            <a:off x="5599201" y="3442511"/>
            <a:ext cx="1080003" cy="674999"/>
          </a:xfrm>
          <a:prstGeom prst="cube">
            <a:avLst>
              <a:gd name="adj" fmla="val 40875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立方体 4"/>
          <p:cNvSpPr/>
          <p:nvPr/>
        </p:nvSpPr>
        <p:spPr>
          <a:xfrm>
            <a:off x="1943470" y="4921200"/>
            <a:ext cx="1479460" cy="674999"/>
          </a:xfrm>
          <a:prstGeom prst="cube">
            <a:avLst>
              <a:gd name="adj" fmla="val 4017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立方体 5"/>
          <p:cNvSpPr/>
          <p:nvPr/>
        </p:nvSpPr>
        <p:spPr>
          <a:xfrm>
            <a:off x="4605713" y="4921197"/>
            <a:ext cx="675003" cy="675000"/>
          </a:xfrm>
          <a:prstGeom prst="cube">
            <a:avLst>
              <a:gd name="adj" fmla="val 4052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立方体 6"/>
          <p:cNvSpPr/>
          <p:nvPr/>
        </p:nvSpPr>
        <p:spPr>
          <a:xfrm>
            <a:off x="6489677" y="4520829"/>
            <a:ext cx="1080000" cy="1079999"/>
          </a:xfrm>
          <a:prstGeom prst="cub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立方体 7"/>
          <p:cNvSpPr/>
          <p:nvPr/>
        </p:nvSpPr>
        <p:spPr>
          <a:xfrm>
            <a:off x="8652455" y="4767389"/>
            <a:ext cx="1215003" cy="809997"/>
          </a:xfrm>
          <a:prstGeom prst="cube">
            <a:avLst>
              <a:gd name="adj" fmla="val 4930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1895423" y="4398084"/>
            <a:ext cx="10310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2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长增加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7" name="文本框 96"/>
          <p:cNvSpPr txBox="1"/>
          <p:nvPr/>
        </p:nvSpPr>
        <p:spPr>
          <a:xfrm>
            <a:off x="4048930" y="4398084"/>
            <a:ext cx="10310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2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长缩短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9" name="文本框 98"/>
          <p:cNvSpPr txBox="1"/>
          <p:nvPr/>
        </p:nvSpPr>
        <p:spPr>
          <a:xfrm>
            <a:off x="5623678" y="4398084"/>
            <a:ext cx="10310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200" dirty="0">
                <a:latin typeface="楷体" panose="02010609060101010101" pitchFamily="49" charset="-122"/>
                <a:ea typeface="楷体" panose="02010609060101010101" pitchFamily="49" charset="-122"/>
              </a:rPr>
              <a:t>高</a:t>
            </a:r>
            <a:r>
              <a:rPr lang="zh-CN" altLang="en-US" sz="22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增加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1" name="文本框 100"/>
          <p:cNvSpPr txBox="1"/>
          <p:nvPr/>
        </p:nvSpPr>
        <p:spPr>
          <a:xfrm>
            <a:off x="8398602" y="4398084"/>
            <a:ext cx="10310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200" dirty="0">
                <a:latin typeface="楷体" panose="02010609060101010101" pitchFamily="49" charset="-122"/>
                <a:ea typeface="楷体" panose="02010609060101010101" pitchFamily="49" charset="-122"/>
              </a:rPr>
              <a:t>宽</a:t>
            </a:r>
            <a:r>
              <a:rPr lang="zh-CN" altLang="en-US" sz="22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增加</a:t>
            </a:r>
            <a:endParaRPr lang="zh-CN" altLang="en-US" sz="2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14" name="组合 113"/>
          <p:cNvGrpSpPr/>
          <p:nvPr/>
        </p:nvGrpSpPr>
        <p:grpSpPr>
          <a:xfrm>
            <a:off x="2818773" y="4117510"/>
            <a:ext cx="6640859" cy="803691"/>
            <a:chOff x="2818773" y="4117508"/>
            <a:chExt cx="6640859" cy="803691"/>
          </a:xfrm>
        </p:grpSpPr>
        <p:grpSp>
          <p:nvGrpSpPr>
            <p:cNvPr id="113" name="组合 112"/>
            <p:cNvGrpSpPr/>
            <p:nvPr/>
          </p:nvGrpSpPr>
          <p:grpSpPr>
            <a:xfrm>
              <a:off x="2818773" y="4339334"/>
              <a:ext cx="6640859" cy="581865"/>
              <a:chOff x="2818773" y="4339334"/>
              <a:chExt cx="6640859" cy="581865"/>
            </a:xfrm>
          </p:grpSpPr>
          <p:cxnSp>
            <p:nvCxnSpPr>
              <p:cNvPr id="104" name="肘形连接符 103"/>
              <p:cNvCxnSpPr>
                <a:stCxn id="5" idx="0"/>
                <a:endCxn id="8" idx="0"/>
              </p:cNvCxnSpPr>
              <p:nvPr/>
            </p:nvCxnSpPr>
            <p:spPr>
              <a:xfrm rot="5400000" flipH="1" flipV="1">
                <a:off x="6062297" y="1523864"/>
                <a:ext cx="153811" cy="6640859"/>
              </a:xfrm>
              <a:prstGeom prst="bentConnector3">
                <a:avLst>
                  <a:gd name="adj1" fmla="val 380734"/>
                </a:avLst>
              </a:prstGeom>
              <a:ln w="190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直接箭头连接符 106"/>
              <p:cNvCxnSpPr>
                <a:endCxn id="6" idx="0"/>
              </p:cNvCxnSpPr>
              <p:nvPr/>
            </p:nvCxnSpPr>
            <p:spPr>
              <a:xfrm flipH="1">
                <a:off x="5079980" y="4342167"/>
                <a:ext cx="0" cy="57903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直接箭头连接符 109"/>
              <p:cNvCxnSpPr>
                <a:endCxn id="7" idx="0"/>
              </p:cNvCxnSpPr>
              <p:nvPr/>
            </p:nvCxnSpPr>
            <p:spPr>
              <a:xfrm>
                <a:off x="7131050" y="4339334"/>
                <a:ext cx="0" cy="18149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2" name="直接连接符 111"/>
            <p:cNvCxnSpPr>
              <a:stCxn id="4" idx="3"/>
            </p:cNvCxnSpPr>
            <p:nvPr/>
          </p:nvCxnSpPr>
          <p:spPr>
            <a:xfrm flipH="1">
              <a:off x="6000750" y="4117508"/>
              <a:ext cx="499" cy="22182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/>
      <p:bldP spid="97" grpId="0"/>
      <p:bldP spid="99" grpId="0"/>
      <p:bldP spid="1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16" name="矩形 15"/>
          <p:cNvSpPr/>
          <p:nvPr/>
        </p:nvSpPr>
        <p:spPr>
          <a:xfrm>
            <a:off x="747645" y="1398244"/>
            <a:ext cx="295465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长方体的体积</a:t>
            </a:r>
            <a:endParaRPr lang="zh-CN" altLang="en-US" sz="3000" dirty="0"/>
          </a:p>
        </p:txBody>
      </p:sp>
      <p:sp>
        <p:nvSpPr>
          <p:cNvPr id="33" name="TextBox 1"/>
          <p:cNvSpPr txBox="1">
            <a:spLocks noChangeArrowheads="1"/>
          </p:cNvSpPr>
          <p:nvPr/>
        </p:nvSpPr>
        <p:spPr bwMode="auto">
          <a:xfrm>
            <a:off x="1225203" y="2186848"/>
            <a:ext cx="927017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我们手中有些模型，是边长为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1cm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的立方体。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们规定：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边长为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1cm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的立方体的体积为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1cm</a:t>
            </a:r>
            <a:r>
              <a:rPr lang="en-US" altLang="zh-CN" sz="2800" baseline="30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8688" y="4217670"/>
            <a:ext cx="2609851" cy="24003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721132" y="531145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mtClean="0"/>
              <a:t>1cm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062251" y="588771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mtClean="0"/>
              <a:t>1cm</a:t>
            </a:r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2796857" y="612774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mtClean="0"/>
              <a:t>1cm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844038" y="5107496"/>
            <a:ext cx="2903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体积为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1cm</a:t>
            </a:r>
            <a:r>
              <a:rPr lang="en-US" altLang="zh-CN" sz="2400" baseline="30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的立方体</a:t>
            </a:r>
          </a:p>
        </p:txBody>
      </p:sp>
      <p:pic>
        <p:nvPicPr>
          <p:cNvPr id="10" name="Picture 41" descr="F:\已上传\ING\新建文件夹\ppt201406240847\ppt吧www.cbkll.com_tu (4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28207" y="4624211"/>
            <a:ext cx="2151016" cy="2151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16" name="矩形 15"/>
          <p:cNvSpPr/>
          <p:nvPr/>
        </p:nvSpPr>
        <p:spPr>
          <a:xfrm>
            <a:off x="747645" y="1398244"/>
            <a:ext cx="295465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长方体的体积</a:t>
            </a:r>
            <a:endParaRPr lang="zh-CN" altLang="en-US" sz="3000" dirty="0"/>
          </a:p>
        </p:txBody>
      </p:sp>
      <p:sp>
        <p:nvSpPr>
          <p:cNvPr id="33" name="TextBox 1"/>
          <p:cNvSpPr txBox="1">
            <a:spLocks noChangeArrowheads="1"/>
          </p:cNvSpPr>
          <p:nvPr/>
        </p:nvSpPr>
        <p:spPr bwMode="auto">
          <a:xfrm>
            <a:off x="1350934" y="2063565"/>
            <a:ext cx="9270175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请同学们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一起来摆出一些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长方体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同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桌合作，用若干个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1cm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³的正方体任意摆出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同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的长方体并编上序号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）观察摆出的长方体的长、宽、高，所用小正方体的个数，以及它们的体积各是多少，完成记录表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）填完表格后，同桌核对数据，并交流自己的发现。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16" name="矩形 15"/>
          <p:cNvSpPr/>
          <p:nvPr/>
        </p:nvSpPr>
        <p:spPr>
          <a:xfrm>
            <a:off x="747645" y="1398244"/>
            <a:ext cx="295465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长方体的体积</a:t>
            </a:r>
            <a:endParaRPr lang="zh-CN" altLang="en-US" sz="3000" dirty="0"/>
          </a:p>
        </p:txBody>
      </p:sp>
      <p:grpSp>
        <p:nvGrpSpPr>
          <p:cNvPr id="100" name="组合 99"/>
          <p:cNvGrpSpPr/>
          <p:nvPr/>
        </p:nvGrpSpPr>
        <p:grpSpPr>
          <a:xfrm>
            <a:off x="879703" y="3644902"/>
            <a:ext cx="2312988" cy="2111831"/>
            <a:chOff x="879702" y="2882900"/>
            <a:chExt cx="2312988" cy="2111831"/>
          </a:xfrm>
        </p:grpSpPr>
        <p:grpSp>
          <p:nvGrpSpPr>
            <p:cNvPr id="5" name="组合 21"/>
            <p:cNvGrpSpPr/>
            <p:nvPr/>
          </p:nvGrpSpPr>
          <p:grpSpPr bwMode="auto">
            <a:xfrm>
              <a:off x="879702" y="2882900"/>
              <a:ext cx="2312988" cy="1368000"/>
              <a:chOff x="1901806" y="2214554"/>
              <a:chExt cx="2312998" cy="1714512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6" name="立方体 5"/>
              <p:cNvSpPr/>
              <p:nvPr/>
            </p:nvSpPr>
            <p:spPr bwMode="auto">
              <a:xfrm>
                <a:off x="2071670" y="2857497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7" name="立方体 6"/>
              <p:cNvSpPr/>
              <p:nvPr/>
            </p:nvSpPr>
            <p:spPr bwMode="auto">
              <a:xfrm>
                <a:off x="2714610" y="2857497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8" name="立方体 7"/>
              <p:cNvSpPr/>
              <p:nvPr/>
            </p:nvSpPr>
            <p:spPr bwMode="auto">
              <a:xfrm>
                <a:off x="3357550" y="2857497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9" name="立方体 8"/>
              <p:cNvSpPr/>
              <p:nvPr/>
            </p:nvSpPr>
            <p:spPr bwMode="auto">
              <a:xfrm>
                <a:off x="1901806" y="3071810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0" name="立方体 9"/>
              <p:cNvSpPr/>
              <p:nvPr/>
            </p:nvSpPr>
            <p:spPr bwMode="auto">
              <a:xfrm>
                <a:off x="2544747" y="3071810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1" name="立方体 10"/>
              <p:cNvSpPr/>
              <p:nvPr/>
            </p:nvSpPr>
            <p:spPr bwMode="auto">
              <a:xfrm>
                <a:off x="3187687" y="3071810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2" name="立方体 11"/>
              <p:cNvSpPr/>
              <p:nvPr/>
            </p:nvSpPr>
            <p:spPr bwMode="auto">
              <a:xfrm>
                <a:off x="2071670" y="2214554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3" name="立方体 12"/>
              <p:cNvSpPr/>
              <p:nvPr/>
            </p:nvSpPr>
            <p:spPr bwMode="auto">
              <a:xfrm>
                <a:off x="2714610" y="2214554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4" name="立方体 13"/>
              <p:cNvSpPr/>
              <p:nvPr/>
            </p:nvSpPr>
            <p:spPr bwMode="auto">
              <a:xfrm>
                <a:off x="3357550" y="2214554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5" name="立方体 14"/>
              <p:cNvSpPr/>
              <p:nvPr/>
            </p:nvSpPr>
            <p:spPr bwMode="auto">
              <a:xfrm>
                <a:off x="1901806" y="2428869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7" name="立方体 16"/>
              <p:cNvSpPr/>
              <p:nvPr/>
            </p:nvSpPr>
            <p:spPr bwMode="auto">
              <a:xfrm>
                <a:off x="2544747" y="2428869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8" name="立方体 17"/>
              <p:cNvSpPr/>
              <p:nvPr/>
            </p:nvSpPr>
            <p:spPr bwMode="auto">
              <a:xfrm>
                <a:off x="3187687" y="2428869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sp>
          <p:nvSpPr>
            <p:cNvPr id="2" name="文本框 1"/>
            <p:cNvSpPr txBox="1"/>
            <p:nvPr/>
          </p:nvSpPr>
          <p:spPr>
            <a:xfrm>
              <a:off x="1628685" y="4533066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zh-CN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①</a:t>
              </a:r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3802743" y="3644902"/>
            <a:ext cx="1670051" cy="2111831"/>
            <a:chOff x="3802742" y="2882900"/>
            <a:chExt cx="1670051" cy="2111831"/>
          </a:xfrm>
        </p:grpSpPr>
        <p:grpSp>
          <p:nvGrpSpPr>
            <p:cNvPr id="59" name="组合 21"/>
            <p:cNvGrpSpPr/>
            <p:nvPr/>
          </p:nvGrpSpPr>
          <p:grpSpPr bwMode="auto">
            <a:xfrm>
              <a:off x="3802742" y="2882900"/>
              <a:ext cx="1670051" cy="1368000"/>
              <a:chOff x="1901806" y="2214554"/>
              <a:chExt cx="1670058" cy="1714512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60" name="立方体 59"/>
              <p:cNvSpPr/>
              <p:nvPr/>
            </p:nvSpPr>
            <p:spPr bwMode="auto">
              <a:xfrm>
                <a:off x="2071670" y="2857497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61" name="立方体 60"/>
              <p:cNvSpPr/>
              <p:nvPr/>
            </p:nvSpPr>
            <p:spPr bwMode="auto">
              <a:xfrm>
                <a:off x="2714610" y="2857497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63" name="立方体 62"/>
              <p:cNvSpPr/>
              <p:nvPr/>
            </p:nvSpPr>
            <p:spPr bwMode="auto">
              <a:xfrm>
                <a:off x="1901806" y="3071810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64" name="立方体 63"/>
              <p:cNvSpPr/>
              <p:nvPr/>
            </p:nvSpPr>
            <p:spPr bwMode="auto">
              <a:xfrm>
                <a:off x="2544747" y="3071810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66" name="立方体 65"/>
              <p:cNvSpPr/>
              <p:nvPr/>
            </p:nvSpPr>
            <p:spPr bwMode="auto">
              <a:xfrm>
                <a:off x="2071670" y="2214554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67" name="立方体 66"/>
              <p:cNvSpPr/>
              <p:nvPr/>
            </p:nvSpPr>
            <p:spPr bwMode="auto">
              <a:xfrm>
                <a:off x="2714610" y="2214554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69" name="立方体 68"/>
              <p:cNvSpPr/>
              <p:nvPr/>
            </p:nvSpPr>
            <p:spPr bwMode="auto">
              <a:xfrm>
                <a:off x="1901806" y="2428869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70" name="立方体 69"/>
              <p:cNvSpPr/>
              <p:nvPr/>
            </p:nvSpPr>
            <p:spPr bwMode="auto">
              <a:xfrm>
                <a:off x="2544747" y="2428869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4337411" y="4533066"/>
              <a:ext cx="49244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②</a:t>
              </a:r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6060057" y="4157901"/>
            <a:ext cx="2312988" cy="1598830"/>
            <a:chOff x="6060056" y="3395901"/>
            <a:chExt cx="2312988" cy="1598830"/>
          </a:xfrm>
        </p:grpSpPr>
        <p:grpSp>
          <p:nvGrpSpPr>
            <p:cNvPr id="72" name="组合 21"/>
            <p:cNvGrpSpPr/>
            <p:nvPr/>
          </p:nvGrpSpPr>
          <p:grpSpPr bwMode="auto">
            <a:xfrm>
              <a:off x="6060056" y="3395901"/>
              <a:ext cx="2312988" cy="854999"/>
              <a:chOff x="1901806" y="2857497"/>
              <a:chExt cx="2312998" cy="1071569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73" name="立方体 72"/>
              <p:cNvSpPr/>
              <p:nvPr/>
            </p:nvSpPr>
            <p:spPr bwMode="auto">
              <a:xfrm>
                <a:off x="2071670" y="2857497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74" name="立方体 73"/>
              <p:cNvSpPr/>
              <p:nvPr/>
            </p:nvSpPr>
            <p:spPr bwMode="auto">
              <a:xfrm>
                <a:off x="2714610" y="2857497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75" name="立方体 74"/>
              <p:cNvSpPr/>
              <p:nvPr/>
            </p:nvSpPr>
            <p:spPr bwMode="auto">
              <a:xfrm>
                <a:off x="3357550" y="2857497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76" name="立方体 75"/>
              <p:cNvSpPr/>
              <p:nvPr/>
            </p:nvSpPr>
            <p:spPr bwMode="auto">
              <a:xfrm>
                <a:off x="1901806" y="3071810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77" name="立方体 76"/>
              <p:cNvSpPr/>
              <p:nvPr/>
            </p:nvSpPr>
            <p:spPr bwMode="auto">
              <a:xfrm>
                <a:off x="2544747" y="3071810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78" name="立方体 77"/>
              <p:cNvSpPr/>
              <p:nvPr/>
            </p:nvSpPr>
            <p:spPr bwMode="auto">
              <a:xfrm>
                <a:off x="3187687" y="3071810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sp>
          <p:nvSpPr>
            <p:cNvPr id="98" name="矩形 97"/>
            <p:cNvSpPr/>
            <p:nvPr/>
          </p:nvSpPr>
          <p:spPr>
            <a:xfrm>
              <a:off x="6917307" y="4533066"/>
              <a:ext cx="49244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③</a:t>
              </a:r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3" name="组合 102"/>
          <p:cNvGrpSpPr/>
          <p:nvPr/>
        </p:nvGrpSpPr>
        <p:grpSpPr>
          <a:xfrm>
            <a:off x="8983439" y="3815901"/>
            <a:ext cx="2143125" cy="1940830"/>
            <a:chOff x="8983438" y="3053901"/>
            <a:chExt cx="2143125" cy="1940830"/>
          </a:xfrm>
        </p:grpSpPr>
        <p:grpSp>
          <p:nvGrpSpPr>
            <p:cNvPr id="85" name="组合 21"/>
            <p:cNvGrpSpPr/>
            <p:nvPr/>
          </p:nvGrpSpPr>
          <p:grpSpPr bwMode="auto">
            <a:xfrm>
              <a:off x="8983438" y="3053901"/>
              <a:ext cx="2143125" cy="1197001"/>
              <a:chOff x="2071670" y="2214554"/>
              <a:chExt cx="2143134" cy="1500199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86" name="立方体 85"/>
              <p:cNvSpPr/>
              <p:nvPr/>
            </p:nvSpPr>
            <p:spPr bwMode="auto">
              <a:xfrm>
                <a:off x="2071670" y="2857497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87" name="立方体 86"/>
              <p:cNvSpPr/>
              <p:nvPr/>
            </p:nvSpPr>
            <p:spPr bwMode="auto">
              <a:xfrm>
                <a:off x="2714610" y="2857497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88" name="立方体 87"/>
              <p:cNvSpPr/>
              <p:nvPr/>
            </p:nvSpPr>
            <p:spPr bwMode="auto">
              <a:xfrm>
                <a:off x="3357550" y="2857497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92" name="立方体 91"/>
              <p:cNvSpPr/>
              <p:nvPr/>
            </p:nvSpPr>
            <p:spPr bwMode="auto">
              <a:xfrm>
                <a:off x="2071670" y="2214554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93" name="立方体 92"/>
              <p:cNvSpPr/>
              <p:nvPr/>
            </p:nvSpPr>
            <p:spPr bwMode="auto">
              <a:xfrm>
                <a:off x="2714610" y="2214554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94" name="立方体 93"/>
              <p:cNvSpPr/>
              <p:nvPr/>
            </p:nvSpPr>
            <p:spPr bwMode="auto">
              <a:xfrm>
                <a:off x="3357550" y="2214554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sp>
          <p:nvSpPr>
            <p:cNvPr id="99" name="矩形 98"/>
            <p:cNvSpPr/>
            <p:nvPr/>
          </p:nvSpPr>
          <p:spPr>
            <a:xfrm>
              <a:off x="9776870" y="4533066"/>
              <a:ext cx="49244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④</a:t>
              </a:r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6" name="Text Box 2"/>
          <p:cNvSpPr txBox="1">
            <a:spLocks noChangeArrowheads="1"/>
          </p:cNvSpPr>
          <p:nvPr/>
        </p:nvSpPr>
        <p:spPr bwMode="auto">
          <a:xfrm>
            <a:off x="1134853" y="2059908"/>
            <a:ext cx="850513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1cm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³的正方体任意摆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出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个不同的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长方体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如下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16" name="矩形 15"/>
          <p:cNvSpPr/>
          <p:nvPr/>
        </p:nvSpPr>
        <p:spPr>
          <a:xfrm>
            <a:off x="747645" y="1398244"/>
            <a:ext cx="295465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长方体的体积</a:t>
            </a:r>
            <a:endParaRPr lang="zh-CN" altLang="en-US" sz="3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271892" y="2384149"/>
          <a:ext cx="8282873" cy="333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6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3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29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6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63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45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名称</a:t>
                      </a:r>
                      <a:endParaRPr lang="zh-CN" altLang="en-US" sz="2000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长</a:t>
                      </a:r>
                      <a:r>
                        <a:rPr lang="en-US" altLang="zh-CN" sz="2000" kern="120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/cm</a:t>
                      </a:r>
                      <a:endParaRPr lang="zh-CN" altLang="en-US" sz="2000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宽</a:t>
                      </a:r>
                      <a:r>
                        <a:rPr lang="en-US" altLang="zh-CN" sz="2000" kern="120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/cm</a:t>
                      </a:r>
                      <a:endParaRPr lang="zh-CN" altLang="en-US" sz="2000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高</a:t>
                      </a:r>
                      <a:r>
                        <a:rPr lang="en-US" altLang="zh-CN" sz="2000" kern="120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/cm</a:t>
                      </a:r>
                      <a:endParaRPr lang="zh-CN" altLang="en-US" sz="2000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小正方体个数</a:t>
                      </a:r>
                      <a:endParaRPr lang="zh-CN" altLang="en-US" sz="2000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体积</a:t>
                      </a:r>
                      <a:r>
                        <a:rPr lang="en-US" altLang="zh-CN" sz="2000" kern="120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/cm3</a:t>
                      </a:r>
                      <a:endParaRPr lang="zh-CN" altLang="en-US" sz="2000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64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长方体</a:t>
                      </a:r>
                      <a:r>
                        <a:rPr lang="zh-CN" altLang="zh-CN" sz="2000" kern="120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①</a:t>
                      </a:r>
                      <a:endParaRPr lang="zh-CN" altLang="en-US" sz="2000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000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000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000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000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000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4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长方体</a:t>
                      </a:r>
                      <a:r>
                        <a:rPr lang="zh-CN" altLang="zh-CN" sz="2000" kern="120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②</a:t>
                      </a:r>
                      <a:endParaRPr lang="zh-CN" altLang="en-US" sz="2000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000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000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000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000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000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4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长方体</a:t>
                      </a:r>
                      <a:r>
                        <a:rPr lang="zh-CN" altLang="zh-CN" sz="2000" kern="120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③</a:t>
                      </a:r>
                      <a:endParaRPr lang="zh-CN" altLang="en-US" sz="2000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000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000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000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000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000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64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长方体</a:t>
                      </a:r>
                      <a:r>
                        <a:rPr lang="zh-CN" altLang="zh-CN" sz="2000" kern="1200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④</a:t>
                      </a:r>
                      <a:endParaRPr lang="zh-CN" altLang="en-US" sz="2000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000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000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000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000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2000" kern="1200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5723873" y="3238183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811495" y="3238183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822515" y="3234843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047449" y="3234843"/>
            <a:ext cx="486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98406" y="3217622"/>
            <a:ext cx="486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723873" y="3883030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811495" y="3883030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823339" y="3879690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122790" y="3879689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0573747" y="3862468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723873" y="4535211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723873" y="5187392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811495" y="4527877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7822515" y="5184053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811495" y="5187392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823339" y="4524537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9122790" y="4524535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9122790" y="5184053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0573747" y="4507313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0573747" y="5166831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012668" y="5974456"/>
            <a:ext cx="4801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/>
              <a:t>根据表中数据，自己有什么</a:t>
            </a:r>
            <a:r>
              <a:rPr lang="zh-CN" altLang="zh-CN" sz="2400" dirty="0" smtClean="0"/>
              <a:t>发现</a:t>
            </a:r>
            <a:r>
              <a:rPr lang="zh-CN" altLang="en-US" sz="2400" dirty="0" smtClean="0"/>
              <a:t>？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397707" y="3177539"/>
            <a:ext cx="1005452" cy="1176505"/>
            <a:chOff x="879702" y="2882900"/>
            <a:chExt cx="2312988" cy="2715892"/>
          </a:xfrm>
        </p:grpSpPr>
        <p:grpSp>
          <p:nvGrpSpPr>
            <p:cNvPr id="30" name="组合 21"/>
            <p:cNvGrpSpPr/>
            <p:nvPr/>
          </p:nvGrpSpPr>
          <p:grpSpPr bwMode="auto">
            <a:xfrm>
              <a:off x="879702" y="2882900"/>
              <a:ext cx="2312988" cy="1368000"/>
              <a:chOff x="1901806" y="2214554"/>
              <a:chExt cx="2312998" cy="1714512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32" name="立方体 31"/>
              <p:cNvSpPr/>
              <p:nvPr/>
            </p:nvSpPr>
            <p:spPr bwMode="auto">
              <a:xfrm>
                <a:off x="2071670" y="2857497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33" name="立方体 32"/>
              <p:cNvSpPr/>
              <p:nvPr/>
            </p:nvSpPr>
            <p:spPr bwMode="auto">
              <a:xfrm>
                <a:off x="2714610" y="2857497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34" name="立方体 33"/>
              <p:cNvSpPr/>
              <p:nvPr/>
            </p:nvSpPr>
            <p:spPr bwMode="auto">
              <a:xfrm>
                <a:off x="3357550" y="2857497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35" name="立方体 34"/>
              <p:cNvSpPr/>
              <p:nvPr/>
            </p:nvSpPr>
            <p:spPr bwMode="auto">
              <a:xfrm>
                <a:off x="1901806" y="3071810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36" name="立方体 35"/>
              <p:cNvSpPr/>
              <p:nvPr/>
            </p:nvSpPr>
            <p:spPr bwMode="auto">
              <a:xfrm>
                <a:off x="2544747" y="3071810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37" name="立方体 36"/>
              <p:cNvSpPr/>
              <p:nvPr/>
            </p:nvSpPr>
            <p:spPr bwMode="auto">
              <a:xfrm>
                <a:off x="3187687" y="3071810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38" name="立方体 37"/>
              <p:cNvSpPr/>
              <p:nvPr/>
            </p:nvSpPr>
            <p:spPr bwMode="auto">
              <a:xfrm>
                <a:off x="2071670" y="2214554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39" name="立方体 38"/>
              <p:cNvSpPr/>
              <p:nvPr/>
            </p:nvSpPr>
            <p:spPr bwMode="auto">
              <a:xfrm>
                <a:off x="2714610" y="2214554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40" name="立方体 39"/>
              <p:cNvSpPr/>
              <p:nvPr/>
            </p:nvSpPr>
            <p:spPr bwMode="auto">
              <a:xfrm>
                <a:off x="3357550" y="2214554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41" name="立方体 40"/>
              <p:cNvSpPr/>
              <p:nvPr/>
            </p:nvSpPr>
            <p:spPr bwMode="auto">
              <a:xfrm>
                <a:off x="1901806" y="2428869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42" name="立方体 41"/>
              <p:cNvSpPr/>
              <p:nvPr/>
            </p:nvSpPr>
            <p:spPr bwMode="auto">
              <a:xfrm>
                <a:off x="2544747" y="2428869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43" name="立方体 42"/>
              <p:cNvSpPr/>
              <p:nvPr/>
            </p:nvSpPr>
            <p:spPr bwMode="auto">
              <a:xfrm>
                <a:off x="3187687" y="2428869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sp>
          <p:nvSpPr>
            <p:cNvPr id="31" name="文本框 30"/>
            <p:cNvSpPr txBox="1"/>
            <p:nvPr/>
          </p:nvSpPr>
          <p:spPr>
            <a:xfrm>
              <a:off x="1628683" y="4533066"/>
              <a:ext cx="1132839" cy="10657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zh-CN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①</a:t>
              </a:r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2018708" y="3177539"/>
            <a:ext cx="698023" cy="1226879"/>
            <a:chOff x="3802742" y="2882900"/>
            <a:chExt cx="1815416" cy="2645736"/>
          </a:xfrm>
        </p:grpSpPr>
        <p:grpSp>
          <p:nvGrpSpPr>
            <p:cNvPr id="45" name="组合 21"/>
            <p:cNvGrpSpPr/>
            <p:nvPr/>
          </p:nvGrpSpPr>
          <p:grpSpPr bwMode="auto">
            <a:xfrm>
              <a:off x="3802742" y="2882900"/>
              <a:ext cx="1670051" cy="1368000"/>
              <a:chOff x="1901806" y="2214554"/>
              <a:chExt cx="1670058" cy="1714512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47" name="立方体 46"/>
              <p:cNvSpPr/>
              <p:nvPr/>
            </p:nvSpPr>
            <p:spPr bwMode="auto">
              <a:xfrm>
                <a:off x="2071670" y="2857497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48" name="立方体 47"/>
              <p:cNvSpPr/>
              <p:nvPr/>
            </p:nvSpPr>
            <p:spPr bwMode="auto">
              <a:xfrm>
                <a:off x="2714610" y="2857497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49" name="立方体 48"/>
              <p:cNvSpPr/>
              <p:nvPr/>
            </p:nvSpPr>
            <p:spPr bwMode="auto">
              <a:xfrm>
                <a:off x="1901806" y="3071810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50" name="立方体 49"/>
              <p:cNvSpPr/>
              <p:nvPr/>
            </p:nvSpPr>
            <p:spPr bwMode="auto">
              <a:xfrm>
                <a:off x="2544747" y="3071810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51" name="立方体 50"/>
              <p:cNvSpPr/>
              <p:nvPr/>
            </p:nvSpPr>
            <p:spPr bwMode="auto">
              <a:xfrm>
                <a:off x="2071670" y="2214554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52" name="立方体 51"/>
              <p:cNvSpPr/>
              <p:nvPr/>
            </p:nvSpPr>
            <p:spPr bwMode="auto">
              <a:xfrm>
                <a:off x="2714610" y="2214554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53" name="立方体 52"/>
              <p:cNvSpPr/>
              <p:nvPr/>
            </p:nvSpPr>
            <p:spPr bwMode="auto">
              <a:xfrm>
                <a:off x="1901806" y="2428869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54" name="立方体 53"/>
              <p:cNvSpPr/>
              <p:nvPr/>
            </p:nvSpPr>
            <p:spPr bwMode="auto">
              <a:xfrm>
                <a:off x="2544747" y="2428869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sp>
          <p:nvSpPr>
            <p:cNvPr id="46" name="矩形 45"/>
            <p:cNvSpPr/>
            <p:nvPr/>
          </p:nvSpPr>
          <p:spPr>
            <a:xfrm>
              <a:off x="4337414" y="4533066"/>
              <a:ext cx="1280744" cy="9955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②</a:t>
              </a:r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290530" y="4587978"/>
            <a:ext cx="1145967" cy="1161698"/>
            <a:chOff x="6060056" y="3395901"/>
            <a:chExt cx="2312988" cy="1887116"/>
          </a:xfrm>
        </p:grpSpPr>
        <p:grpSp>
          <p:nvGrpSpPr>
            <p:cNvPr id="56" name="组合 21"/>
            <p:cNvGrpSpPr/>
            <p:nvPr/>
          </p:nvGrpSpPr>
          <p:grpSpPr bwMode="auto">
            <a:xfrm>
              <a:off x="6060056" y="3395901"/>
              <a:ext cx="2312988" cy="854999"/>
              <a:chOff x="1901806" y="2857497"/>
              <a:chExt cx="2312998" cy="1071569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58" name="立方体 57"/>
              <p:cNvSpPr/>
              <p:nvPr/>
            </p:nvSpPr>
            <p:spPr bwMode="auto">
              <a:xfrm>
                <a:off x="2071670" y="2857497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59" name="立方体 58"/>
              <p:cNvSpPr/>
              <p:nvPr/>
            </p:nvSpPr>
            <p:spPr bwMode="auto">
              <a:xfrm>
                <a:off x="2714610" y="2857497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60" name="立方体 59"/>
              <p:cNvSpPr/>
              <p:nvPr/>
            </p:nvSpPr>
            <p:spPr bwMode="auto">
              <a:xfrm>
                <a:off x="3357550" y="2857497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61" name="立方体 60"/>
              <p:cNvSpPr/>
              <p:nvPr/>
            </p:nvSpPr>
            <p:spPr bwMode="auto">
              <a:xfrm>
                <a:off x="1901806" y="3071810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62" name="立方体 61"/>
              <p:cNvSpPr/>
              <p:nvPr/>
            </p:nvSpPr>
            <p:spPr bwMode="auto">
              <a:xfrm>
                <a:off x="2544747" y="3071810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63" name="立方体 62"/>
              <p:cNvSpPr/>
              <p:nvPr/>
            </p:nvSpPr>
            <p:spPr bwMode="auto">
              <a:xfrm>
                <a:off x="3187687" y="3071810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sp>
          <p:nvSpPr>
            <p:cNvPr id="57" name="矩形 56"/>
            <p:cNvSpPr/>
            <p:nvPr/>
          </p:nvSpPr>
          <p:spPr>
            <a:xfrm>
              <a:off x="6917305" y="4533067"/>
              <a:ext cx="993933" cy="7499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③</a:t>
              </a:r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1986986" y="4572337"/>
            <a:ext cx="782386" cy="1087686"/>
            <a:chOff x="8983438" y="3053901"/>
            <a:chExt cx="2143125" cy="2569987"/>
          </a:xfrm>
        </p:grpSpPr>
        <p:grpSp>
          <p:nvGrpSpPr>
            <p:cNvPr id="65" name="组合 21"/>
            <p:cNvGrpSpPr/>
            <p:nvPr/>
          </p:nvGrpSpPr>
          <p:grpSpPr bwMode="auto">
            <a:xfrm>
              <a:off x="8983438" y="3053901"/>
              <a:ext cx="2143125" cy="1197001"/>
              <a:chOff x="2071670" y="2214554"/>
              <a:chExt cx="2143134" cy="1500199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67" name="立方体 66"/>
              <p:cNvSpPr/>
              <p:nvPr/>
            </p:nvSpPr>
            <p:spPr bwMode="auto">
              <a:xfrm>
                <a:off x="2071670" y="2857497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68" name="立方体 67"/>
              <p:cNvSpPr/>
              <p:nvPr/>
            </p:nvSpPr>
            <p:spPr bwMode="auto">
              <a:xfrm>
                <a:off x="2714610" y="2857497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69" name="立方体 68"/>
              <p:cNvSpPr/>
              <p:nvPr/>
            </p:nvSpPr>
            <p:spPr bwMode="auto">
              <a:xfrm>
                <a:off x="3357550" y="2857497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70" name="立方体 69"/>
              <p:cNvSpPr/>
              <p:nvPr/>
            </p:nvSpPr>
            <p:spPr bwMode="auto">
              <a:xfrm>
                <a:off x="2071670" y="2214554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71" name="立方体 70"/>
              <p:cNvSpPr/>
              <p:nvPr/>
            </p:nvSpPr>
            <p:spPr bwMode="auto">
              <a:xfrm>
                <a:off x="2714610" y="2214554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72" name="立方体 71"/>
              <p:cNvSpPr/>
              <p:nvPr/>
            </p:nvSpPr>
            <p:spPr bwMode="auto">
              <a:xfrm>
                <a:off x="3357550" y="2214554"/>
                <a:ext cx="857254" cy="857256"/>
              </a:xfrm>
              <a:prstGeom prst="cube">
                <a:avLst>
                  <a:gd name="adj" fmla="val 25303"/>
                </a:avLst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sp>
          <p:nvSpPr>
            <p:cNvPr id="66" name="矩形 65"/>
            <p:cNvSpPr/>
            <p:nvPr/>
          </p:nvSpPr>
          <p:spPr>
            <a:xfrm>
              <a:off x="9776871" y="4533065"/>
              <a:ext cx="1348907" cy="109082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④</a:t>
              </a:r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立方体 33"/>
          <p:cNvSpPr/>
          <p:nvPr/>
        </p:nvSpPr>
        <p:spPr>
          <a:xfrm>
            <a:off x="1359694" y="5498414"/>
            <a:ext cx="2830513" cy="684000"/>
          </a:xfrm>
          <a:prstGeom prst="cub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16" name="矩形 15"/>
          <p:cNvSpPr/>
          <p:nvPr/>
        </p:nvSpPr>
        <p:spPr>
          <a:xfrm>
            <a:off x="747645" y="1398244"/>
            <a:ext cx="295465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长方体的体积</a:t>
            </a:r>
            <a:endParaRPr lang="zh-CN" altLang="en-US" sz="3000" dirty="0"/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134854" y="2059908"/>
            <a:ext cx="946964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这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是一个长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4cm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、宽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1cm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、高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1cm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的长方体，你知道它的体积是多少吗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立方体 18"/>
          <p:cNvSpPr/>
          <p:nvPr/>
        </p:nvSpPr>
        <p:spPr>
          <a:xfrm>
            <a:off x="1359694" y="4004164"/>
            <a:ext cx="2830513" cy="684000"/>
          </a:xfrm>
          <a:prstGeom prst="cub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下箭头 19"/>
          <p:cNvSpPr/>
          <p:nvPr/>
        </p:nvSpPr>
        <p:spPr>
          <a:xfrm>
            <a:off x="2645568" y="4814477"/>
            <a:ext cx="214312" cy="557624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5869677" y="4524736"/>
            <a:ext cx="41469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在长方体上画出相应的分割线，确认这个长方体的体积是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4cm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³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2002630" y="5502764"/>
            <a:ext cx="169071" cy="684000"/>
            <a:chOff x="2002630" y="5502764"/>
            <a:chExt cx="169070" cy="684000"/>
          </a:xfrm>
        </p:grpSpPr>
        <p:cxnSp>
          <p:nvCxnSpPr>
            <p:cNvPr id="23" name="直接连接符 22"/>
            <p:cNvCxnSpPr/>
            <p:nvPr/>
          </p:nvCxnSpPr>
          <p:spPr>
            <a:xfrm flipH="1">
              <a:off x="2002630" y="5502764"/>
              <a:ext cx="169070" cy="174136"/>
            </a:xfrm>
            <a:prstGeom prst="line">
              <a:avLst/>
            </a:prstGeom>
            <a:ln w="127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2002630" y="5680075"/>
              <a:ext cx="0" cy="506689"/>
            </a:xfrm>
            <a:prstGeom prst="line">
              <a:avLst/>
            </a:prstGeom>
            <a:ln w="127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组合 27"/>
          <p:cNvGrpSpPr/>
          <p:nvPr/>
        </p:nvGrpSpPr>
        <p:grpSpPr>
          <a:xfrm>
            <a:off x="2645569" y="5498414"/>
            <a:ext cx="169071" cy="684000"/>
            <a:chOff x="2002630" y="5502764"/>
            <a:chExt cx="169070" cy="684000"/>
          </a:xfrm>
        </p:grpSpPr>
        <p:cxnSp>
          <p:nvCxnSpPr>
            <p:cNvPr id="29" name="直接连接符 28"/>
            <p:cNvCxnSpPr/>
            <p:nvPr/>
          </p:nvCxnSpPr>
          <p:spPr>
            <a:xfrm flipH="1">
              <a:off x="2002630" y="5502764"/>
              <a:ext cx="169070" cy="174136"/>
            </a:xfrm>
            <a:prstGeom prst="line">
              <a:avLst/>
            </a:prstGeom>
            <a:ln w="127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2002630" y="5680075"/>
              <a:ext cx="0" cy="506689"/>
            </a:xfrm>
            <a:prstGeom prst="line">
              <a:avLst/>
            </a:prstGeom>
            <a:ln w="127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组合 30"/>
          <p:cNvGrpSpPr/>
          <p:nvPr/>
        </p:nvGrpSpPr>
        <p:grpSpPr>
          <a:xfrm>
            <a:off x="3332955" y="5507114"/>
            <a:ext cx="169071" cy="684000"/>
            <a:chOff x="2002630" y="5502764"/>
            <a:chExt cx="169070" cy="684000"/>
          </a:xfrm>
        </p:grpSpPr>
        <p:cxnSp>
          <p:nvCxnSpPr>
            <p:cNvPr id="32" name="直接连接符 31"/>
            <p:cNvCxnSpPr/>
            <p:nvPr/>
          </p:nvCxnSpPr>
          <p:spPr>
            <a:xfrm flipH="1">
              <a:off x="2002630" y="5502764"/>
              <a:ext cx="169070" cy="174136"/>
            </a:xfrm>
            <a:prstGeom prst="line">
              <a:avLst/>
            </a:prstGeom>
            <a:ln w="127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2002630" y="5680075"/>
              <a:ext cx="0" cy="506689"/>
            </a:xfrm>
            <a:prstGeom prst="line">
              <a:avLst/>
            </a:prstGeom>
            <a:ln w="127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0" grpId="0" animBg="1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16" name="矩形 15"/>
          <p:cNvSpPr/>
          <p:nvPr/>
        </p:nvSpPr>
        <p:spPr>
          <a:xfrm>
            <a:off x="747645" y="1398244"/>
            <a:ext cx="295465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长方体的体积</a:t>
            </a:r>
            <a:endParaRPr lang="zh-CN" altLang="en-US" sz="3000" dirty="0"/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134853" y="2048115"/>
            <a:ext cx="9609347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这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是一个长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4cm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宽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3cm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、高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1cm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的长方体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如果不用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1cm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³的小正方体，你能想象出这个长方体中含有多少个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1cm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³的小正方体吗？自己先在长方体上画一画，再和同学交流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立方体 1"/>
          <p:cNvSpPr/>
          <p:nvPr/>
        </p:nvSpPr>
        <p:spPr>
          <a:xfrm>
            <a:off x="4017322" y="4643629"/>
            <a:ext cx="3209125" cy="1041181"/>
          </a:xfrm>
          <a:prstGeom prst="cube">
            <a:avLst>
              <a:gd name="adj" fmla="val 50615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5288387" y="5684808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4cm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 rot="18900234">
            <a:off x="6822739" y="5340336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 rot="16200000">
            <a:off x="6241191" y="5275063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987</Words>
  <Application>Microsoft Office PowerPoint</Application>
  <PresentationFormat>宽屏</PresentationFormat>
  <Paragraphs>168</Paragraphs>
  <Slides>20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楷体</vt:lpstr>
      <vt:lpstr>宋体</vt:lpstr>
      <vt:lpstr>微软雅黑</vt:lpstr>
      <vt:lpstr>Arial</vt:lpstr>
      <vt:lpstr>Calibri</vt:lpstr>
      <vt:lpstr>Calibri Light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2016-05-27T03:58:00Z</dcterms:created>
  <dcterms:modified xsi:type="dcterms:W3CDTF">2023-01-16T21:42:59Z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9DAEEB308F1D4CD08412BDDE69BA7C4A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