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activeX/activeX1.xml" ContentType="application/vnd.ms-office.activeX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9" r:id="rId2"/>
    <p:sldId id="305" r:id="rId3"/>
    <p:sldId id="272" r:id="rId4"/>
    <p:sldId id="263" r:id="rId5"/>
    <p:sldId id="306" r:id="rId6"/>
    <p:sldId id="264" r:id="rId7"/>
    <p:sldId id="267" r:id="rId8"/>
    <p:sldId id="274" r:id="rId9"/>
    <p:sldId id="268" r:id="rId10"/>
    <p:sldId id="283" r:id="rId11"/>
    <p:sldId id="295" r:id="rId12"/>
    <p:sldId id="269" r:id="rId13"/>
    <p:sldId id="271" r:id="rId14"/>
    <p:sldId id="282" r:id="rId15"/>
    <p:sldId id="275" r:id="rId16"/>
    <p:sldId id="270" r:id="rId17"/>
    <p:sldId id="287" r:id="rId18"/>
    <p:sldId id="276" r:id="rId19"/>
    <p:sldId id="311" r:id="rId20"/>
    <p:sldId id="277" r:id="rId21"/>
    <p:sldId id="288" r:id="rId22"/>
    <p:sldId id="278" r:id="rId23"/>
    <p:sldId id="309" r:id="rId24"/>
    <p:sldId id="310" r:id="rId25"/>
    <p:sldId id="296" r:id="rId26"/>
    <p:sldId id="280" r:id="rId27"/>
    <p:sldId id="289" r:id="rId28"/>
    <p:sldId id="302" r:id="rId29"/>
    <p:sldId id="303" r:id="rId30"/>
    <p:sldId id="30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CC"/>
    <a:srgbClr val="009900"/>
    <a:srgbClr val="339966"/>
    <a:srgbClr val="008080"/>
    <a:srgbClr val="33CCCC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3310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5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710"/>
  <ax:ocxPr ax:name="_cy" ax:value="1296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1877FBF-026E-46FA-9F66-29CEF0E39B5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7FBF-026E-46FA-9F66-29CEF0E39B51}" type="slidenum">
              <a:rPr lang="zh-CN" altLang="en-US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0CCF35C-EE16-488C-8078-B8148B7FFAC8}" type="slidenum">
              <a:rPr lang="zh-CN" altLang="en-US"/>
              <a:t>4</a:t>
            </a:fld>
            <a:endParaRPr lang="en-US" altLang="zh-CN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77FBF-026E-46FA-9F66-29CEF0E39B51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68A1675-3B92-4E6C-9265-ED26760AD4DF}" type="slidenum">
              <a:rPr lang="zh-CN" altLang="en-US"/>
              <a:t>6</a:t>
            </a:fld>
            <a:endParaRPr lang="en-US" altLang="zh-CN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E21CA17-1FE6-4863-973B-99B46525001F}" type="slidenum">
              <a:rPr lang="zh-CN" altLang="en-US"/>
              <a:t>7</a:t>
            </a:fld>
            <a:endParaRPr lang="en-US" altLang="zh-CN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F8B71B6-B335-4856-894D-A618961ACA7B}" type="slidenum">
              <a:rPr lang="zh-CN" altLang="en-US"/>
              <a:t>9</a:t>
            </a:fld>
            <a:endParaRPr lang="en-US" altLang="zh-CN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824C3BA-1838-4BED-A6AB-9022AA369B92}" type="slidenum">
              <a:rPr lang="zh-CN" altLang="en-US"/>
              <a:t>12</a:t>
            </a:fld>
            <a:endParaRPr lang="en-US" altLang="zh-CN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3AB96CE-6074-4CFB-B70D-C4A29D40C67B}" type="slidenum">
              <a:rPr lang="zh-CN" altLang="en-US"/>
              <a:t>16</a:t>
            </a:fld>
            <a:endParaRPr lang="en-US" altLang="zh-CN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369888" y="266700"/>
          <a:ext cx="1122362" cy="882650"/>
        </p:xfrm>
        <a:graphic>
          <a:graphicData uri="http://schemas.openxmlformats.org/drawingml/2006/table">
            <a:tbl>
              <a:tblPr/>
              <a:tblGrid>
                <a:gridCol w="11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2650">
                <a:tc>
                  <a:txBody>
                    <a:bodyPr/>
                    <a:lstStyle/>
                    <a:p>
                      <a:pPr marL="0" marR="0" lvl="0" indent="0" algn="l" defTabSz="86550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rPr>
                        <a:t>LOGO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716F70"/>
                        </a:solidFill>
                        <a:effectLst/>
                        <a:latin typeface="Franklin Gothic Medium" panose="020B06030201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6360" marR="86360" marT="43180" marB="431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7" name="矩形 7"/>
          <p:cNvSpPr>
            <a:spLocks noChangeArrowheads="1"/>
          </p:cNvSpPr>
          <p:nvPr/>
        </p:nvSpPr>
        <p:spPr bwMode="auto">
          <a:xfrm>
            <a:off x="3263901" y="6457950"/>
            <a:ext cx="5880100" cy="4000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0" y="6457950"/>
            <a:ext cx="6588125" cy="400050"/>
          </a:xfrm>
          <a:prstGeom prst="rect">
            <a:avLst/>
          </a:prstGeom>
          <a:solidFill>
            <a:srgbClr val="43BBE1"/>
          </a:solidFill>
          <a:ln w="9525">
            <a:noFill/>
            <a:miter lim="800000"/>
          </a:ln>
        </p:spPr>
        <p:txBody>
          <a:bodyPr lIns="86545" tIns="43273" rIns="86545" bIns="43273" anchor="ctr"/>
          <a:lstStyle/>
          <a:p>
            <a:pPr algn="ctr">
              <a:defRPr/>
            </a:pPr>
            <a:endParaRPr lang="zh-CN" altLang="en-US" sz="17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545" tIns="43273" rIns="86545" bIns="43273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545" tIns="43273" rIns="86545" bIns="43273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+mj-lt"/>
          <a:ea typeface="+mj-ea"/>
          <a:cs typeface="+mj-cs"/>
        </a:defRPr>
      </a:lvl1pPr>
      <a:lvl2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865505" rtl="0" eaLnBrk="1" fontAlgn="base" hangingPunct="1">
        <a:spcBef>
          <a:spcPct val="0"/>
        </a:spcBef>
        <a:spcAft>
          <a:spcPct val="0"/>
        </a:spcAft>
        <a:defRPr sz="3000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23850" indent="-32385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716F70"/>
          </a:solidFill>
          <a:latin typeface="+mn-lt"/>
          <a:ea typeface="+mn-ea"/>
          <a:cs typeface="+mn-cs"/>
        </a:defRPr>
      </a:lvl1pPr>
      <a:lvl2pPr marL="703580" indent="-27178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716F70"/>
          </a:solidFill>
          <a:latin typeface="+mn-lt"/>
          <a:ea typeface="+mn-ea"/>
        </a:defRPr>
      </a:lvl2pPr>
      <a:lvl3pPr marL="1082675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>
          <a:solidFill>
            <a:srgbClr val="716F70"/>
          </a:solidFill>
          <a:latin typeface="+mn-lt"/>
          <a:ea typeface="+mn-ea"/>
        </a:defRPr>
      </a:lvl3pPr>
      <a:lvl4pPr marL="1514475" indent="-215900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>
          <a:solidFill>
            <a:srgbClr val="716F70"/>
          </a:solidFill>
          <a:latin typeface="+mn-lt"/>
          <a:ea typeface="+mn-ea"/>
        </a:defRPr>
      </a:lvl4pPr>
      <a:lvl5pPr marL="19481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5pPr>
      <a:lvl6pPr marL="24053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6pPr>
      <a:lvl7pPr marL="28625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7pPr>
      <a:lvl8pPr marL="33197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8pPr>
      <a:lvl9pPr marL="3776980" indent="-217805" algn="l" defTabSz="86550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Text Box 2"/>
          <p:cNvSpPr txBox="1">
            <a:spLocks noChangeArrowheads="1"/>
          </p:cNvSpPr>
          <p:nvPr/>
        </p:nvSpPr>
        <p:spPr bwMode="auto">
          <a:xfrm>
            <a:off x="213184" y="1232756"/>
            <a:ext cx="8763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Unit 1  </a:t>
            </a:r>
            <a:r>
              <a:rPr lang="en-US" altLang="zh-CN" sz="3200" b="1" dirty="0" smtClean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Topic 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Our </a:t>
            </a:r>
            <a:r>
              <a:rPr lang="en-US" altLang="zh-CN" sz="40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country has developed rapidly.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Section C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525248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7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7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064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Underline the topic sentence of each paragraph.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27088" y="1881188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6513" y="1341438"/>
            <a:ext cx="9107487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i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Paragraph 1</a:t>
            </a:r>
            <a:r>
              <a:rPr lang="en-US" altLang="zh-CN" sz="32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 </a:t>
            </a:r>
            <a:r>
              <a:rPr lang="en-US" altLang="zh-CN" sz="30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She has seen the changes in </a:t>
            </a:r>
          </a:p>
          <a:p>
            <a:pPr>
              <a:lnSpc>
                <a:spcPct val="120000"/>
              </a:lnSpc>
            </a:pPr>
            <a:r>
              <a:rPr lang="en-US" altLang="zh-CN" sz="30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Beijing herself.</a:t>
            </a:r>
          </a:p>
          <a:p>
            <a:pPr>
              <a:lnSpc>
                <a:spcPct val="120000"/>
              </a:lnSpc>
            </a:pPr>
            <a:r>
              <a:rPr lang="en-US" altLang="zh-CN" sz="3200" b="1" i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Paragraph 2</a:t>
            </a:r>
            <a:r>
              <a:rPr lang="en-US" altLang="zh-CN" sz="32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 </a:t>
            </a:r>
            <a:r>
              <a:rPr lang="en-US" altLang="zh-CN" sz="30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 the 1960s, the living </a:t>
            </a:r>
          </a:p>
          <a:p>
            <a:pPr>
              <a:lnSpc>
                <a:spcPct val="120000"/>
              </a:lnSpc>
            </a:pPr>
            <a:r>
              <a:rPr lang="en-US" altLang="zh-CN" sz="30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conditions in the city were poor.</a:t>
            </a:r>
          </a:p>
          <a:p>
            <a:pPr>
              <a:lnSpc>
                <a:spcPct val="120000"/>
              </a:lnSpc>
            </a:pPr>
            <a:r>
              <a:rPr lang="en-US" altLang="zh-CN" sz="3200" b="1" i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Paragraph 3</a:t>
            </a:r>
            <a:r>
              <a:rPr lang="en-US" altLang="zh-CN" sz="32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 </a:t>
            </a:r>
            <a:r>
              <a:rPr lang="en-US" altLang="zh-CN" sz="30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China has developed rapidly since </a:t>
            </a:r>
          </a:p>
          <a:p>
            <a:pPr>
              <a:lnSpc>
                <a:spcPct val="120000"/>
              </a:lnSpc>
            </a:pPr>
            <a:r>
              <a:rPr lang="en-US" altLang="zh-CN" sz="30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the reform and opening-up.</a:t>
            </a:r>
          </a:p>
          <a:p>
            <a:pPr>
              <a:lnSpc>
                <a:spcPct val="120000"/>
              </a:lnSpc>
            </a:pPr>
            <a:r>
              <a:rPr lang="en-US" altLang="zh-CN" sz="3200" b="1" i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Paragraph 4</a:t>
            </a:r>
            <a:r>
              <a:rPr lang="en-US" altLang="zh-CN" sz="32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 </a:t>
            </a:r>
            <a:r>
              <a:rPr lang="en-US" altLang="zh-CN" sz="30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It is important to remember the </a:t>
            </a:r>
          </a:p>
          <a:p>
            <a:pPr>
              <a:lnSpc>
                <a:spcPct val="120000"/>
              </a:lnSpc>
            </a:pPr>
            <a:r>
              <a:rPr lang="en-US" altLang="zh-CN" sz="30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past, live in the present and </a:t>
            </a:r>
          </a:p>
          <a:p>
            <a:pPr>
              <a:lnSpc>
                <a:spcPct val="120000"/>
              </a:lnSpc>
            </a:pPr>
            <a:r>
              <a:rPr lang="en-US" altLang="zh-CN" sz="30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dream about the future.</a:t>
            </a:r>
            <a:endParaRPr lang="zh-CN" altLang="en-US" sz="3000" b="1" dirty="0">
              <a:solidFill>
                <a:schemeClr val="hlink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4287" name="AutoShape 15"/>
          <p:cNvSpPr>
            <a:spLocks noChangeArrowheads="1"/>
          </p:cNvSpPr>
          <p:nvPr/>
        </p:nvSpPr>
        <p:spPr bwMode="auto">
          <a:xfrm>
            <a:off x="3598863" y="873125"/>
            <a:ext cx="5545137" cy="1692275"/>
          </a:xfrm>
          <a:prstGeom prst="cloudCallout">
            <a:avLst>
              <a:gd name="adj1" fmla="val -14301"/>
              <a:gd name="adj2" fmla="val 398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ea typeface="宋体" panose="02010600030101010101" pitchFamily="2" charset="-122"/>
              </a:rPr>
              <a:t>Topic sentences are usually at the beginning or the ending of a paragraph.</a:t>
            </a:r>
          </a:p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79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9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19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4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4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4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4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4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4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39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54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54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54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9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4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4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4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7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8" name="Freeform 1281"/>
          <p:cNvSpPr>
            <a:spLocks noEditPoints="1"/>
          </p:cNvSpPr>
          <p:nvPr/>
        </p:nvSpPr>
        <p:spPr bwMode="auto">
          <a:xfrm>
            <a:off x="0" y="20638"/>
            <a:ext cx="925513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7033 w 247"/>
              <a:gd name="T23" fmla="*/ 998588417 h 218"/>
              <a:gd name="T24" fmla="*/ 2147483647 w 247"/>
              <a:gd name="T25" fmla="*/ 576651303 h 218"/>
              <a:gd name="T26" fmla="*/ 1712896040 w 247"/>
              <a:gd name="T27" fmla="*/ 126583373 h 218"/>
              <a:gd name="T28" fmla="*/ 1839256636 w 247"/>
              <a:gd name="T29" fmla="*/ 815746868 h 218"/>
              <a:gd name="T30" fmla="*/ 1712896040 w 247"/>
              <a:gd name="T31" fmla="*/ 1406461734 h 218"/>
              <a:gd name="T32" fmla="*/ 2147483647 w 247"/>
              <a:gd name="T33" fmla="*/ 2123760149 h 218"/>
              <a:gd name="T34" fmla="*/ 1853296702 w 247"/>
              <a:gd name="T35" fmla="*/ 1336140171 h 218"/>
              <a:gd name="T36" fmla="*/ 2147483647 w 247"/>
              <a:gd name="T37" fmla="*/ 1195493295 h 218"/>
              <a:gd name="T38" fmla="*/ 1783096371 w 247"/>
              <a:gd name="T39" fmla="*/ 1842465927 h 218"/>
              <a:gd name="T40" fmla="*/ 1712896040 w 247"/>
              <a:gd name="T41" fmla="*/ 126583373 h 218"/>
              <a:gd name="T42" fmla="*/ 1389974517 w 247"/>
              <a:gd name="T43" fmla="*/ 675103742 h 218"/>
              <a:gd name="T44" fmla="*/ 1179369777 w 247"/>
              <a:gd name="T45" fmla="*/ 1167366169 h 218"/>
              <a:gd name="T46" fmla="*/ 1179369777 w 247"/>
              <a:gd name="T47" fmla="*/ 1406461734 h 218"/>
              <a:gd name="T48" fmla="*/ 1179369777 w 247"/>
              <a:gd name="T49" fmla="*/ 1533045048 h 218"/>
              <a:gd name="T50" fmla="*/ 1460174848 w 247"/>
              <a:gd name="T51" fmla="*/ 1589303049 h 218"/>
              <a:gd name="T52" fmla="*/ 1193409843 w 247"/>
              <a:gd name="T53" fmla="*/ 2147483647 h 218"/>
              <a:gd name="T54" fmla="*/ 1432094716 w 247"/>
              <a:gd name="T55" fmla="*/ 2147483647 h 218"/>
              <a:gd name="T56" fmla="*/ 1502295047 w 247"/>
              <a:gd name="T57" fmla="*/ 2147483647 h 218"/>
              <a:gd name="T58" fmla="*/ 1600575510 w 247"/>
              <a:gd name="T59" fmla="*/ 1547108611 h 218"/>
              <a:gd name="T60" fmla="*/ 1712896040 w 247"/>
              <a:gd name="T61" fmla="*/ 421940747 h 218"/>
              <a:gd name="T62" fmla="*/ 1712896040 w 247"/>
              <a:gd name="T63" fmla="*/ 126583373 h 218"/>
              <a:gd name="T64" fmla="*/ 393121971 w 247"/>
              <a:gd name="T65" fmla="*/ 253162995 h 218"/>
              <a:gd name="T66" fmla="*/ 435245917 w 247"/>
              <a:gd name="T67" fmla="*/ 646972867 h 218"/>
              <a:gd name="T68" fmla="*/ 0 w 247"/>
              <a:gd name="T69" fmla="*/ 857941306 h 218"/>
              <a:gd name="T70" fmla="*/ 1179369777 w 247"/>
              <a:gd name="T71" fmla="*/ 1406461734 h 218"/>
              <a:gd name="T72" fmla="*/ 589686762 w 247"/>
              <a:gd name="T73" fmla="*/ 1026719293 h 218"/>
              <a:gd name="T74" fmla="*/ 1179369777 w 247"/>
              <a:gd name="T75" fmla="*/ 689167305 h 218"/>
              <a:gd name="T76" fmla="*/ 519486431 w 247"/>
              <a:gd name="T77" fmla="*/ 1983113272 h 218"/>
              <a:gd name="T78" fmla="*/ 814327821 w 247"/>
              <a:gd name="T79" fmla="*/ 1898723927 h 218"/>
              <a:gd name="T80" fmla="*/ 772207623 w 247"/>
              <a:gd name="T81" fmla="*/ 2147483647 h 218"/>
              <a:gd name="T82" fmla="*/ 1095129380 w 247"/>
              <a:gd name="T83" fmla="*/ 2147483647 h 218"/>
              <a:gd name="T84" fmla="*/ 1024929049 w 247"/>
              <a:gd name="T85" fmla="*/ 2147483647 h 218"/>
              <a:gd name="T86" fmla="*/ 954728484 w 247"/>
              <a:gd name="T87" fmla="*/ 2147483647 h 218"/>
              <a:gd name="T88" fmla="*/ 1137249578 w 247"/>
              <a:gd name="T89" fmla="*/ 2039371273 h 218"/>
              <a:gd name="T90" fmla="*/ 1179369777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9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0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Freeform 1281"/>
          <p:cNvSpPr>
            <a:spLocks noEditPoints="1"/>
          </p:cNvSpPr>
          <p:nvPr/>
        </p:nvSpPr>
        <p:spPr bwMode="auto">
          <a:xfrm>
            <a:off x="3348038" y="692150"/>
            <a:ext cx="925512" cy="817563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Freeform 1281"/>
          <p:cNvSpPr>
            <a:spLocks noEditPoints="1"/>
          </p:cNvSpPr>
          <p:nvPr/>
        </p:nvSpPr>
        <p:spPr bwMode="auto">
          <a:xfrm>
            <a:off x="1295400" y="333375"/>
            <a:ext cx="1835150" cy="1644650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7033 w 247"/>
              <a:gd name="T23" fmla="*/ 998588417 h 218"/>
              <a:gd name="T24" fmla="*/ 2147483647 w 247"/>
              <a:gd name="T25" fmla="*/ 576651303 h 218"/>
              <a:gd name="T26" fmla="*/ 1712896040 w 247"/>
              <a:gd name="T27" fmla="*/ 126583373 h 218"/>
              <a:gd name="T28" fmla="*/ 1839256636 w 247"/>
              <a:gd name="T29" fmla="*/ 815746868 h 218"/>
              <a:gd name="T30" fmla="*/ 1712896040 w 247"/>
              <a:gd name="T31" fmla="*/ 1406461734 h 218"/>
              <a:gd name="T32" fmla="*/ 2147483647 w 247"/>
              <a:gd name="T33" fmla="*/ 2123760149 h 218"/>
              <a:gd name="T34" fmla="*/ 1853296702 w 247"/>
              <a:gd name="T35" fmla="*/ 1336140171 h 218"/>
              <a:gd name="T36" fmla="*/ 2147483647 w 247"/>
              <a:gd name="T37" fmla="*/ 1195493295 h 218"/>
              <a:gd name="T38" fmla="*/ 1783096371 w 247"/>
              <a:gd name="T39" fmla="*/ 1842465927 h 218"/>
              <a:gd name="T40" fmla="*/ 1712896040 w 247"/>
              <a:gd name="T41" fmla="*/ 126583373 h 218"/>
              <a:gd name="T42" fmla="*/ 1389974517 w 247"/>
              <a:gd name="T43" fmla="*/ 675103742 h 218"/>
              <a:gd name="T44" fmla="*/ 1179369777 w 247"/>
              <a:gd name="T45" fmla="*/ 1167366169 h 218"/>
              <a:gd name="T46" fmla="*/ 1179369777 w 247"/>
              <a:gd name="T47" fmla="*/ 1406461734 h 218"/>
              <a:gd name="T48" fmla="*/ 1179369777 w 247"/>
              <a:gd name="T49" fmla="*/ 1533045048 h 218"/>
              <a:gd name="T50" fmla="*/ 1460174848 w 247"/>
              <a:gd name="T51" fmla="*/ 1589303049 h 218"/>
              <a:gd name="T52" fmla="*/ 1193409843 w 247"/>
              <a:gd name="T53" fmla="*/ 2147483647 h 218"/>
              <a:gd name="T54" fmla="*/ 1432094716 w 247"/>
              <a:gd name="T55" fmla="*/ 2147483647 h 218"/>
              <a:gd name="T56" fmla="*/ 1502295047 w 247"/>
              <a:gd name="T57" fmla="*/ 2147483647 h 218"/>
              <a:gd name="T58" fmla="*/ 1600575510 w 247"/>
              <a:gd name="T59" fmla="*/ 1547108611 h 218"/>
              <a:gd name="T60" fmla="*/ 1712896040 w 247"/>
              <a:gd name="T61" fmla="*/ 421940747 h 218"/>
              <a:gd name="T62" fmla="*/ 1712896040 w 247"/>
              <a:gd name="T63" fmla="*/ 126583373 h 218"/>
              <a:gd name="T64" fmla="*/ 393121971 w 247"/>
              <a:gd name="T65" fmla="*/ 253162995 h 218"/>
              <a:gd name="T66" fmla="*/ 435245917 w 247"/>
              <a:gd name="T67" fmla="*/ 646972867 h 218"/>
              <a:gd name="T68" fmla="*/ 0 w 247"/>
              <a:gd name="T69" fmla="*/ 857941306 h 218"/>
              <a:gd name="T70" fmla="*/ 1179369777 w 247"/>
              <a:gd name="T71" fmla="*/ 1406461734 h 218"/>
              <a:gd name="T72" fmla="*/ 589686762 w 247"/>
              <a:gd name="T73" fmla="*/ 1026719293 h 218"/>
              <a:gd name="T74" fmla="*/ 1179369777 w 247"/>
              <a:gd name="T75" fmla="*/ 689167305 h 218"/>
              <a:gd name="T76" fmla="*/ 519486431 w 247"/>
              <a:gd name="T77" fmla="*/ 1983113272 h 218"/>
              <a:gd name="T78" fmla="*/ 814327821 w 247"/>
              <a:gd name="T79" fmla="*/ 1898723927 h 218"/>
              <a:gd name="T80" fmla="*/ 772207623 w 247"/>
              <a:gd name="T81" fmla="*/ 2147483647 h 218"/>
              <a:gd name="T82" fmla="*/ 1095129380 w 247"/>
              <a:gd name="T83" fmla="*/ 2147483647 h 218"/>
              <a:gd name="T84" fmla="*/ 1024929049 w 247"/>
              <a:gd name="T85" fmla="*/ 2147483647 h 218"/>
              <a:gd name="T86" fmla="*/ 954728484 w 247"/>
              <a:gd name="T87" fmla="*/ 2147483647 h 218"/>
              <a:gd name="T88" fmla="*/ 1137249578 w 247"/>
              <a:gd name="T89" fmla="*/ 2039371273 h 218"/>
              <a:gd name="T90" fmla="*/ 1179369777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58775" y="1304925"/>
            <a:ext cx="8101013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6600" b="1" dirty="0">
                <a:solidFill>
                  <a:srgbClr val="3333CC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Task 2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6600" b="1" dirty="0">
                <a:solidFill>
                  <a:srgbClr val="3333CC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       Class work</a:t>
            </a:r>
            <a:r>
              <a:rPr lang="en-US" altLang="zh-CN" sz="6600" b="1" dirty="0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03238" y="3824288"/>
            <a:ext cx="6096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800" b="1" dirty="0">
                <a:solidFill>
                  <a:srgbClr val="CC0099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Read for details</a:t>
            </a:r>
            <a:r>
              <a:rPr lang="en-US" altLang="zh-CN" sz="4800" b="1" dirty="0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</a:t>
            </a:r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C -0.01632 0.03608 -0.03264 0.07216 -0.03281 0.10222 C -0.03299 0.13228 -0.01719 0.15055 -0.00139 0.18062 C 0.01441 0.21068 0.04809 0.24052 0.06163 0.28284 C 0.07517 0.32516 0.08438 0.36494 0.07951 0.43432 C 0.07465 0.5037 0.04097 0.64061 0.03281 0.69889 C 0.02465 0.75717 0.02743 0.77081 0.03021 0.78469 " pathEditMode="relative" ptsTypes="aaaaaaA">
                                      <p:cBhvr>
                                        <p:cTn id="9" dur="6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2" nodeType="withEffect">
                                  <p:stCondLst>
                                    <p:cond delay="9800"/>
                                  </p:stCondLst>
                                  <p:childTnLst>
                                    <p:animScale>
                                      <p:cBhvr>
                                        <p:cTn id="11" dur="6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3" nodeType="withEffect">
                                  <p:stCondLst>
                                    <p:cond delay="9800"/>
                                  </p:stCondLst>
                                  <p:childTnLst>
                                    <p:animRot by="10800000">
                                      <p:cBhvr>
                                        <p:cTn id="13" dur="6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Motion origin="layout" path="M -3.05556E-6 -3.64477E-6 C -0.00885 0.05296 -0.01771 0.10592 -0.01771 0.15981 C -0.01771 0.21346 -0.0085 0.26573 -3.05556E-6 0.32332 C 0.00851 0.38067 0.0099 0.44149 0.03299 0.50394 C 0.05608 0.56661 0.11893 0.64801 0.13837 0.6982 C 0.15782 0.74838 0.15 0.78816 0.14931 0.80458 " pathEditMode="relative" rAng="0" ptsTypes="aaaaaA">
                                      <p:cBhvr>
                                        <p:cTn id="18" dur="5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40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Scale>
                                      <p:cBhvr>
                                        <p:cTn id="20" dur="5500" fill="hold"/>
                                        <p:tgtEl>
                                          <p:spTgt spid="107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Rot by="-5400000">
                                      <p:cBhvr>
                                        <p:cTn id="22" dur="5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animMotion origin="layout" path="M 0 0 C 0.01805 0.06637 0.03611 0.13298 0.03698 0.23173 C 0.03785 0.33048 0.02448 0.49561 0.00538 0.59297 C -0.01372 0.69033 -0.06215 0.7759 -0.07813 0.81568 C -0.0941 0.85546 -0.09149 0.82817 -0.09045 0.8321 " pathEditMode="relative" ptsTypes="aaaaA">
                                      <p:cBhvr>
                                        <p:cTn id="27" dur="4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Scale>
                                      <p:cBhvr>
                                        <p:cTn id="29" dur="4500" fill="hold"/>
                                        <p:tgtEl>
                                          <p:spTgt spid="10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Rot by="-10800000">
                                      <p:cBhvr>
                                        <p:cTn id="31" dur="4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14200"/>
                                  </p:stCondLst>
                                  <p:childTnLst>
                                    <p:animMotion origin="layout" path="M 2.5E-6 3.9593E-6 C 0.00139 0.07076 0.00278 0.14176 2.5E-6 0.19495 C -0.00278 0.24815 -0.00712 0.27428 -0.0165 0.31845 C -0.02587 0.36285 -0.05139 0.40333 -0.05625 0.46114 C -0.06111 0.51919 -0.05747 0.60522 -0.04531 0.66605 C -0.03316 0.7271 0.00416 0.80203 0.01632 0.82655 " pathEditMode="relative" rAng="0" ptsTypes="aaaaaA">
                                      <p:cBhvr>
                                        <p:cTn id="36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41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animRot by="-10800000">
                                      <p:cBhvr>
                                        <p:cTn id="40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4.44444E-6 2.55319E-6 C 0.02413 0.13136 0.04826 0.26318 0.05208 0.35661 C 0.0559 0.44981 0.02708 0.50717 0.02326 0.55897 C 0.01944 0.61077 0.01927 0.61725 0.02882 0.6672 C 0.03836 0.71669 0.07187 0.82585 0.08072 0.85777 " pathEditMode="relative" rAng="0" ptsTypes="aaaaA">
                                      <p:cBhvr>
                                        <p:cTn id="45" dur="7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429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Scale>
                                      <p:cBhvr>
                                        <p:cTn id="47" dur="7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5400000">
                                      <p:cBhvr>
                                        <p:cTn id="49" dur="7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1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4827 1.38778E-17 C 0.03195 0.03611 0.01563 0.07222 0.01546 0.10231 C 0.01528 0.13218 0.03108 0.15046 0.04688 0.18056 C 0.06268 0.21065 0.09636 0.24051 0.1099 0.28287 C 0.12344 0.32523 0.13264 0.36505 0.12778 0.43426 C 0.12292 0.5037 0.08924 0.64051 0.08108 0.69884 C 0.07292 0.75718 0.0757 0.77083 0.07848 0.78472 " pathEditMode="relative" rAng="0" ptsTypes="aaaaaaA">
                                      <p:cBhvr>
                                        <p:cTn id="54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392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grpId="2" nodeType="withEffect">
                                  <p:stCondLst>
                                    <p:cond delay="9800"/>
                                  </p:stCondLst>
                                  <p:childTnLst>
                                    <p:animScale>
                                      <p:cBhvr>
                                        <p:cTn id="56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3" nodeType="withEffect">
                                  <p:stCondLst>
                                    <p:cond delay="9800"/>
                                  </p:stCondLst>
                                  <p:childTnLst>
                                    <p:animRot by="10800000">
                                      <p:cBhvr>
                                        <p:cTn id="5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Motion origin="layout" path="M 0.04202 -0.00694 C 0.03316 0.04606 0.02431 0.09907 0.02431 0.15278 C 0.02431 0.20648 0.03351 0.2588 0.04202 0.31644 C 0.05053 0.37361 0.05191 0.43449 0.075 0.49699 C 0.09809 0.55972 0.16094 0.64097 0.18039 0.6912 C 0.19983 0.74144 0.19202 0.78125 0.19132 0.79769 " pathEditMode="relative" rAng="0" ptsTypes="aaaaaA">
                                      <p:cBhvr>
                                        <p:cTn id="63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4023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Scale>
                                      <p:cBhvr>
                                        <p:cTn id="65" dur="5500" fill="hold"/>
                                        <p:tgtEl>
                                          <p:spTgt spid="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Rot by="-5400000">
                                      <p:cBhvr>
                                        <p:cTn id="67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animMotion origin="layout" path="M 0.03524 1.38778E-17 C 0.0533 0.06644 0.07136 0.13287 0.07205 0.23171 C 0.07309 0.33056 0.05972 0.4956 0.04063 0.59306 C 0.02136 0.69028 -0.02691 0.77593 -0.04288 0.81574 C -0.05885 0.85556 -0.05625 0.82824 -0.05521 0.83218 " pathEditMode="fixed" rAng="0" ptsTypes="aaaaA">
                                      <p:cBhvr>
                                        <p:cTn id="72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4277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Scale>
                                      <p:cBhvr>
                                        <p:cTn id="74" dur="4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Rot by="-10800000">
                                      <p:cBhvr>
                                        <p:cTn id="76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4" grpId="2" animBg="1"/>
      <p:bldP spid="104" grpId="3" animBg="1"/>
      <p:bldP spid="107" grpId="0" animBg="1"/>
      <p:bldP spid="108" grpId="0" animBg="1"/>
      <p:bldP spid="109" grpId="0" animBg="1"/>
      <p:bldP spid="110" grpId="0" animBg="1"/>
      <p:bldP spid="2" grpId="0" animBg="1"/>
      <p:bldP spid="2" grpId="1" animBg="1"/>
      <p:bldP spid="2" grpId="2" animBg="1"/>
      <p:bldP spid="2" grpId="3" animBg="1"/>
      <p:bldP spid="3" grpId="0" animBg="1"/>
      <p:bldP spid="4" grpId="0" animBg="1"/>
      <p:bldP spid="706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457200" y="3810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400" b="1" dirty="0">
                <a:solidFill>
                  <a:srgbClr val="FF33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Paragraph 1</a:t>
            </a:r>
            <a:endParaRPr lang="en-US" altLang="zh-CN" sz="3600" b="1" i="1" dirty="0">
              <a:solidFill>
                <a:srgbClr val="008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1008063" y="1700213"/>
            <a:ext cx="72358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 dirty="0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Topic</a:t>
            </a:r>
            <a:r>
              <a:rPr lang="en-US" altLang="zh-CN" sz="4000" dirty="0">
                <a:ea typeface="宋体" panose="02010600030101010101" pitchFamily="2" charset="-122"/>
              </a:rPr>
              <a:t> </a:t>
            </a:r>
            <a:r>
              <a:rPr lang="en-US" altLang="zh-CN" sz="4000" b="1" i="1" dirty="0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sentence: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She has seen the changes in  Beijing herself.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188913"/>
            <a:ext cx="925353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Complete the sentences with the correct forms of the given words.</a:t>
            </a:r>
          </a:p>
          <a:p>
            <a:pPr>
              <a:spcBef>
                <a:spcPct val="30000"/>
              </a:spcBef>
            </a:pPr>
            <a:r>
              <a:rPr lang="en-US" altLang="zh-CN" sz="40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1. Don’t worry about Jack. He is </a:t>
            </a:r>
          </a:p>
          <a:p>
            <a:pPr>
              <a:spcBef>
                <a:spcPct val="30000"/>
              </a:spcBef>
            </a:pPr>
            <a:r>
              <a:rPr lang="en-US" altLang="zh-CN" sz="40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old enough to look after ______ </a:t>
            </a:r>
          </a:p>
          <a:p>
            <a:pPr>
              <a:spcBef>
                <a:spcPct val="30000"/>
              </a:spcBef>
            </a:pPr>
            <a:r>
              <a:rPr lang="en-US" altLang="zh-CN" sz="40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(he).</a:t>
            </a:r>
          </a:p>
          <a:p>
            <a:pPr>
              <a:spcBef>
                <a:spcPct val="30000"/>
              </a:spcBef>
            </a:pPr>
            <a:r>
              <a:rPr lang="en-US" altLang="zh-CN" sz="40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2. </a:t>
            </a:r>
            <a:r>
              <a:rPr lang="en-US" altLang="zh-CN" sz="4000" b="1" dirty="0">
                <a:solidFill>
                  <a:srgbClr val="0033CC"/>
                </a:solidFill>
                <a:ea typeface="宋体" panose="02010600030101010101" pitchFamily="2" charset="-122"/>
              </a:rPr>
              <a:t>––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sz="40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____ you ______(see) that </a:t>
            </a:r>
          </a:p>
          <a:p>
            <a:pPr>
              <a:spcBef>
                <a:spcPct val="30000"/>
              </a:spcBef>
            </a:pPr>
            <a:r>
              <a:rPr lang="en-US" altLang="zh-CN" sz="40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film? What do you think of it?</a:t>
            </a:r>
          </a:p>
          <a:p>
            <a:pPr>
              <a:spcBef>
                <a:spcPct val="30000"/>
              </a:spcBef>
            </a:pPr>
            <a:r>
              <a:rPr lang="en-US" altLang="zh-CN" sz="40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</a:t>
            </a:r>
            <a:r>
              <a:rPr lang="en-US" altLang="zh-CN" sz="4000" b="1" dirty="0">
                <a:solidFill>
                  <a:srgbClr val="0033CC"/>
                </a:solidFill>
                <a:ea typeface="宋体" panose="02010600030101010101" pitchFamily="2" charset="-122"/>
              </a:rPr>
              <a:t>––</a:t>
            </a:r>
            <a:r>
              <a:rPr lang="en-US" altLang="zh-CN" sz="40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It’s boring.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056438" y="2276475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himself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403350" y="3824288"/>
            <a:ext cx="5472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Have            seen</a:t>
            </a:r>
            <a:r>
              <a:rPr lang="en-US" altLang="zh-CN" sz="360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38200" y="381000"/>
            <a:ext cx="76962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400" b="1" dirty="0">
                <a:solidFill>
                  <a:srgbClr val="FF33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Paragraph 2: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4400" b="1" dirty="0">
                <a:solidFill>
                  <a:srgbClr val="FF33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</a:t>
            </a:r>
            <a:endParaRPr lang="en-US" altLang="zh-CN" sz="4400" dirty="0">
              <a:solidFill>
                <a:srgbClr val="FF339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187450" y="1952625"/>
            <a:ext cx="76327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 dirty="0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Topic</a:t>
            </a:r>
            <a:r>
              <a:rPr lang="en-US" altLang="zh-CN" sz="4000" dirty="0">
                <a:ea typeface="宋体" panose="02010600030101010101" pitchFamily="2" charset="-122"/>
              </a:rPr>
              <a:t> </a:t>
            </a:r>
            <a:r>
              <a:rPr lang="en-US" altLang="zh-CN" sz="4000" b="1" i="1" dirty="0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sentence</a:t>
            </a: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In the 1960s, the living conditions in the city were poor.</a:t>
            </a:r>
          </a:p>
        </p:txBody>
      </p:sp>
    </p:spTree>
    <p:custDataLst>
      <p:tags r:id="rId1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652621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3600" b="1" i="1" dirty="0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Listen and fill in the blanks.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771525"/>
            <a:ext cx="89281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0033CC"/>
                </a:solidFill>
                <a:ea typeface="宋体" panose="02010600030101010101" pitchFamily="2" charset="-122"/>
              </a:rPr>
              <a:t>    In the 1960s, the living conditions in the city were ______. The roads were narrow and there weren’t many ______ roads. Big families were _________ into small houses. Many families couldn’t get enough food. Few children had the ________ to receive a good education. People ______ little money to see a doctor. And there were _______ hospitals. People kept in touch ______ their friends and </a:t>
            </a:r>
            <a:r>
              <a:rPr lang="en-US" altLang="zh-CN" sz="3200" b="1">
                <a:solidFill>
                  <a:schemeClr val="hlink"/>
                </a:solidFill>
                <a:ea typeface="宋体" panose="02010600030101010101" pitchFamily="2" charset="-122"/>
              </a:rPr>
              <a:t>relatives</a:t>
            </a:r>
            <a:r>
              <a:rPr lang="en-US" altLang="zh-CN" sz="3200" b="1">
                <a:solidFill>
                  <a:srgbClr val="0033CC"/>
                </a:solidFill>
                <a:ea typeface="宋体" panose="02010600030101010101" pitchFamily="2" charset="-122"/>
              </a:rPr>
              <a:t> far away mainly by letter or telegram.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03238" y="884238"/>
            <a:ext cx="2305050" cy="4572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222375" y="1481138"/>
            <a:ext cx="273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poor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022600" y="2057400"/>
            <a:ext cx="2736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ring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06363" y="2630488"/>
            <a:ext cx="273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crowded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71438" y="3783013"/>
            <a:ext cx="273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chance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79388" y="4394200"/>
            <a:ext cx="2736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had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42875" y="5549900"/>
            <a:ext cx="2736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with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592388" y="3835400"/>
            <a:ext cx="4716462" cy="4572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46103" name="Group 23"/>
          <p:cNvGrpSpPr/>
          <p:nvPr/>
        </p:nvGrpSpPr>
        <p:grpSpPr bwMode="auto">
          <a:xfrm>
            <a:off x="0" y="4987925"/>
            <a:ext cx="9144000" cy="1033463"/>
            <a:chOff x="0" y="3142"/>
            <a:chExt cx="5760" cy="651"/>
          </a:xfrm>
        </p:grpSpPr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3855" y="3142"/>
              <a:ext cx="1905" cy="288"/>
            </a:xfrm>
            <a:prstGeom prst="rect">
              <a:avLst/>
            </a:prstGeom>
            <a:solidFill>
              <a:schemeClr val="tx1">
                <a:alpha val="34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6095" name="Text Box 15"/>
            <p:cNvSpPr txBox="1">
              <a:spLocks noChangeArrowheads="1"/>
            </p:cNvSpPr>
            <p:nvPr/>
          </p:nvSpPr>
          <p:spPr bwMode="auto">
            <a:xfrm>
              <a:off x="0" y="3505"/>
              <a:ext cx="862" cy="288"/>
            </a:xfrm>
            <a:prstGeom prst="rect">
              <a:avLst/>
            </a:prstGeom>
            <a:solidFill>
              <a:schemeClr val="tx1">
                <a:alpha val="34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060700" y="908050"/>
            <a:ext cx="5651500" cy="10668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25000">
                <a:srgbClr val="9CB86E"/>
              </a:gs>
              <a:gs pos="50000">
                <a:srgbClr val="156B13"/>
              </a:gs>
              <a:gs pos="75000">
                <a:srgbClr val="9CB86E"/>
              </a:gs>
              <a:gs pos="100000">
                <a:srgbClr val="DDEBC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ea typeface="宋体" panose="02010600030101010101" pitchFamily="2" charset="-122"/>
              </a:rPr>
              <a:t>e.g. In the 1980s, young people liked dancing the disco.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3492500" y="2686050"/>
            <a:ext cx="5651500" cy="10668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25000">
                <a:srgbClr val="9CB86E"/>
              </a:gs>
              <a:gs pos="50000">
                <a:srgbClr val="156B13"/>
              </a:gs>
              <a:gs pos="75000">
                <a:srgbClr val="9CB86E"/>
              </a:gs>
              <a:gs pos="100000">
                <a:srgbClr val="DDEBC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ea typeface="宋体" panose="02010600030101010101" pitchFamily="2" charset="-122"/>
              </a:rPr>
              <a:t>e.g. Most children can receive a good education nowadays.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2447925" y="5661025"/>
            <a:ext cx="6696075" cy="10668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25000">
                <a:srgbClr val="9CB86E"/>
              </a:gs>
              <a:gs pos="50000">
                <a:srgbClr val="156B13"/>
              </a:gs>
              <a:gs pos="75000">
                <a:srgbClr val="9CB86E"/>
              </a:gs>
              <a:gs pos="100000">
                <a:srgbClr val="DDEBC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ea typeface="宋体" panose="02010600030101010101" pitchFamily="2" charset="-122"/>
              </a:rPr>
              <a:t>e.g. They moved away five years ago, but I still keep in touch with them.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1330325" y="4970463"/>
            <a:ext cx="273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few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6112" name="WindowsMediaPlayer1" r:id="rId2" imgW="1695600" imgH="466560"/>
        </mc:Choice>
        <mc:Fallback>
          <p:control name="WindowsMediaPlayer1" r:id="rId2" imgW="1695600" imgH="46656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551613" y="188913"/>
                  <a:ext cx="2305050" cy="7556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9" grpId="0"/>
      <p:bldP spid="46090" grpId="0"/>
      <p:bldP spid="46091" grpId="0"/>
      <p:bldP spid="46092" grpId="0"/>
      <p:bldP spid="46093" grpId="0"/>
      <p:bldP spid="46094" grpId="0"/>
      <p:bldP spid="46094" grpId="1"/>
      <p:bldP spid="46088" grpId="0" animBg="1"/>
      <p:bldP spid="46098" grpId="0" animBg="1"/>
      <p:bldP spid="46099" grpId="0" animBg="1"/>
      <p:bldP spid="46100" grpId="0" animBg="1"/>
      <p:bldP spid="46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58775" y="0"/>
            <a:ext cx="7993063" cy="641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Answer the following questions.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1. Were the roads narrow or wide at that </a:t>
            </a:r>
          </a:p>
          <a:p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   time?</a:t>
            </a:r>
          </a:p>
          <a:p>
            <a:pPr>
              <a:spcBef>
                <a:spcPct val="50000"/>
              </a:spcBef>
            </a:pPr>
            <a:endParaRPr lang="en-US" altLang="zh-CN" sz="28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2. Could most families have delicious food?</a:t>
            </a:r>
          </a:p>
          <a:p>
            <a:pPr>
              <a:spcBef>
                <a:spcPct val="50000"/>
              </a:spcBef>
            </a:pPr>
            <a:endParaRPr lang="en-US" altLang="zh-CN" sz="28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3. Why didn’t they see a doctor when they </a:t>
            </a:r>
          </a:p>
          <a:p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    were ill?</a:t>
            </a:r>
          </a:p>
          <a:p>
            <a:pPr>
              <a:spcBef>
                <a:spcPct val="50000"/>
              </a:spcBef>
            </a:pPr>
            <a:endParaRPr lang="en-US" altLang="zh-CN" sz="2800" b="1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4. How did people keep in touch with their </a:t>
            </a:r>
          </a:p>
          <a:p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   relatives and friends?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828675" y="1757363"/>
            <a:ext cx="7488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They were narrow.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827088" y="3176588"/>
            <a:ext cx="7488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No, they couldn’t.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92163" y="4616450"/>
            <a:ext cx="74882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Because they had little money. And there were few hospitals.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827088" y="6294438"/>
            <a:ext cx="7488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Mainly by letter or telegram.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896" grpId="0"/>
      <p:bldP spid="37897" grpId="0"/>
      <p:bldP spid="378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6962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400" b="1">
                <a:solidFill>
                  <a:srgbClr val="FF33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Paragraph 3: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4400" b="1">
                <a:solidFill>
                  <a:srgbClr val="FF33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</a:t>
            </a:r>
            <a:endParaRPr lang="en-US" altLang="zh-CN" sz="4400">
              <a:solidFill>
                <a:srgbClr val="FF339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31800" y="1952625"/>
            <a:ext cx="85328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Topic</a:t>
            </a:r>
            <a:r>
              <a:rPr lang="en-US" altLang="zh-CN" sz="4000">
                <a:ea typeface="宋体" panose="02010600030101010101" pitchFamily="2" charset="-122"/>
              </a:rPr>
              <a:t> </a:t>
            </a:r>
            <a:r>
              <a:rPr lang="en-US" altLang="zh-CN" sz="40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sentence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China has developed rapidly since the reform and opening-up.</a:t>
            </a:r>
          </a:p>
        </p:txBody>
      </p:sp>
    </p:spTree>
    <p:custDataLst>
      <p:tags r:id="rId1"/>
    </p:custData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4925" y="115888"/>
            <a:ext cx="8208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Read Paragraph 3 and mark T or F.</a:t>
            </a:r>
          </a:p>
        </p:txBody>
      </p:sp>
      <p:pic>
        <p:nvPicPr>
          <p:cNvPr id="47109" name="Picture 5" descr="09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1989138"/>
            <a:ext cx="60007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1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908050"/>
            <a:ext cx="563562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1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0688" y="3824288"/>
            <a:ext cx="563562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09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2738" y="5626100"/>
            <a:ext cx="600075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0" y="836613"/>
            <a:ext cx="8101013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1. China has developed rapidly since the 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1940s.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2. There are more ring roads in Beijing than 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before.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3. There are </a:t>
            </a:r>
            <a:r>
              <a:rPr lang="en-US" altLang="zh-CN" sz="2800" b="1">
                <a:latin typeface="Comic Sans MS" panose="030F0702030302020204" pitchFamily="66" charset="0"/>
                <a:ea typeface="宋体" panose="02010600030101010101" pitchFamily="2" charset="-122"/>
              </a:rPr>
              <a:t>various</a:t>
            </a: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food to eat if you like.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4. Children can study only in modern schools 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now.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5. People have no money to see a doctor.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6. People can </a:t>
            </a:r>
            <a:r>
              <a:rPr lang="en-US" altLang="zh-CN" sz="2800" b="1">
                <a:latin typeface="Comic Sans MS" panose="030F0702030302020204" pitchFamily="66" charset="0"/>
                <a:ea typeface="宋体" panose="02010600030101010101" pitchFamily="2" charset="-122"/>
              </a:rPr>
              <a:t>communicate</a:t>
            </a: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with others more </a:t>
            </a: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easily than before.</a:t>
            </a:r>
          </a:p>
        </p:txBody>
      </p:sp>
      <p:pic>
        <p:nvPicPr>
          <p:cNvPr id="47114" name="Picture 10" descr="09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0688" y="2960688"/>
            <a:ext cx="60007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 descr="1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3063" y="4760913"/>
            <a:ext cx="563562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4"/>
          <p:cNvSpPr txBox="1">
            <a:spLocks noChangeArrowheads="1"/>
          </p:cNvSpPr>
          <p:nvPr/>
        </p:nvSpPr>
        <p:spPr bwMode="auto">
          <a:xfrm>
            <a:off x="179388" y="279400"/>
            <a:ext cx="8964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List </a:t>
            </a:r>
            <a:r>
              <a:rPr lang="en-US" altLang="zh-CN" sz="4000" b="1" i="1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four changes</a:t>
            </a:r>
            <a:r>
              <a:rPr lang="en-US" altLang="zh-CN" sz="40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in Beijing.</a:t>
            </a: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250825" y="1592263"/>
            <a:ext cx="8712200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1) More and more ring roads and subways have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appeared.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0033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2) Buildings in Beijing are becoming taller and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brighter.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0033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3) There are more kinds of food and clothes to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satisfy people’s needs.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0033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4) Children can study not only in modern schools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but also on the Internet.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331913" y="1995488"/>
            <a:ext cx="6300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ea typeface="宋体" panose="02010600030101010101" pitchFamily="2" charset="-122"/>
              </a:rPr>
              <a:t>Have you ever been to Beijing?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509713" y="3400425"/>
            <a:ext cx="7058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00"/>
                </a:solidFill>
                <a:ea typeface="宋体" panose="02010600030101010101" pitchFamily="2" charset="-122"/>
              </a:rPr>
              <a:t>Do you know about Beijing?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52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52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0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Translate the words and phrases.</a:t>
            </a:r>
          </a:p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1. He has lived in Hunan ______ (</a:t>
            </a:r>
            <a:r>
              <a:rPr lang="zh-CN" altLang="en-US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自从</a:t>
            </a:r>
            <a:r>
              <a:rPr lang="en-US" altLang="zh-CN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) 1998.</a:t>
            </a:r>
          </a:p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2. If you are friendly to others, you’ll have _____________ (</a:t>
            </a:r>
            <a:r>
              <a:rPr lang="zh-CN" altLang="en-US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越来越多</a:t>
            </a:r>
            <a:r>
              <a:rPr lang="en-US" altLang="zh-CN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) friends.</a:t>
            </a:r>
          </a:p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3. There are lots of clothes to ____________ _______ (</a:t>
            </a:r>
            <a:r>
              <a:rPr lang="zh-CN" altLang="en-US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满足人们的需求</a:t>
            </a:r>
            <a:r>
              <a:rPr lang="en-US" altLang="zh-CN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) in that shop. I like doing some shopping there.</a:t>
            </a:r>
          </a:p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4. Tom is good at sports. He can _______ (</a:t>
            </a:r>
            <a:r>
              <a:rPr lang="zh-CN" altLang="en-US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不仅</a:t>
            </a:r>
            <a:r>
              <a:rPr lang="en-US" altLang="zh-CN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) play basketball _______ (</a:t>
            </a:r>
            <a:r>
              <a:rPr lang="zh-CN" altLang="en-US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而且</a:t>
            </a:r>
            <a:r>
              <a:rPr lang="en-US" altLang="zh-CN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) play tennis. </a:t>
            </a:r>
          </a:p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5. You can send me the message by  ______   (</a:t>
            </a:r>
            <a:r>
              <a:rPr lang="zh-CN" altLang="en-US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传真</a:t>
            </a:r>
            <a:r>
              <a:rPr lang="en-US" altLang="zh-CN" sz="3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).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42875" y="1808163"/>
            <a:ext cx="47164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000" b="1">
                <a:solidFill>
                  <a:srgbClr val="CC0099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more and more</a:t>
            </a:r>
            <a:r>
              <a:rPr lang="en-US" altLang="zh-CN" sz="3000" b="1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15900" y="2492375"/>
            <a:ext cx="892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000" b="1">
                <a:solidFill>
                  <a:srgbClr val="CC0099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                          satisfy people’s </a:t>
            </a:r>
          </a:p>
          <a:p>
            <a:pPr eaLnBrk="1" hangingPunct="1"/>
            <a:r>
              <a:rPr lang="en-US" altLang="zh-CN" sz="3000" b="1">
                <a:solidFill>
                  <a:srgbClr val="CC0099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needs                     </a:t>
            </a:r>
            <a:endParaRPr lang="en-US" altLang="zh-CN" sz="3000" b="1">
              <a:solidFill>
                <a:srgbClr val="3333CC"/>
              </a:solidFill>
              <a:latin typeface="Comic Sans MS" panose="030F0702030302020204" pitchFamily="66" charset="0"/>
              <a:ea typeface="华文隶书" panose="02010800040101010101" pitchFamily="2" charset="-122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480175" y="4103688"/>
            <a:ext cx="20526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000" b="1">
                <a:solidFill>
                  <a:srgbClr val="CC0099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not only</a:t>
            </a:r>
            <a:r>
              <a:rPr lang="en-US" altLang="zh-CN" sz="3000" b="1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7164388" y="5192713"/>
            <a:ext cx="17637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000" b="1">
                <a:solidFill>
                  <a:srgbClr val="CC0099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fax</a:t>
            </a:r>
            <a:r>
              <a:rPr lang="en-US" altLang="zh-CN" sz="3000" b="1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003800" y="611188"/>
            <a:ext cx="2232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000" b="1">
                <a:solidFill>
                  <a:srgbClr val="CC0099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since</a:t>
            </a:r>
            <a:r>
              <a:rPr lang="en-US" altLang="zh-CN" sz="3000" b="1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671888" y="4545013"/>
            <a:ext cx="20526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000" b="1">
                <a:solidFill>
                  <a:srgbClr val="CC0099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but also</a:t>
            </a:r>
            <a:r>
              <a:rPr lang="en-US" altLang="zh-CN" sz="3000" b="1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1"/>
      <p:bldP spid="48134" grpId="1"/>
      <p:bldP spid="48135" grpId="1"/>
      <p:bldP spid="48136" grpId="1"/>
      <p:bldP spid="48137" grpId="0"/>
      <p:bldP spid="481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6962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400" b="1">
                <a:solidFill>
                  <a:srgbClr val="FF33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Paragraph 4: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4400" b="1">
                <a:solidFill>
                  <a:srgbClr val="FF3399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</a:t>
            </a:r>
            <a:endParaRPr lang="en-US" altLang="zh-CN" sz="4400">
              <a:solidFill>
                <a:srgbClr val="FF3399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63600" y="1952625"/>
            <a:ext cx="75596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Topic</a:t>
            </a:r>
            <a:r>
              <a:rPr lang="en-US" altLang="zh-CN" sz="4000">
                <a:ea typeface="宋体" panose="02010600030101010101" pitchFamily="2" charset="-122"/>
              </a:rPr>
              <a:t> </a:t>
            </a:r>
            <a:r>
              <a:rPr lang="en-US" altLang="zh-CN" sz="40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sentence</a:t>
            </a:r>
          </a:p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It is important to </a:t>
            </a:r>
            <a:r>
              <a:rPr lang="en-US" altLang="zh-CN" sz="4000" b="1">
                <a:latin typeface="Comic Sans MS" panose="030F0702030302020204" pitchFamily="66" charset="0"/>
                <a:ea typeface="宋体" panose="02010600030101010101" pitchFamily="2" charset="-122"/>
              </a:rPr>
              <a:t>remember the past</a:t>
            </a:r>
            <a:r>
              <a:rPr lang="en-US" altLang="zh-CN" sz="4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, </a:t>
            </a:r>
            <a:r>
              <a:rPr lang="en-US" altLang="zh-CN" sz="4000" b="1">
                <a:latin typeface="Comic Sans MS" panose="030F0702030302020204" pitchFamily="66" charset="0"/>
                <a:ea typeface="宋体" panose="02010600030101010101" pitchFamily="2" charset="-122"/>
              </a:rPr>
              <a:t>live in the present</a:t>
            </a:r>
            <a:r>
              <a:rPr lang="en-US" altLang="zh-CN" sz="4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and </a:t>
            </a:r>
            <a:r>
              <a:rPr lang="en-US" altLang="zh-CN" sz="4000" b="1">
                <a:latin typeface="Comic Sans MS" panose="030F0702030302020204" pitchFamily="66" charset="0"/>
                <a:ea typeface="宋体" panose="02010600030101010101" pitchFamily="2" charset="-122"/>
              </a:rPr>
              <a:t>dream about the future</a:t>
            </a:r>
            <a:r>
              <a:rPr lang="en-US" altLang="zh-CN" sz="40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79388" y="368300"/>
            <a:ext cx="8964612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Fill in the blanks.</a:t>
            </a:r>
          </a:p>
          <a:p>
            <a:pPr>
              <a:spcBef>
                <a:spcPct val="50000"/>
              </a:spcBef>
            </a:pPr>
            <a:r>
              <a:rPr lang="en-US" altLang="zh-CN" b="1" i="1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1. Li Ming has ________________ 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(</a:t>
            </a:r>
            <a:r>
              <a:rPr lang="zh-CN" altLang="en-US" sz="36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取得很大进步</a:t>
            </a:r>
            <a:r>
              <a:rPr lang="en-US" altLang="zh-CN" sz="36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) in English, because 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he studies hard.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2. China has succeeded in _______ 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(send) </a:t>
            </a:r>
            <a:r>
              <a:rPr lang="en-US" altLang="zh-CN" sz="3600" i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Shenzhou Ⅹ</a:t>
            </a:r>
            <a:r>
              <a:rPr lang="en-US" altLang="zh-CN" sz="36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into space.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3. I have _______(</a:t>
            </a:r>
            <a:r>
              <a:rPr lang="zh-CN" altLang="en-US" sz="36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已经</a:t>
            </a:r>
            <a:r>
              <a:rPr lang="en-US" altLang="zh-CN" sz="36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) had lunch.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I am full.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851275" y="981075"/>
            <a:ext cx="50768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CC0099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made great progress</a:t>
            </a:r>
            <a:r>
              <a:rPr lang="en-US" altLang="zh-CN" sz="4800" b="1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408738" y="3465513"/>
            <a:ext cx="47164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CC0099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sending</a:t>
            </a:r>
            <a:r>
              <a:rPr lang="en-US" altLang="zh-CN" sz="4800" b="1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663825" y="5126038"/>
            <a:ext cx="47164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CC0099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already</a:t>
            </a:r>
            <a:r>
              <a:rPr lang="en-US" altLang="zh-CN" sz="4800" b="1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3240088" y="4221163"/>
            <a:ext cx="284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91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1"/>
      <p:bldP spid="49159" grpId="1"/>
      <p:bldP spid="49160" grpId="1"/>
      <p:bldP spid="491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reeform 1281"/>
          <p:cNvSpPr>
            <a:spLocks noEditPoints="1" noChangeArrowhead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0355" name="Freeform 1281"/>
          <p:cNvSpPr>
            <a:spLocks noEditPoints="1" noChangeArrowhead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0356" name="Freeform 1281"/>
          <p:cNvSpPr>
            <a:spLocks noEditPoints="1" noChangeArrowheads="1"/>
          </p:cNvSpPr>
          <p:nvPr/>
        </p:nvSpPr>
        <p:spPr bwMode="auto">
          <a:xfrm>
            <a:off x="0" y="20638"/>
            <a:ext cx="925513" cy="817562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46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0357" name="Freeform 1281"/>
          <p:cNvSpPr>
            <a:spLocks noEditPoints="1" noChangeArrowhead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5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0358" name="Freeform 1281"/>
          <p:cNvSpPr>
            <a:spLocks noEditPoints="1" noChangeArrowhead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0359" name="Freeform 1281"/>
          <p:cNvSpPr>
            <a:spLocks noEditPoints="1" noChangeArrowhead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0360" name="Freeform 1281"/>
          <p:cNvSpPr>
            <a:spLocks noEditPoints="1" noChangeArrowheads="1"/>
          </p:cNvSpPr>
          <p:nvPr/>
        </p:nvSpPr>
        <p:spPr bwMode="auto">
          <a:xfrm>
            <a:off x="3348038" y="69215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0361" name="Freeform 1281"/>
          <p:cNvSpPr>
            <a:spLocks noEditPoints="1" noChangeArrowheads="1"/>
          </p:cNvSpPr>
          <p:nvPr/>
        </p:nvSpPr>
        <p:spPr bwMode="auto">
          <a:xfrm>
            <a:off x="1295400" y="333375"/>
            <a:ext cx="1835150" cy="1644650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46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0362" name="Text Box 11"/>
          <p:cNvSpPr txBox="1">
            <a:spLocks noChangeArrowheads="1"/>
          </p:cNvSpPr>
          <p:nvPr/>
        </p:nvSpPr>
        <p:spPr bwMode="auto">
          <a:xfrm>
            <a:off x="431800" y="1125538"/>
            <a:ext cx="75438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3333CC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Task 3 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3333CC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      </a:t>
            </a:r>
            <a:r>
              <a:rPr lang="zh-CN" altLang="en-US" sz="6600" b="1">
                <a:solidFill>
                  <a:srgbClr val="3333CC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W</a:t>
            </a:r>
            <a:r>
              <a:rPr lang="en-US" altLang="zh-CN" sz="6600" b="1">
                <a:solidFill>
                  <a:srgbClr val="3333CC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ork</a:t>
            </a:r>
            <a:r>
              <a:rPr lang="en-US" altLang="zh-CN" sz="6600" b="1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</a:t>
            </a:r>
            <a:r>
              <a:rPr lang="zh-CN" altLang="en-US" sz="6600" b="1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alone</a:t>
            </a:r>
            <a:r>
              <a:rPr lang="en-US" altLang="zh-CN" sz="6600" b="1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</a:t>
            </a:r>
          </a:p>
        </p:txBody>
      </p:sp>
      <p:sp>
        <p:nvSpPr>
          <p:cNvPr id="100363" name="Text Box 4"/>
          <p:cNvSpPr txBox="1">
            <a:spLocks noChangeArrowheads="1"/>
          </p:cNvSpPr>
          <p:nvPr/>
        </p:nvSpPr>
        <p:spPr bwMode="auto">
          <a:xfrm>
            <a:off x="468313" y="3644900"/>
            <a:ext cx="65881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Find out the</a:t>
            </a:r>
            <a:r>
              <a:rPr lang="zh-CN" altLang="en-US" sz="3600" b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sentence</a:t>
            </a:r>
            <a:r>
              <a:rPr lang="zh-CN" altLang="en-US" sz="3600" b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</a:t>
            </a:r>
            <a:r>
              <a:rPr lang="en-US" altLang="zh-CN" sz="3600" b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zh-CN" altLang="en-US" sz="3600" b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with</a:t>
            </a:r>
            <a:r>
              <a:rPr lang="zh-CN" altLang="en-US" sz="36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zh-CN" altLang="en-US" sz="3600" b="1" i="1">
                <a:latin typeface="Comic Sans MS" panose="030F0702030302020204" pitchFamily="66" charset="0"/>
                <a:ea typeface="宋体" panose="02010600030101010101" pitchFamily="2" charset="-122"/>
              </a:rPr>
              <a:t>have/has done</a:t>
            </a:r>
          </a:p>
        </p:txBody>
      </p:sp>
    </p:spTree>
    <p:custDataLst>
      <p:tags r:id="rId1"/>
    </p:custData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C -0.01632 0.03608 -0.03264 0.07216 -0.03281 0.10222 C -0.03299 0.13228 -0.01719 0.15055 -0.00139 0.18062 C 0.01441 0.21068 0.04809 0.24052 0.06163 0.28284 C 0.07517 0.32516 0.08438 0.36494 0.07951 0.43432 C 0.07465 0.5037 0.04097 0.64061 0.03281 0.69889 C 0.02465 0.75717 0.02743 0.77081 0.03021 0.78469 " pathEditMode="relative" rAng="0" ptsTypes="aaaaaaA">
                                      <p:cBhvr>
                                        <p:cTn id="9" dur="6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2" nodeType="withEffect">
                                  <p:stCondLst>
                                    <p:cond delay="9800"/>
                                  </p:stCondLst>
                                  <p:childTnLst>
                                    <p:animScale>
                                      <p:cBhvr>
                                        <p:cTn id="11" dur="6000" fill="hold"/>
                                        <p:tgtEl>
                                          <p:spTgt spid="1003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3" nodeType="withEffect">
                                  <p:stCondLst>
                                    <p:cond delay="9800"/>
                                  </p:stCondLst>
                                  <p:childTnLst>
                                    <p:animRot by="10800000">
                                      <p:cBhvr>
                                        <p:cTn id="13" dur="6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Motion origin="layout" path="M -3.05556E-6 -3.64477E-6 C -0.00885 0.05296 -0.01771 0.10592 -0.01771 0.15981 C -0.01771 0.21346 -0.0085 0.26573 -3.05556E-6 0.32332 C 0.00851 0.38067 0.0099 0.44149 0.03299 0.50394 C 0.05608 0.56661 0.11893 0.64801 0.13837 0.6982 C 0.15782 0.74838 0.15 0.78816 0.14931 0.80458 " pathEditMode="relative" rAng="0" ptsTypes="aaaaaA">
                                      <p:cBhvr>
                                        <p:cTn id="18" dur="5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40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Scale>
                                      <p:cBhvr>
                                        <p:cTn id="20" dur="5500" fill="hold"/>
                                        <p:tgtEl>
                                          <p:spTgt spid="100355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Rot by="-5399760">
                                      <p:cBhvr>
                                        <p:cTn id="22" dur="5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animMotion origin="layout" path="M 0 0 C 0.01805 0.06637 0.03611 0.13298 0.03698 0.23173 C 0.03785 0.33048 0.02448 0.49561 0.00538 0.59297 C -0.01372 0.69033 -0.06215 0.7759 -0.07813 0.81568 C -0.0941 0.85546 -0.09149 0.82817 -0.09045 0.8321 " pathEditMode="relative" rAng="0" ptsTypes="aaaaA">
                                      <p:cBhvr>
                                        <p:cTn id="27" dur="4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Scale>
                                      <p:cBhvr>
                                        <p:cTn id="29" dur="4500" fill="hold"/>
                                        <p:tgtEl>
                                          <p:spTgt spid="1003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Rot by="-10799760">
                                      <p:cBhvr>
                                        <p:cTn id="31" dur="4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14200"/>
                                  </p:stCondLst>
                                  <p:childTnLst>
                                    <p:animMotion origin="layout" path="M 2.5E-6 3.9593E-6 C 0.00139 0.07076 0.00278 0.14176 2.5E-6 0.19495 C -0.00278 0.24815 -0.00712 0.27428 -0.0165 0.31845 C -0.02587 0.36285 -0.05139 0.40333 -0.05625 0.46114 C -0.06111 0.51919 -0.05747 0.60522 -0.04531 0.66605 C -0.03316 0.7271 0.00416 0.80203 0.01632 0.82655 " pathEditMode="relative" rAng="0" ptsTypes="aaaaaA">
                                      <p:cBhvr>
                                        <p:cTn id="36" dur="5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41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100357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animRot by="-10799760">
                                      <p:cBhvr>
                                        <p:cTn id="40" dur="5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4.44444E-6 2.55319E-6 C 0.02413 0.13136 0.04826 0.26318 0.05208 0.35661 C 0.0559 0.44981 0.02708 0.50717 0.02326 0.55897 C 0.01944 0.61077 0.01927 0.61725 0.02882 0.6672 C 0.03836 0.71669 0.07187 0.82585 0.08072 0.85777 " pathEditMode="relative" rAng="0" ptsTypes="aaaaA">
                                      <p:cBhvr>
                                        <p:cTn id="45" dur="7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429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Scale>
                                      <p:cBhvr>
                                        <p:cTn id="47" dur="7000" fill="hold"/>
                                        <p:tgtEl>
                                          <p:spTgt spid="100358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5400000">
                                      <p:cBhvr>
                                        <p:cTn id="49" dur="7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1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4827 1.38778E-17 C 0.03195 0.03611 0.01563 0.07222 0.01546 0.10231 C 0.01528 0.13218 0.03108 0.15046 0.04688 0.18056 C 0.06268 0.21065 0.09636 0.24051 0.1099 0.28287 C 0.12344 0.32523 0.13264 0.36505 0.12778 0.43426 C 0.12292 0.5037 0.08924 0.64051 0.08108 0.69884 C 0.07292 0.75718 0.0757 0.77083 0.07848 0.78472 " pathEditMode="relative" rAng="0" ptsTypes="aaaaaaA">
                                      <p:cBhvr>
                                        <p:cTn id="54" dur="6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392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grpId="2" nodeType="withEffect">
                                  <p:stCondLst>
                                    <p:cond delay="9800"/>
                                  </p:stCondLst>
                                  <p:childTnLst>
                                    <p:animScale>
                                      <p:cBhvr>
                                        <p:cTn id="56" dur="6000" fill="hold"/>
                                        <p:tgtEl>
                                          <p:spTgt spid="10035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3" nodeType="withEffect">
                                  <p:stCondLst>
                                    <p:cond delay="9800"/>
                                  </p:stCondLst>
                                  <p:childTnLst>
                                    <p:animRot by="10800000">
                                      <p:cBhvr>
                                        <p:cTn id="58" dur="6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Motion origin="layout" path="M 0.04202 -0.00694 C 0.03316 0.04606 0.02431 0.09907 0.02431 0.15278 C 0.02431 0.20648 0.03351 0.2588 0.04202 0.31644 C 0.05053 0.37361 0.05191 0.43449 0.075 0.49699 C 0.09809 0.55972 0.16094 0.64097 0.18039 0.6912 C 0.19983 0.74144 0.19202 0.78125 0.19132 0.79769 " pathEditMode="relative" rAng="0" ptsTypes="aaaaaA">
                                      <p:cBhvr>
                                        <p:cTn id="63" dur="5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402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Scale>
                                      <p:cBhvr>
                                        <p:cTn id="65" dur="5500" fill="hold"/>
                                        <p:tgtEl>
                                          <p:spTgt spid="100360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Rot by="-5399760">
                                      <p:cBhvr>
                                        <p:cTn id="67" dur="5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animMotion origin="layout" path="M 0.03524 1.38778E-17 C 0.0533 0.06644 0.07136 0.13287 0.07205 0.23171 C 0.07309 0.33056 0.05972 0.4956 0.04063 0.59306 C 0.02136 0.69028 -0.02691 0.77593 -0.04288 0.81574 C -0.05885 0.85556 -0.05625 0.82824 -0.05521 0.83218 " pathEditMode="fixed" rAng="0" ptsTypes="aaaaA">
                                      <p:cBhvr>
                                        <p:cTn id="72" dur="4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428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Scale>
                                      <p:cBhvr>
                                        <p:cTn id="74" dur="4500" fill="hold"/>
                                        <p:tgtEl>
                                          <p:spTgt spid="1003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Rot by="-10799760">
                                      <p:cBhvr>
                                        <p:cTn id="76" dur="4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 autoUpdateAnimBg="0"/>
      <p:bldP spid="100354" grpId="1" animBg="1" autoUpdateAnimBg="0"/>
      <p:bldP spid="100354" grpId="2" animBg="1" autoUpdateAnimBg="0"/>
      <p:bldP spid="100354" grpId="3" animBg="1" autoUpdateAnimBg="0"/>
      <p:bldP spid="100355" grpId="0" animBg="1" autoUpdateAnimBg="0"/>
      <p:bldP spid="100356" grpId="0" animBg="1" autoUpdateAnimBg="0"/>
      <p:bldP spid="100357" grpId="0" animBg="1" autoUpdateAnimBg="0"/>
      <p:bldP spid="100358" grpId="0" animBg="1" autoUpdateAnimBg="0"/>
      <p:bldP spid="100359" grpId="0" animBg="1" autoUpdateAnimBg="0"/>
      <p:bldP spid="100359" grpId="1" animBg="1" autoUpdateAnimBg="0"/>
      <p:bldP spid="100359" grpId="2" animBg="1" autoUpdateAnimBg="0"/>
      <p:bldP spid="100359" grpId="3" animBg="1" autoUpdateAnimBg="0"/>
      <p:bldP spid="100360" grpId="0" animBg="1" autoUpdateAnimBg="0"/>
      <p:bldP spid="100361" grpId="0" animBg="1" autoUpdateAnimBg="0"/>
      <p:bldP spid="10036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4"/>
          <p:cNvSpPr txBox="1">
            <a:spLocks noChangeArrowheads="1"/>
          </p:cNvSpPr>
          <p:nvPr/>
        </p:nvSpPr>
        <p:spPr bwMode="auto">
          <a:xfrm>
            <a:off x="179388" y="0"/>
            <a:ext cx="89646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1b  Read 1a and match the words and phrases with their meanings.</a:t>
            </a: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-36513" y="1135063"/>
            <a:ext cx="3600451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1. communication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0033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2. keep in touch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0033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3. far away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0033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4. progress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0033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5. rapid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0033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6. satisfy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708400" y="1052513"/>
            <a:ext cx="5761038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A. not near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0033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B. the course of improving or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developing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C. way of sending information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800" b="1">
              <a:solidFill>
                <a:srgbClr val="0033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D. to make sb. </a:t>
            </a:r>
            <a:r>
              <a:rPr lang="en-US" altLang="zh-CN" sz="3200" b="1">
                <a:latin typeface="Comic Sans MS" panose="030F0702030302020204" pitchFamily="66" charset="0"/>
                <a:ea typeface="宋体" panose="02010600030101010101" pitchFamily="2" charset="-122"/>
              </a:rPr>
              <a:t>pleased</a:t>
            </a: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by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doing or giving them what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they want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E. write or phone or visit very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often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F. happening very quickly or in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33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a short time</a:t>
            </a:r>
          </a:p>
        </p:txBody>
      </p:sp>
      <p:pic>
        <p:nvPicPr>
          <p:cNvPr id="101381" name="Picture 5" descr="2014-01-18_15-39-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2025" y="2852738"/>
            <a:ext cx="663575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2014-01-18_15-39-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32025" y="3644900"/>
            <a:ext cx="560388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3" name="Picture 7" descr="2014-01-18_15-39-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84513" y="1160463"/>
            <a:ext cx="623887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4" name="Picture 8" descr="2014-01-18_15-39-3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03438" y="5481638"/>
            <a:ext cx="63182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5" name="Picture 9" descr="2014-01-18_15-39-4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113" y="1952625"/>
            <a:ext cx="663575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6" name="Picture 10" descr="2014-01-18_15-39-5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7888" y="4581525"/>
            <a:ext cx="623887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6408738" y="3213100"/>
            <a:ext cx="1943100" cy="579438"/>
          </a:xfrm>
          <a:prstGeom prst="rect">
            <a:avLst/>
          </a:prstGeom>
          <a:solidFill>
            <a:srgbClr val="00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  <a:ea typeface="宋体" panose="02010600030101010101" pitchFamily="2" charset="-122"/>
              </a:rPr>
              <a:t>= happy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13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13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13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13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13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13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/>
      <p:bldP spid="101380" grpId="0"/>
      <p:bldP spid="1013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7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8" name="Freeform 1281"/>
          <p:cNvSpPr>
            <a:spLocks noEditPoints="1"/>
          </p:cNvSpPr>
          <p:nvPr/>
        </p:nvSpPr>
        <p:spPr bwMode="auto">
          <a:xfrm>
            <a:off x="0" y="20638"/>
            <a:ext cx="925513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7033 w 247"/>
              <a:gd name="T23" fmla="*/ 998588417 h 218"/>
              <a:gd name="T24" fmla="*/ 2147483647 w 247"/>
              <a:gd name="T25" fmla="*/ 576651303 h 218"/>
              <a:gd name="T26" fmla="*/ 1712896040 w 247"/>
              <a:gd name="T27" fmla="*/ 126583373 h 218"/>
              <a:gd name="T28" fmla="*/ 1839256636 w 247"/>
              <a:gd name="T29" fmla="*/ 815746868 h 218"/>
              <a:gd name="T30" fmla="*/ 1712896040 w 247"/>
              <a:gd name="T31" fmla="*/ 1406461734 h 218"/>
              <a:gd name="T32" fmla="*/ 2147483647 w 247"/>
              <a:gd name="T33" fmla="*/ 2123760149 h 218"/>
              <a:gd name="T34" fmla="*/ 1853296702 w 247"/>
              <a:gd name="T35" fmla="*/ 1336140171 h 218"/>
              <a:gd name="T36" fmla="*/ 2147483647 w 247"/>
              <a:gd name="T37" fmla="*/ 1195493295 h 218"/>
              <a:gd name="T38" fmla="*/ 1783096371 w 247"/>
              <a:gd name="T39" fmla="*/ 1842465927 h 218"/>
              <a:gd name="T40" fmla="*/ 1712896040 w 247"/>
              <a:gd name="T41" fmla="*/ 126583373 h 218"/>
              <a:gd name="T42" fmla="*/ 1389974517 w 247"/>
              <a:gd name="T43" fmla="*/ 675103742 h 218"/>
              <a:gd name="T44" fmla="*/ 1179369777 w 247"/>
              <a:gd name="T45" fmla="*/ 1167366169 h 218"/>
              <a:gd name="T46" fmla="*/ 1179369777 w 247"/>
              <a:gd name="T47" fmla="*/ 1406461734 h 218"/>
              <a:gd name="T48" fmla="*/ 1179369777 w 247"/>
              <a:gd name="T49" fmla="*/ 1533045048 h 218"/>
              <a:gd name="T50" fmla="*/ 1460174848 w 247"/>
              <a:gd name="T51" fmla="*/ 1589303049 h 218"/>
              <a:gd name="T52" fmla="*/ 1193409843 w 247"/>
              <a:gd name="T53" fmla="*/ 2147483647 h 218"/>
              <a:gd name="T54" fmla="*/ 1432094716 w 247"/>
              <a:gd name="T55" fmla="*/ 2147483647 h 218"/>
              <a:gd name="T56" fmla="*/ 1502295047 w 247"/>
              <a:gd name="T57" fmla="*/ 2147483647 h 218"/>
              <a:gd name="T58" fmla="*/ 1600575510 w 247"/>
              <a:gd name="T59" fmla="*/ 1547108611 h 218"/>
              <a:gd name="T60" fmla="*/ 1712896040 w 247"/>
              <a:gd name="T61" fmla="*/ 421940747 h 218"/>
              <a:gd name="T62" fmla="*/ 1712896040 w 247"/>
              <a:gd name="T63" fmla="*/ 126583373 h 218"/>
              <a:gd name="T64" fmla="*/ 393121971 w 247"/>
              <a:gd name="T65" fmla="*/ 253162995 h 218"/>
              <a:gd name="T66" fmla="*/ 435245917 w 247"/>
              <a:gd name="T67" fmla="*/ 646972867 h 218"/>
              <a:gd name="T68" fmla="*/ 0 w 247"/>
              <a:gd name="T69" fmla="*/ 857941306 h 218"/>
              <a:gd name="T70" fmla="*/ 1179369777 w 247"/>
              <a:gd name="T71" fmla="*/ 1406461734 h 218"/>
              <a:gd name="T72" fmla="*/ 589686762 w 247"/>
              <a:gd name="T73" fmla="*/ 1026719293 h 218"/>
              <a:gd name="T74" fmla="*/ 1179369777 w 247"/>
              <a:gd name="T75" fmla="*/ 689167305 h 218"/>
              <a:gd name="T76" fmla="*/ 519486431 w 247"/>
              <a:gd name="T77" fmla="*/ 1983113272 h 218"/>
              <a:gd name="T78" fmla="*/ 814327821 w 247"/>
              <a:gd name="T79" fmla="*/ 1898723927 h 218"/>
              <a:gd name="T80" fmla="*/ 772207623 w 247"/>
              <a:gd name="T81" fmla="*/ 2147483647 h 218"/>
              <a:gd name="T82" fmla="*/ 1095129380 w 247"/>
              <a:gd name="T83" fmla="*/ 2147483647 h 218"/>
              <a:gd name="T84" fmla="*/ 1024929049 w 247"/>
              <a:gd name="T85" fmla="*/ 2147483647 h 218"/>
              <a:gd name="T86" fmla="*/ 954728484 w 247"/>
              <a:gd name="T87" fmla="*/ 2147483647 h 218"/>
              <a:gd name="T88" fmla="*/ 1137249578 w 247"/>
              <a:gd name="T89" fmla="*/ 2039371273 h 218"/>
              <a:gd name="T90" fmla="*/ 1179369777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9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0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Freeform 1281"/>
          <p:cNvSpPr>
            <a:spLocks noEditPoints="1"/>
          </p:cNvSpPr>
          <p:nvPr/>
        </p:nvSpPr>
        <p:spPr bwMode="auto">
          <a:xfrm>
            <a:off x="3348038" y="692150"/>
            <a:ext cx="925512" cy="817563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Freeform 1281"/>
          <p:cNvSpPr>
            <a:spLocks noEditPoints="1"/>
          </p:cNvSpPr>
          <p:nvPr/>
        </p:nvSpPr>
        <p:spPr bwMode="auto">
          <a:xfrm>
            <a:off x="1295400" y="333375"/>
            <a:ext cx="1835150" cy="1644650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7033 w 247"/>
              <a:gd name="T23" fmla="*/ 998588417 h 218"/>
              <a:gd name="T24" fmla="*/ 2147483647 w 247"/>
              <a:gd name="T25" fmla="*/ 576651303 h 218"/>
              <a:gd name="T26" fmla="*/ 1712896040 w 247"/>
              <a:gd name="T27" fmla="*/ 126583373 h 218"/>
              <a:gd name="T28" fmla="*/ 1839256636 w 247"/>
              <a:gd name="T29" fmla="*/ 815746868 h 218"/>
              <a:gd name="T30" fmla="*/ 1712896040 w 247"/>
              <a:gd name="T31" fmla="*/ 1406461734 h 218"/>
              <a:gd name="T32" fmla="*/ 2147483647 w 247"/>
              <a:gd name="T33" fmla="*/ 2123760149 h 218"/>
              <a:gd name="T34" fmla="*/ 1853296702 w 247"/>
              <a:gd name="T35" fmla="*/ 1336140171 h 218"/>
              <a:gd name="T36" fmla="*/ 2147483647 w 247"/>
              <a:gd name="T37" fmla="*/ 1195493295 h 218"/>
              <a:gd name="T38" fmla="*/ 1783096371 w 247"/>
              <a:gd name="T39" fmla="*/ 1842465927 h 218"/>
              <a:gd name="T40" fmla="*/ 1712896040 w 247"/>
              <a:gd name="T41" fmla="*/ 126583373 h 218"/>
              <a:gd name="T42" fmla="*/ 1389974517 w 247"/>
              <a:gd name="T43" fmla="*/ 675103742 h 218"/>
              <a:gd name="T44" fmla="*/ 1179369777 w 247"/>
              <a:gd name="T45" fmla="*/ 1167366169 h 218"/>
              <a:gd name="T46" fmla="*/ 1179369777 w 247"/>
              <a:gd name="T47" fmla="*/ 1406461734 h 218"/>
              <a:gd name="T48" fmla="*/ 1179369777 w 247"/>
              <a:gd name="T49" fmla="*/ 1533045048 h 218"/>
              <a:gd name="T50" fmla="*/ 1460174848 w 247"/>
              <a:gd name="T51" fmla="*/ 1589303049 h 218"/>
              <a:gd name="T52" fmla="*/ 1193409843 w 247"/>
              <a:gd name="T53" fmla="*/ 2147483647 h 218"/>
              <a:gd name="T54" fmla="*/ 1432094716 w 247"/>
              <a:gd name="T55" fmla="*/ 2147483647 h 218"/>
              <a:gd name="T56" fmla="*/ 1502295047 w 247"/>
              <a:gd name="T57" fmla="*/ 2147483647 h 218"/>
              <a:gd name="T58" fmla="*/ 1600575510 w 247"/>
              <a:gd name="T59" fmla="*/ 1547108611 h 218"/>
              <a:gd name="T60" fmla="*/ 1712896040 w 247"/>
              <a:gd name="T61" fmla="*/ 421940747 h 218"/>
              <a:gd name="T62" fmla="*/ 1712896040 w 247"/>
              <a:gd name="T63" fmla="*/ 126583373 h 218"/>
              <a:gd name="T64" fmla="*/ 393121971 w 247"/>
              <a:gd name="T65" fmla="*/ 253162995 h 218"/>
              <a:gd name="T66" fmla="*/ 435245917 w 247"/>
              <a:gd name="T67" fmla="*/ 646972867 h 218"/>
              <a:gd name="T68" fmla="*/ 0 w 247"/>
              <a:gd name="T69" fmla="*/ 857941306 h 218"/>
              <a:gd name="T70" fmla="*/ 1179369777 w 247"/>
              <a:gd name="T71" fmla="*/ 1406461734 h 218"/>
              <a:gd name="T72" fmla="*/ 589686762 w 247"/>
              <a:gd name="T73" fmla="*/ 1026719293 h 218"/>
              <a:gd name="T74" fmla="*/ 1179369777 w 247"/>
              <a:gd name="T75" fmla="*/ 689167305 h 218"/>
              <a:gd name="T76" fmla="*/ 519486431 w 247"/>
              <a:gd name="T77" fmla="*/ 1983113272 h 218"/>
              <a:gd name="T78" fmla="*/ 814327821 w 247"/>
              <a:gd name="T79" fmla="*/ 1898723927 h 218"/>
              <a:gd name="T80" fmla="*/ 772207623 w 247"/>
              <a:gd name="T81" fmla="*/ 2147483647 h 218"/>
              <a:gd name="T82" fmla="*/ 1095129380 w 247"/>
              <a:gd name="T83" fmla="*/ 2147483647 h 218"/>
              <a:gd name="T84" fmla="*/ 1024929049 w 247"/>
              <a:gd name="T85" fmla="*/ 2147483647 h 218"/>
              <a:gd name="T86" fmla="*/ 954728484 w 247"/>
              <a:gd name="T87" fmla="*/ 2147483647 h 218"/>
              <a:gd name="T88" fmla="*/ 1137249578 w 247"/>
              <a:gd name="T89" fmla="*/ 2039371273 h 218"/>
              <a:gd name="T90" fmla="*/ 1179369777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431800" y="1125538"/>
            <a:ext cx="754380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6600" b="1">
                <a:solidFill>
                  <a:srgbClr val="3333CC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Task 4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6600" b="1">
                <a:solidFill>
                  <a:srgbClr val="3333CC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      Group work</a:t>
            </a:r>
            <a:r>
              <a:rPr lang="en-US" altLang="zh-CN" sz="6600" b="1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</a:t>
            </a:r>
          </a:p>
        </p:txBody>
      </p:sp>
    </p:spTree>
    <p:custDataLst>
      <p:tags r:id="rId1"/>
    </p:custData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C -0.01632 0.03608 -0.03264 0.07216 -0.03281 0.10222 C -0.03299 0.13228 -0.01719 0.15055 -0.00139 0.18062 C 0.01441 0.21068 0.04809 0.24052 0.06163 0.28284 C 0.07517 0.32516 0.08438 0.36494 0.07951 0.43432 C 0.07465 0.5037 0.04097 0.64061 0.03281 0.69889 C 0.02465 0.75717 0.02743 0.77081 0.03021 0.78469 " pathEditMode="relative" ptsTypes="aaaaaaA">
                                      <p:cBhvr>
                                        <p:cTn id="9" dur="6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2" nodeType="withEffect">
                                  <p:stCondLst>
                                    <p:cond delay="9800"/>
                                  </p:stCondLst>
                                  <p:childTnLst>
                                    <p:animScale>
                                      <p:cBhvr>
                                        <p:cTn id="11" dur="6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3" nodeType="withEffect">
                                  <p:stCondLst>
                                    <p:cond delay="9800"/>
                                  </p:stCondLst>
                                  <p:childTnLst>
                                    <p:animRot by="10800000">
                                      <p:cBhvr>
                                        <p:cTn id="13" dur="6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Motion origin="layout" path="M -3.05556E-6 -3.64477E-6 C -0.00885 0.05296 -0.01771 0.10592 -0.01771 0.15981 C -0.01771 0.21346 -0.0085 0.26573 -3.05556E-6 0.32332 C 0.00851 0.38067 0.0099 0.44149 0.03299 0.50394 C 0.05608 0.56661 0.11893 0.64801 0.13837 0.6982 C 0.15782 0.74838 0.15 0.78816 0.14931 0.80458 " pathEditMode="relative" rAng="0" ptsTypes="aaaaaA">
                                      <p:cBhvr>
                                        <p:cTn id="18" dur="5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40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Scale>
                                      <p:cBhvr>
                                        <p:cTn id="20" dur="5500" fill="hold"/>
                                        <p:tgtEl>
                                          <p:spTgt spid="107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Rot by="-5400000">
                                      <p:cBhvr>
                                        <p:cTn id="22" dur="5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animMotion origin="layout" path="M 0 0 C 0.01805 0.06637 0.03611 0.13298 0.03698 0.23173 C 0.03785 0.33048 0.02448 0.49561 0.00538 0.59297 C -0.01372 0.69033 -0.06215 0.7759 -0.07813 0.81568 C -0.0941 0.85546 -0.09149 0.82817 -0.09045 0.8321 " pathEditMode="relative" ptsTypes="aaaaA">
                                      <p:cBhvr>
                                        <p:cTn id="27" dur="4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Scale>
                                      <p:cBhvr>
                                        <p:cTn id="29" dur="4500" fill="hold"/>
                                        <p:tgtEl>
                                          <p:spTgt spid="10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Rot by="-10800000">
                                      <p:cBhvr>
                                        <p:cTn id="31" dur="4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14200"/>
                                  </p:stCondLst>
                                  <p:childTnLst>
                                    <p:animMotion origin="layout" path="M 2.5E-6 3.9593E-6 C 0.00139 0.07076 0.00278 0.14176 2.5E-6 0.19495 C -0.00278 0.24815 -0.00712 0.27428 -0.0165 0.31845 C -0.02587 0.36285 -0.05139 0.40333 -0.05625 0.46114 C -0.06111 0.51919 -0.05747 0.60522 -0.04531 0.66605 C -0.03316 0.7271 0.00416 0.80203 0.01632 0.82655 " pathEditMode="relative" rAng="0" ptsTypes="aaaaaA">
                                      <p:cBhvr>
                                        <p:cTn id="36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41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animRot by="-10800000">
                                      <p:cBhvr>
                                        <p:cTn id="40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4.44444E-6 2.55319E-6 C 0.02413 0.13136 0.04826 0.26318 0.05208 0.35661 C 0.0559 0.44981 0.02708 0.50717 0.02326 0.55897 C 0.01944 0.61077 0.01927 0.61725 0.02882 0.6672 C 0.03836 0.71669 0.07187 0.82585 0.08072 0.85777 " pathEditMode="relative" rAng="0" ptsTypes="aaaaA">
                                      <p:cBhvr>
                                        <p:cTn id="45" dur="7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429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Scale>
                                      <p:cBhvr>
                                        <p:cTn id="47" dur="7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5400000">
                                      <p:cBhvr>
                                        <p:cTn id="49" dur="7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1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4827 1.38778E-17 C 0.03195 0.03611 0.01563 0.07222 0.01546 0.10231 C 0.01528 0.13218 0.03108 0.15046 0.04688 0.18056 C 0.06268 0.21065 0.09636 0.24051 0.1099 0.28287 C 0.12344 0.32523 0.13264 0.36505 0.12778 0.43426 C 0.12292 0.5037 0.08924 0.64051 0.08108 0.69884 C 0.07292 0.75718 0.0757 0.77083 0.07848 0.78472 " pathEditMode="relative" rAng="0" ptsTypes="aaaaaaA">
                                      <p:cBhvr>
                                        <p:cTn id="54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392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grpId="2" nodeType="withEffect">
                                  <p:stCondLst>
                                    <p:cond delay="9800"/>
                                  </p:stCondLst>
                                  <p:childTnLst>
                                    <p:animScale>
                                      <p:cBhvr>
                                        <p:cTn id="56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3" nodeType="withEffect">
                                  <p:stCondLst>
                                    <p:cond delay="9800"/>
                                  </p:stCondLst>
                                  <p:childTnLst>
                                    <p:animRot by="10800000">
                                      <p:cBhvr>
                                        <p:cTn id="5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Motion origin="layout" path="M 0.04202 -0.00694 C 0.03316 0.04606 0.02431 0.09907 0.02431 0.15278 C 0.02431 0.20648 0.03351 0.2588 0.04202 0.31644 C 0.05053 0.37361 0.05191 0.43449 0.075 0.49699 C 0.09809 0.55972 0.16094 0.64097 0.18039 0.6912 C 0.19983 0.74144 0.19202 0.78125 0.19132 0.79769 " pathEditMode="relative" rAng="0" ptsTypes="aaaaaA">
                                      <p:cBhvr>
                                        <p:cTn id="63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4023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Scale>
                                      <p:cBhvr>
                                        <p:cTn id="65" dur="5500" fill="hold"/>
                                        <p:tgtEl>
                                          <p:spTgt spid="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Rot by="-5400000">
                                      <p:cBhvr>
                                        <p:cTn id="67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animMotion origin="layout" path="M 0.03524 1.38778E-17 C 0.0533 0.06644 0.07136 0.13287 0.07205 0.23171 C 0.07309 0.33056 0.05972 0.4956 0.04063 0.59306 C 0.02136 0.69028 -0.02691 0.77593 -0.04288 0.81574 C -0.05885 0.85556 -0.05625 0.82824 -0.05521 0.83218 " pathEditMode="fixed" rAng="0" ptsTypes="aaaaA">
                                      <p:cBhvr>
                                        <p:cTn id="72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4277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Scale>
                                      <p:cBhvr>
                                        <p:cTn id="74" dur="4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Rot by="-10800000">
                                      <p:cBhvr>
                                        <p:cTn id="76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4" grpId="2" animBg="1"/>
      <p:bldP spid="104" grpId="3" animBg="1"/>
      <p:bldP spid="107" grpId="0" animBg="1"/>
      <p:bldP spid="108" grpId="0" animBg="1"/>
      <p:bldP spid="109" grpId="0" animBg="1"/>
      <p:bldP spid="110" grpId="0" animBg="1"/>
      <p:bldP spid="2" grpId="0" animBg="1"/>
      <p:bldP spid="2" grpId="1" animBg="1"/>
      <p:bldP spid="2" grpId="2" animBg="1"/>
      <p:bldP spid="2" grpId="3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4925" y="2460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 Work in groups and talk about the changes in your hometown. Then report it to the class.</a:t>
            </a:r>
            <a:r>
              <a:rPr lang="en-US" altLang="zh-CN" sz="2800" b="1">
                <a:ea typeface="宋体" panose="02010600030101010101" pitchFamily="2" charset="-122"/>
              </a:rPr>
              <a:t> </a:t>
            </a:r>
            <a:endParaRPr lang="en-US" altLang="zh-CN" sz="2800">
              <a:ea typeface="宋体" panose="02010600030101010101" pitchFamily="2" charset="-122"/>
            </a:endParaRPr>
          </a:p>
        </p:txBody>
      </p:sp>
      <p:sp>
        <p:nvSpPr>
          <p:cNvPr id="3" name="Freeform 1281"/>
          <p:cNvSpPr>
            <a:spLocks noEditPoints="1"/>
          </p:cNvSpPr>
          <p:nvPr/>
        </p:nvSpPr>
        <p:spPr bwMode="auto">
          <a:xfrm>
            <a:off x="3348038" y="692150"/>
            <a:ext cx="925512" cy="817563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Freeform 1281"/>
          <p:cNvSpPr>
            <a:spLocks noEditPoints="1"/>
          </p:cNvSpPr>
          <p:nvPr/>
        </p:nvSpPr>
        <p:spPr bwMode="auto">
          <a:xfrm>
            <a:off x="1295400" y="333375"/>
            <a:ext cx="1835150" cy="1644650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7033 w 247"/>
              <a:gd name="T23" fmla="*/ 998588417 h 218"/>
              <a:gd name="T24" fmla="*/ 2147483647 w 247"/>
              <a:gd name="T25" fmla="*/ 576651303 h 218"/>
              <a:gd name="T26" fmla="*/ 1712896040 w 247"/>
              <a:gd name="T27" fmla="*/ 126583373 h 218"/>
              <a:gd name="T28" fmla="*/ 1839256636 w 247"/>
              <a:gd name="T29" fmla="*/ 815746868 h 218"/>
              <a:gd name="T30" fmla="*/ 1712896040 w 247"/>
              <a:gd name="T31" fmla="*/ 1406461734 h 218"/>
              <a:gd name="T32" fmla="*/ 2147483647 w 247"/>
              <a:gd name="T33" fmla="*/ 2123760149 h 218"/>
              <a:gd name="T34" fmla="*/ 1853296702 w 247"/>
              <a:gd name="T35" fmla="*/ 1336140171 h 218"/>
              <a:gd name="T36" fmla="*/ 2147483647 w 247"/>
              <a:gd name="T37" fmla="*/ 1195493295 h 218"/>
              <a:gd name="T38" fmla="*/ 1783096371 w 247"/>
              <a:gd name="T39" fmla="*/ 1842465927 h 218"/>
              <a:gd name="T40" fmla="*/ 1712896040 w 247"/>
              <a:gd name="T41" fmla="*/ 126583373 h 218"/>
              <a:gd name="T42" fmla="*/ 1389974517 w 247"/>
              <a:gd name="T43" fmla="*/ 675103742 h 218"/>
              <a:gd name="T44" fmla="*/ 1179369777 w 247"/>
              <a:gd name="T45" fmla="*/ 1167366169 h 218"/>
              <a:gd name="T46" fmla="*/ 1179369777 w 247"/>
              <a:gd name="T47" fmla="*/ 1406461734 h 218"/>
              <a:gd name="T48" fmla="*/ 1179369777 w 247"/>
              <a:gd name="T49" fmla="*/ 1533045048 h 218"/>
              <a:gd name="T50" fmla="*/ 1460174848 w 247"/>
              <a:gd name="T51" fmla="*/ 1589303049 h 218"/>
              <a:gd name="T52" fmla="*/ 1193409843 w 247"/>
              <a:gd name="T53" fmla="*/ 2147483647 h 218"/>
              <a:gd name="T54" fmla="*/ 1432094716 w 247"/>
              <a:gd name="T55" fmla="*/ 2147483647 h 218"/>
              <a:gd name="T56" fmla="*/ 1502295047 w 247"/>
              <a:gd name="T57" fmla="*/ 2147483647 h 218"/>
              <a:gd name="T58" fmla="*/ 1600575510 w 247"/>
              <a:gd name="T59" fmla="*/ 1547108611 h 218"/>
              <a:gd name="T60" fmla="*/ 1712896040 w 247"/>
              <a:gd name="T61" fmla="*/ 421940747 h 218"/>
              <a:gd name="T62" fmla="*/ 1712896040 w 247"/>
              <a:gd name="T63" fmla="*/ 126583373 h 218"/>
              <a:gd name="T64" fmla="*/ 393121971 w 247"/>
              <a:gd name="T65" fmla="*/ 253162995 h 218"/>
              <a:gd name="T66" fmla="*/ 435245917 w 247"/>
              <a:gd name="T67" fmla="*/ 646972867 h 218"/>
              <a:gd name="T68" fmla="*/ 0 w 247"/>
              <a:gd name="T69" fmla="*/ 857941306 h 218"/>
              <a:gd name="T70" fmla="*/ 1179369777 w 247"/>
              <a:gd name="T71" fmla="*/ 1406461734 h 218"/>
              <a:gd name="T72" fmla="*/ 589686762 w 247"/>
              <a:gd name="T73" fmla="*/ 1026719293 h 218"/>
              <a:gd name="T74" fmla="*/ 1179369777 w 247"/>
              <a:gd name="T75" fmla="*/ 689167305 h 218"/>
              <a:gd name="T76" fmla="*/ 519486431 w 247"/>
              <a:gd name="T77" fmla="*/ 1983113272 h 218"/>
              <a:gd name="T78" fmla="*/ 814327821 w 247"/>
              <a:gd name="T79" fmla="*/ 1898723927 h 218"/>
              <a:gd name="T80" fmla="*/ 772207623 w 247"/>
              <a:gd name="T81" fmla="*/ 2147483647 h 218"/>
              <a:gd name="T82" fmla="*/ 1095129380 w 247"/>
              <a:gd name="T83" fmla="*/ 2147483647 h 218"/>
              <a:gd name="T84" fmla="*/ 1024929049 w 247"/>
              <a:gd name="T85" fmla="*/ 2147483647 h 218"/>
              <a:gd name="T86" fmla="*/ 954728484 w 247"/>
              <a:gd name="T87" fmla="*/ 2147483647 h 218"/>
              <a:gd name="T88" fmla="*/ 1137249578 w 247"/>
              <a:gd name="T89" fmla="*/ 2039371273 h 218"/>
              <a:gd name="T90" fmla="*/ 1179369777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79388" y="1304925"/>
            <a:ext cx="860425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1. What was/were … like in the past?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2. What has happened to… nowadays?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ea typeface="宋体" panose="02010600030101010101" pitchFamily="2" charset="-122"/>
              </a:rPr>
              <a:t>3. What will … be like in the future?</a:t>
            </a:r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51209" name="Group 9"/>
          <p:cNvGrpSpPr/>
          <p:nvPr/>
        </p:nvGrpSpPr>
        <p:grpSpPr bwMode="auto">
          <a:xfrm>
            <a:off x="3168650" y="2516188"/>
            <a:ext cx="5975350" cy="2676525"/>
            <a:chOff x="703" y="414"/>
            <a:chExt cx="3764" cy="1686"/>
          </a:xfrm>
        </p:grpSpPr>
        <p:pic>
          <p:nvPicPr>
            <p:cNvPr id="51210" name="Picture 10" descr="TIP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" y="414"/>
              <a:ext cx="3764" cy="1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11" name="Text Box 11"/>
            <p:cNvSpPr txBox="1">
              <a:spLocks noChangeArrowheads="1"/>
            </p:cNvSpPr>
            <p:nvPr/>
          </p:nvSpPr>
          <p:spPr bwMode="auto">
            <a:xfrm>
              <a:off x="907" y="1094"/>
              <a:ext cx="2994" cy="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b="1">
                  <a:solidFill>
                    <a:srgbClr val="000000"/>
                  </a:solidFill>
                  <a:ea typeface="宋体" panose="02010600030101010101" pitchFamily="2" charset="-122"/>
                </a:rPr>
                <a:t>It is important to write a topic sentence for each paragraph to help organize your thoughts.</a:t>
              </a:r>
            </a:p>
          </p:txBody>
        </p:sp>
      </p:grp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14313" y="5265738"/>
            <a:ext cx="7597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  Write a short passage on the topic </a:t>
            </a:r>
            <a:r>
              <a:rPr lang="en-US" altLang="zh-CN" sz="2800" b="1" i="1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Changes in…</a:t>
            </a:r>
            <a:r>
              <a:rPr lang="en-US" altLang="zh-CN" sz="28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You should write its situation in the past and at present based on 2.</a:t>
            </a:r>
            <a:endParaRPr lang="en-US" altLang="zh-CN" sz="2800" b="1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1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4827 1.38778E-17 C 0.03195 0.03611 0.01563 0.07222 0.01546 0.10231 C 0.01528 0.13218 0.03108 0.15046 0.04688 0.18056 C 0.06268 0.21065 0.09636 0.24051 0.1099 0.28287 C 0.12344 0.32523 0.13264 0.36505 0.12778 0.43426 C 0.12292 0.5037 0.08924 0.64051 0.08108 0.69884 C 0.07292 0.75718 0.0757 0.77083 0.07848 0.78472 " pathEditMode="relative" rAng="0" ptsTypes="aaaaaaA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3923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2" nodeType="withEffect">
                                  <p:stCondLst>
                                    <p:cond delay="9800"/>
                                  </p:stCondLst>
                                  <p:childTnLst>
                                    <p:animScale>
                                      <p:cBhvr>
                                        <p:cTn id="11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3" nodeType="withEffect">
                                  <p:stCondLst>
                                    <p:cond delay="9800"/>
                                  </p:stCondLst>
                                  <p:childTnLst>
                                    <p:animRot by="10800000">
                                      <p:cBhvr>
                                        <p:cTn id="13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Motion origin="layout" path="M 0.04202 -0.00694 C 0.03316 0.04606 0.02431 0.09907 0.02431 0.15278 C 0.02431 0.20648 0.03351 0.2588 0.04202 0.31644 C 0.05053 0.37361 0.05191 0.43449 0.075 0.49699 C 0.09809 0.55972 0.16094 0.64097 0.18039 0.6912 C 0.19983 0.74144 0.19202 0.78125 0.19132 0.79769 " pathEditMode="relative" rAng="0" ptsTypes="aaaaaA">
                                      <p:cBhvr>
                                        <p:cTn id="18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40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Scale>
                                      <p:cBhvr>
                                        <p:cTn id="20" dur="5500" fill="hold"/>
                                        <p:tgtEl>
                                          <p:spTgt spid="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Rot by="-5400000">
                                      <p:cBhvr>
                                        <p:cTn id="22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animMotion origin="layout" path="M 0.03524 1.38778E-17 C 0.0533 0.06644 0.07136 0.13287 0.07205 0.23171 C 0.07309 0.33056 0.05972 0.4956 0.04063 0.59306 C 0.02136 0.69028 -0.02691 0.77593 -0.04288 0.81574 C -0.05885 0.85556 -0.05625 0.82824 -0.05521 0.83218 " pathEditMode="fixed" rAng="0" ptsTypes="aaaaA">
                                      <p:cBhvr>
                                        <p:cTn id="27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427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Scale>
                                      <p:cBhvr>
                                        <p:cTn id="29" dur="4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Rot by="-10800000">
                                      <p:cBhvr>
                                        <p:cTn id="31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  <p:bldP spid="2" grpId="2" animBg="1"/>
      <p:bldP spid="2" grpId="3" animBg="1"/>
      <p:bldP spid="4" grpId="0" animBg="1"/>
      <p:bldP spid="51208" grpId="0"/>
      <p:bldP spid="512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50825" y="954088"/>
            <a:ext cx="856932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Changes in Li Ming’s Hometown</a:t>
            </a:r>
          </a:p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Great changes have taken place in Li Ming’s hometown since the reform and opening-up.</a:t>
            </a:r>
          </a:p>
          <a:p>
            <a:r>
              <a:rPr lang="en-US" altLang="zh-CN" sz="28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In the past, people lived in low houses. The farmers planted crops only with the help of farm animals. Children studied in old schools. </a:t>
            </a:r>
          </a:p>
          <a:p>
            <a:r>
              <a:rPr lang="en-US" altLang="zh-CN" sz="28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But now, most people live in tall buildings. The farmers can plant crops with the help of farm machines. And children study in modern schools.</a:t>
            </a:r>
          </a:p>
          <a:p>
            <a:r>
              <a:rPr lang="en-US" altLang="zh-CN" sz="2800" b="1" i="1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Thanks to the government’s efforts, Li Ming’s hometown is becoming better and better.</a:t>
            </a:r>
            <a:endParaRPr lang="en-US" altLang="zh-CN" sz="2800" b="1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" name="Freeform 1281"/>
          <p:cNvSpPr>
            <a:spLocks noEditPoints="1"/>
          </p:cNvSpPr>
          <p:nvPr/>
        </p:nvSpPr>
        <p:spPr bwMode="auto">
          <a:xfrm>
            <a:off x="3348038" y="692150"/>
            <a:ext cx="925512" cy="817563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Freeform 1281"/>
          <p:cNvSpPr>
            <a:spLocks noEditPoints="1"/>
          </p:cNvSpPr>
          <p:nvPr/>
        </p:nvSpPr>
        <p:spPr bwMode="auto">
          <a:xfrm>
            <a:off x="1295400" y="333375"/>
            <a:ext cx="1835150" cy="1644650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7033 w 247"/>
              <a:gd name="T23" fmla="*/ 998588417 h 218"/>
              <a:gd name="T24" fmla="*/ 2147483647 w 247"/>
              <a:gd name="T25" fmla="*/ 576651303 h 218"/>
              <a:gd name="T26" fmla="*/ 1712896040 w 247"/>
              <a:gd name="T27" fmla="*/ 126583373 h 218"/>
              <a:gd name="T28" fmla="*/ 1839256636 w 247"/>
              <a:gd name="T29" fmla="*/ 815746868 h 218"/>
              <a:gd name="T30" fmla="*/ 1712896040 w 247"/>
              <a:gd name="T31" fmla="*/ 1406461734 h 218"/>
              <a:gd name="T32" fmla="*/ 2147483647 w 247"/>
              <a:gd name="T33" fmla="*/ 2123760149 h 218"/>
              <a:gd name="T34" fmla="*/ 1853296702 w 247"/>
              <a:gd name="T35" fmla="*/ 1336140171 h 218"/>
              <a:gd name="T36" fmla="*/ 2147483647 w 247"/>
              <a:gd name="T37" fmla="*/ 1195493295 h 218"/>
              <a:gd name="T38" fmla="*/ 1783096371 w 247"/>
              <a:gd name="T39" fmla="*/ 1842465927 h 218"/>
              <a:gd name="T40" fmla="*/ 1712896040 w 247"/>
              <a:gd name="T41" fmla="*/ 126583373 h 218"/>
              <a:gd name="T42" fmla="*/ 1389974517 w 247"/>
              <a:gd name="T43" fmla="*/ 675103742 h 218"/>
              <a:gd name="T44" fmla="*/ 1179369777 w 247"/>
              <a:gd name="T45" fmla="*/ 1167366169 h 218"/>
              <a:gd name="T46" fmla="*/ 1179369777 w 247"/>
              <a:gd name="T47" fmla="*/ 1406461734 h 218"/>
              <a:gd name="T48" fmla="*/ 1179369777 w 247"/>
              <a:gd name="T49" fmla="*/ 1533045048 h 218"/>
              <a:gd name="T50" fmla="*/ 1460174848 w 247"/>
              <a:gd name="T51" fmla="*/ 1589303049 h 218"/>
              <a:gd name="T52" fmla="*/ 1193409843 w 247"/>
              <a:gd name="T53" fmla="*/ 2147483647 h 218"/>
              <a:gd name="T54" fmla="*/ 1432094716 w 247"/>
              <a:gd name="T55" fmla="*/ 2147483647 h 218"/>
              <a:gd name="T56" fmla="*/ 1502295047 w 247"/>
              <a:gd name="T57" fmla="*/ 2147483647 h 218"/>
              <a:gd name="T58" fmla="*/ 1600575510 w 247"/>
              <a:gd name="T59" fmla="*/ 1547108611 h 218"/>
              <a:gd name="T60" fmla="*/ 1712896040 w 247"/>
              <a:gd name="T61" fmla="*/ 421940747 h 218"/>
              <a:gd name="T62" fmla="*/ 1712896040 w 247"/>
              <a:gd name="T63" fmla="*/ 126583373 h 218"/>
              <a:gd name="T64" fmla="*/ 393121971 w 247"/>
              <a:gd name="T65" fmla="*/ 253162995 h 218"/>
              <a:gd name="T66" fmla="*/ 435245917 w 247"/>
              <a:gd name="T67" fmla="*/ 646972867 h 218"/>
              <a:gd name="T68" fmla="*/ 0 w 247"/>
              <a:gd name="T69" fmla="*/ 857941306 h 218"/>
              <a:gd name="T70" fmla="*/ 1179369777 w 247"/>
              <a:gd name="T71" fmla="*/ 1406461734 h 218"/>
              <a:gd name="T72" fmla="*/ 589686762 w 247"/>
              <a:gd name="T73" fmla="*/ 1026719293 h 218"/>
              <a:gd name="T74" fmla="*/ 1179369777 w 247"/>
              <a:gd name="T75" fmla="*/ 689167305 h 218"/>
              <a:gd name="T76" fmla="*/ 519486431 w 247"/>
              <a:gd name="T77" fmla="*/ 1983113272 h 218"/>
              <a:gd name="T78" fmla="*/ 814327821 w 247"/>
              <a:gd name="T79" fmla="*/ 1898723927 h 218"/>
              <a:gd name="T80" fmla="*/ 772207623 w 247"/>
              <a:gd name="T81" fmla="*/ 2147483647 h 218"/>
              <a:gd name="T82" fmla="*/ 1095129380 w 247"/>
              <a:gd name="T83" fmla="*/ 2147483647 h 218"/>
              <a:gd name="T84" fmla="*/ 1024929049 w 247"/>
              <a:gd name="T85" fmla="*/ 2147483647 h 218"/>
              <a:gd name="T86" fmla="*/ 954728484 w 247"/>
              <a:gd name="T87" fmla="*/ 2147483647 h 218"/>
              <a:gd name="T88" fmla="*/ 1137249578 w 247"/>
              <a:gd name="T89" fmla="*/ 2039371273 h 218"/>
              <a:gd name="T90" fmla="*/ 1179369777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15900" y="188913"/>
            <a:ext cx="3925888" cy="519112"/>
          </a:xfrm>
          <a:prstGeom prst="rect">
            <a:avLst/>
          </a:prstGeom>
          <a:solidFill>
            <a:schemeClr val="tx2">
              <a:alpha val="57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One possible version:</a:t>
            </a:r>
            <a:endParaRPr lang="en-US" altLang="zh-CN" sz="2800" b="1">
              <a:solidFill>
                <a:srgbClr val="0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1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4827 1.38778E-17 C 0.03195 0.03611 0.01563 0.07222 0.01546 0.10231 C 0.01528 0.13218 0.03108 0.15046 0.04688 0.18056 C 0.06268 0.21065 0.09636 0.24051 0.1099 0.28287 C 0.12344 0.32523 0.13264 0.36505 0.12778 0.43426 C 0.12292 0.5037 0.08924 0.64051 0.08108 0.69884 C 0.07292 0.75718 0.0757 0.77083 0.07848 0.78472 " pathEditMode="relative" rAng="0" ptsTypes="aaaaaaA">
                                      <p:cBhvr>
                                        <p:cTn id="12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392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2" nodeType="withEffect">
                                  <p:stCondLst>
                                    <p:cond delay="9800"/>
                                  </p:stCondLst>
                                  <p:childTnLst>
                                    <p:animScale>
                                      <p:cBhvr>
                                        <p:cTn id="14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3" nodeType="withEffect">
                                  <p:stCondLst>
                                    <p:cond delay="9800"/>
                                  </p:stCondLst>
                                  <p:childTnLst>
                                    <p:animRot by="10800000">
                                      <p:cBhvr>
                                        <p:cTn id="16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Motion origin="layout" path="M 0.04202 -0.00694 C 0.03316 0.04606 0.02431 0.09907 0.02431 0.15278 C 0.02431 0.20648 0.03351 0.2588 0.04202 0.31644 C 0.05053 0.37361 0.05191 0.43449 0.075 0.49699 C 0.09809 0.55972 0.16094 0.64097 0.18039 0.6912 C 0.19983 0.74144 0.19202 0.78125 0.19132 0.79769 " pathEditMode="relative" rAng="0" ptsTypes="aaaaaA">
                                      <p:cBhvr>
                                        <p:cTn id="21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402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Scale>
                                      <p:cBhvr>
                                        <p:cTn id="23" dur="5500" fill="hold"/>
                                        <p:tgtEl>
                                          <p:spTgt spid="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Rot by="-5400000">
                                      <p:cBhvr>
                                        <p:cTn id="25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animMotion origin="layout" path="M 0.03524 1.38778E-17 C 0.0533 0.06644 0.07136 0.13287 0.07205 0.23171 C 0.07309 0.33056 0.05972 0.4956 0.04063 0.59306 C 0.02136 0.69028 -0.02691 0.77593 -0.04288 0.81574 C -0.05885 0.85556 -0.05625 0.82824 -0.05521 0.83218 " pathEditMode="fixed" rAng="0" ptsTypes="aaaaA">
                                      <p:cBhvr>
                                        <p:cTn id="30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4277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Scale>
                                      <p:cBhvr>
                                        <p:cTn id="32" dur="4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Rot by="-10800000">
                                      <p:cBhvr>
                                        <p:cTn id="34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3" grpId="0" animBg="1"/>
      <p:bldP spid="2" grpId="0" animBg="1"/>
      <p:bldP spid="2" grpId="1" animBg="1"/>
      <p:bldP spid="2" grpId="2" animBg="1"/>
      <p:bldP spid="2" grpId="3" animBg="1"/>
      <p:bldP spid="4" grpId="0" animBg="1"/>
      <p:bldP spid="604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2"/>
          <p:cNvSpPr>
            <a:spLocks noChangeArrowheads="1" noChangeShapeType="1"/>
          </p:cNvSpPr>
          <p:nvPr/>
        </p:nvSpPr>
        <p:spPr bwMode="auto">
          <a:xfrm>
            <a:off x="5937250" y="190500"/>
            <a:ext cx="252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dirty="0">
                <a:ln w="9525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summary</a:t>
            </a:r>
            <a:endParaRPr lang="zh-CN" altLang="en-US" sz="3600" i="1" dirty="0">
              <a:ln w="9525">
                <a:solidFill>
                  <a:srgbClr val="0000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63" name="WordArt 3"/>
          <p:cNvSpPr>
            <a:spLocks noChangeArrowheads="1" noChangeShapeType="1"/>
          </p:cNvSpPr>
          <p:nvPr/>
        </p:nvSpPr>
        <p:spPr bwMode="auto">
          <a:xfrm>
            <a:off x="228600" y="333375"/>
            <a:ext cx="15113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il"/>
              </a:rPr>
              <a:t>We learn: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ail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827213" y="4257675"/>
            <a:ext cx="73167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Talk about the changes in a place.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Use topic sentences to help us understand or write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a passage.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Figure out the meaning of a new word from the context.</a:t>
            </a:r>
          </a:p>
        </p:txBody>
      </p:sp>
      <p:sp>
        <p:nvSpPr>
          <p:cNvPr id="92165" name="WordArt 5"/>
          <p:cNvSpPr>
            <a:spLocks noChangeArrowheads="1" noChangeShapeType="1"/>
          </p:cNvSpPr>
          <p:nvPr/>
        </p:nvSpPr>
        <p:spPr bwMode="auto">
          <a:xfrm>
            <a:off x="300038" y="4257675"/>
            <a:ext cx="151130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il"/>
              </a:rPr>
              <a:t>We can: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ail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824038" y="296863"/>
            <a:ext cx="66484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Some words: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narrow, communication, various, report, relative, 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telegram, rapidly, since, satisfy, medical, cellphone,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fax, machine, rapid, progress, already, pleased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Some phrases: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in the 1960s, keep in touch with, far away, reform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and opening-up, satisfy people’s needs, medical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care, make progress, succeed in doing </a:t>
            </a:r>
            <a:r>
              <a:rPr lang="en-US" altLang="zh-CN" sz="2000" b="1" dirty="0" err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sth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Some sentences: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0000CC"/>
                </a:solidFill>
                <a:latin typeface="Kingsoft Phonetic Plain" pitchFamily="2" charset="2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think it is  important to remember the past, live in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the present and dream about the future.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4" grpId="0" bldLvl="0" autoUpdateAnimBg="0"/>
      <p:bldP spid="92165" grpId="0" animBg="1"/>
      <p:bldP spid="92166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133600" y="304800"/>
            <a:ext cx="731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Cooper Black" panose="0208090404030B020404" pitchFamily="18" charset="0"/>
                <a:ea typeface="宋体" panose="02010600030101010101" pitchFamily="2" charset="-122"/>
              </a:rPr>
              <a:t>                  </a:t>
            </a:r>
            <a:r>
              <a:rPr lang="en-US" altLang="zh-CN" sz="3600" b="1" dirty="0">
                <a:latin typeface="Cooper Black" panose="0208090404030B020404" pitchFamily="18" charset="0"/>
                <a:ea typeface="宋体" panose="02010600030101010101" pitchFamily="2" charset="-122"/>
              </a:rPr>
              <a:t>Homework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268538" y="3465513"/>
            <a:ext cx="60833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Write a passage on the </a:t>
            </a:r>
          </a:p>
          <a:p>
            <a:pPr eaLnBrk="1" hangingPunct="1"/>
            <a:r>
              <a:rPr lang="en-US" altLang="zh-CN" sz="3200" b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topic 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Changes in…</a:t>
            </a:r>
            <a:r>
              <a:rPr lang="en-US" altLang="zh-CN" sz="3200" b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 eaLnBrk="1" hangingPunct="1"/>
            <a:r>
              <a:rPr lang="en-US" altLang="zh-CN" sz="3200" b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according to Part 3.</a:t>
            </a:r>
            <a:endParaRPr lang="en-US" altLang="zh-CN" sz="3200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895600" y="1304925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Read 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1a</a:t>
            </a:r>
            <a:r>
              <a:rPr lang="en-US" altLang="zh-CN" sz="3200" b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aloud.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895600" y="2097088"/>
            <a:ext cx="510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Finish 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Section C</a:t>
            </a:r>
            <a:r>
              <a:rPr lang="en-US" altLang="zh-CN" sz="3200" b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your workbook.</a:t>
            </a:r>
            <a:endParaRPr lang="en-US" altLang="zh-CN" sz="3200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2124075" y="5049838"/>
            <a:ext cx="548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 Preview 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Section D</a:t>
            </a:r>
            <a:r>
              <a:rPr lang="en-US" altLang="zh-CN" sz="3200" b="1" dirty="0" smtClean="0">
                <a:solidFill>
                  <a:srgbClr val="CC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endParaRPr lang="en-US" altLang="zh-CN" sz="3200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31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318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31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31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/>
      <p:bldP spid="93188" grpId="0"/>
      <p:bldP spid="93189" grpId="0"/>
      <p:bldP spid="931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老北京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05175"/>
            <a:ext cx="4392613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老北京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429000"/>
            <a:ext cx="471646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老北京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0"/>
            <a:ext cx="4787900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图片145545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395788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547813" y="2744788"/>
            <a:ext cx="6732587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ea typeface="宋体" panose="02010600030101010101" pitchFamily="2" charset="-122"/>
              </a:rPr>
              <a:t>In the 1960s, the living conditions in the city were poor.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30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30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30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/>
          <p:nvPr/>
        </p:nvGrpSpPr>
        <p:grpSpPr bwMode="auto">
          <a:xfrm>
            <a:off x="228600" y="1066800"/>
            <a:ext cx="3733800" cy="1670050"/>
            <a:chOff x="144" y="672"/>
            <a:chExt cx="2352" cy="1052"/>
          </a:xfrm>
        </p:grpSpPr>
        <p:pic>
          <p:nvPicPr>
            <p:cNvPr id="94211" name="Picture 3" descr="234609-130220201F4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B2CCC1"/>
                </a:clrFrom>
                <a:clrTo>
                  <a:srgbClr val="B2CCC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672"/>
              <a:ext cx="2352" cy="1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212" name="Text Box 4"/>
            <p:cNvSpPr txBox="1">
              <a:spLocks noChangeArrowheads="1"/>
            </p:cNvSpPr>
            <p:nvPr/>
          </p:nvSpPr>
          <p:spPr bwMode="auto">
            <a:xfrm>
              <a:off x="192" y="1152"/>
              <a:ext cx="21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3399"/>
                      </a:gs>
                      <a:gs pos="50000">
                        <a:schemeClr val="bg1"/>
                      </a:gs>
                      <a:gs pos="100000">
                        <a:srgbClr val="CC3399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THANK YOU!</a:t>
              </a:r>
            </a:p>
          </p:txBody>
        </p: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天安门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51388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北京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51388" y="0"/>
            <a:ext cx="4392612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11" descr="北京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51388" y="3500438"/>
            <a:ext cx="4392612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北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00438"/>
            <a:ext cx="4751388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116013" y="2781300"/>
            <a:ext cx="6804025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ea typeface="宋体" panose="02010600030101010101" pitchFamily="2" charset="-122"/>
              </a:rPr>
              <a:t>China has developed rapidly since the reform and opening-up.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35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56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50825" y="434975"/>
            <a:ext cx="69135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  <a:t>Look at the pictures of Beijing in the past and at present. Then guess the meaning of each word and the main idea of the text.</a:t>
            </a:r>
          </a:p>
        </p:txBody>
      </p:sp>
      <p:grpSp>
        <p:nvGrpSpPr>
          <p:cNvPr id="96261" name="Group 5"/>
          <p:cNvGrpSpPr/>
          <p:nvPr/>
        </p:nvGrpSpPr>
        <p:grpSpPr bwMode="auto">
          <a:xfrm>
            <a:off x="3492500" y="1125538"/>
            <a:ext cx="5975350" cy="2676525"/>
            <a:chOff x="1202" y="1336"/>
            <a:chExt cx="3764" cy="1686"/>
          </a:xfrm>
        </p:grpSpPr>
        <p:pic>
          <p:nvPicPr>
            <p:cNvPr id="96262" name="Picture 6" descr="TIP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2" y="1336"/>
              <a:ext cx="3764" cy="1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1406" y="2092"/>
              <a:ext cx="299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When reading a passage, try to figure out the meaning of each new word by looking at the pictures or the context of the word.</a:t>
              </a:r>
            </a:p>
          </p:txBody>
        </p:sp>
      </p:grpSp>
      <p:sp>
        <p:nvSpPr>
          <p:cNvPr id="96264" name="WordArt 8"/>
          <p:cNvSpPr>
            <a:spLocks noChangeArrowheads="1" noChangeShapeType="1" noTextEdit="1"/>
          </p:cNvSpPr>
          <p:nvPr/>
        </p:nvSpPr>
        <p:spPr bwMode="auto">
          <a:xfrm>
            <a:off x="1763713" y="3897313"/>
            <a:ext cx="5256212" cy="14033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Let's have a try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9-1-1-3 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005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9-1-1-4 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470275"/>
            <a:ext cx="4643437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9" name="Group 19"/>
          <p:cNvGrpSpPr/>
          <p:nvPr/>
        </p:nvGrpSpPr>
        <p:grpSpPr bwMode="auto">
          <a:xfrm>
            <a:off x="0" y="1089025"/>
            <a:ext cx="4213225" cy="1476375"/>
            <a:chOff x="2993" y="686"/>
            <a:chExt cx="2767" cy="930"/>
          </a:xfrm>
        </p:grpSpPr>
        <p:sp>
          <p:nvSpPr>
            <p:cNvPr id="25620" name="AutoShape 20"/>
            <p:cNvSpPr>
              <a:spLocks noChangeArrowheads="1"/>
            </p:cNvSpPr>
            <p:nvPr/>
          </p:nvSpPr>
          <p:spPr bwMode="auto">
            <a:xfrm>
              <a:off x="2993" y="686"/>
              <a:ext cx="2767" cy="930"/>
            </a:xfrm>
            <a:prstGeom prst="rightArrow">
              <a:avLst>
                <a:gd name="adj1" fmla="val 50000"/>
                <a:gd name="adj2" fmla="val 7438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3061" y="935"/>
              <a:ext cx="238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 b="1">
                  <a:latin typeface="Comic Sans MS" panose="030F0702030302020204" pitchFamily="66" charset="0"/>
                  <a:ea typeface="宋体" panose="02010600030101010101" pitchFamily="2" charset="-122"/>
                </a:rPr>
                <a:t>roads----narrow</a:t>
              </a:r>
            </a:p>
          </p:txBody>
        </p:sp>
      </p:grpSp>
      <p:grpSp>
        <p:nvGrpSpPr>
          <p:cNvPr id="25622" name="Group 22"/>
          <p:cNvGrpSpPr/>
          <p:nvPr/>
        </p:nvGrpSpPr>
        <p:grpSpPr bwMode="auto">
          <a:xfrm>
            <a:off x="4897438" y="4327525"/>
            <a:ext cx="4427537" cy="1657350"/>
            <a:chOff x="0" y="2568"/>
            <a:chExt cx="2789" cy="1044"/>
          </a:xfrm>
        </p:grpSpPr>
        <p:sp>
          <p:nvSpPr>
            <p:cNvPr id="25623" name="AutoShape 23"/>
            <p:cNvSpPr>
              <a:spLocks noChangeArrowheads="1"/>
            </p:cNvSpPr>
            <p:nvPr/>
          </p:nvSpPr>
          <p:spPr bwMode="auto">
            <a:xfrm>
              <a:off x="0" y="2568"/>
              <a:ext cx="2676" cy="1044"/>
            </a:xfrm>
            <a:prstGeom prst="leftArrow">
              <a:avLst>
                <a:gd name="adj1" fmla="val 50000"/>
                <a:gd name="adj2" fmla="val 6408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295" y="2863"/>
              <a:ext cx="249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 b="1">
                  <a:latin typeface="Comic Sans MS" panose="030F0702030302020204" pitchFamily="66" charset="0"/>
                  <a:ea typeface="宋体" panose="02010600030101010101" pitchFamily="2" charset="-122"/>
                </a:rPr>
                <a:t>ring roads---wide</a:t>
              </a:r>
              <a:r>
                <a:rPr lang="en-US" altLang="zh-CN" sz="3600" b="1">
                  <a:latin typeface="Times New Roman" panose="02020603050405020304" charset="0"/>
                  <a:ea typeface="宋体" panose="02010600030101010101" pitchFamily="2" charset="-122"/>
                </a:rPr>
                <a:t> </a:t>
              </a:r>
            </a:p>
          </p:txBody>
        </p:sp>
      </p:grpSp>
      <p:pic>
        <p:nvPicPr>
          <p:cNvPr id="25633" name="Picture 33" descr="2014-01-18_11-08-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989013"/>
            <a:ext cx="16573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42" name="Picture 42" descr="19-1-1-4 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64050" y="3536950"/>
            <a:ext cx="467995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43" name="Picture 43" descr="19-1-1-3 副本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446405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44" name="Group 44"/>
          <p:cNvGrpSpPr/>
          <p:nvPr/>
        </p:nvGrpSpPr>
        <p:grpSpPr bwMode="auto">
          <a:xfrm>
            <a:off x="0" y="765175"/>
            <a:ext cx="4213225" cy="2270125"/>
            <a:chOff x="2951" y="663"/>
            <a:chExt cx="2654" cy="1430"/>
          </a:xfrm>
        </p:grpSpPr>
        <p:sp>
          <p:nvSpPr>
            <p:cNvPr id="25645" name="AutoShape 45"/>
            <p:cNvSpPr>
              <a:spLocks noChangeArrowheads="1"/>
            </p:cNvSpPr>
            <p:nvPr/>
          </p:nvSpPr>
          <p:spPr bwMode="auto">
            <a:xfrm>
              <a:off x="2951" y="663"/>
              <a:ext cx="2654" cy="1430"/>
            </a:xfrm>
            <a:prstGeom prst="rightArrow">
              <a:avLst>
                <a:gd name="adj1" fmla="val 50000"/>
                <a:gd name="adj2" fmla="val 4639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6" name="Text Box 46"/>
            <p:cNvSpPr txBox="1">
              <a:spLocks noChangeArrowheads="1"/>
            </p:cNvSpPr>
            <p:nvPr/>
          </p:nvSpPr>
          <p:spPr bwMode="auto">
            <a:xfrm>
              <a:off x="3129" y="1026"/>
              <a:ext cx="206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 b="1">
                  <a:latin typeface="Comic Sans MS" panose="030F0702030302020204" pitchFamily="66" charset="0"/>
                  <a:ea typeface="宋体" panose="02010600030101010101" pitchFamily="2" charset="-122"/>
                </a:rPr>
                <a:t>houses---</a:t>
              </a:r>
            </a:p>
            <a:p>
              <a:pPr eaLnBrk="1" hangingPunct="1"/>
              <a:r>
                <a:rPr lang="en-US" altLang="zh-CN" sz="3200" b="1">
                  <a:latin typeface="Comic Sans MS" panose="030F0702030302020204" pitchFamily="66" charset="0"/>
                  <a:ea typeface="宋体" panose="02010600030101010101" pitchFamily="2" charset="-122"/>
                </a:rPr>
                <a:t> small, crowded</a:t>
              </a:r>
            </a:p>
          </p:txBody>
        </p:sp>
      </p:grpSp>
      <p:grpSp>
        <p:nvGrpSpPr>
          <p:cNvPr id="25647" name="Group 47"/>
          <p:cNvGrpSpPr/>
          <p:nvPr/>
        </p:nvGrpSpPr>
        <p:grpSpPr bwMode="auto">
          <a:xfrm>
            <a:off x="4932363" y="4075113"/>
            <a:ext cx="4248150" cy="2162175"/>
            <a:chOff x="0" y="2273"/>
            <a:chExt cx="2676" cy="1362"/>
          </a:xfrm>
        </p:grpSpPr>
        <p:sp>
          <p:nvSpPr>
            <p:cNvPr id="25648" name="AutoShape 48"/>
            <p:cNvSpPr>
              <a:spLocks noChangeArrowheads="1"/>
            </p:cNvSpPr>
            <p:nvPr/>
          </p:nvSpPr>
          <p:spPr bwMode="auto">
            <a:xfrm>
              <a:off x="0" y="2273"/>
              <a:ext cx="2676" cy="1362"/>
            </a:xfrm>
            <a:prstGeom prst="leftArrow">
              <a:avLst>
                <a:gd name="adj1" fmla="val 50000"/>
                <a:gd name="adj2" fmla="val 491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49" name="Text Box 49"/>
            <p:cNvSpPr txBox="1">
              <a:spLocks noChangeArrowheads="1"/>
            </p:cNvSpPr>
            <p:nvPr/>
          </p:nvSpPr>
          <p:spPr bwMode="auto">
            <a:xfrm>
              <a:off x="703" y="2614"/>
              <a:ext cx="192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 b="1">
                  <a:latin typeface="Comic Sans MS" panose="030F0702030302020204" pitchFamily="66" charset="0"/>
                  <a:ea typeface="宋体" panose="02010600030101010101" pitchFamily="2" charset="-122"/>
                </a:rPr>
                <a:t>houses--- </a:t>
              </a:r>
            </a:p>
            <a:p>
              <a:pPr eaLnBrk="1" hangingPunct="1"/>
              <a:r>
                <a:rPr lang="en-US" altLang="zh-CN" sz="3200" b="1">
                  <a:latin typeface="Comic Sans MS" panose="030F0702030302020204" pitchFamily="66" charset="0"/>
                  <a:ea typeface="宋体" panose="02010600030101010101" pitchFamily="2" charset="-122"/>
                </a:rPr>
                <a:t>  comfortable</a:t>
              </a:r>
            </a:p>
          </p:txBody>
        </p:sp>
      </p:grp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03 -0.00278 L 0.4941 -0.0027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41 0.00023 L -0.5059 0.000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58 0.00232 L 0.48611 0.002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31 0.00023 L -0.51979 -0.0050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5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1-1-2 副本"/>
          <p:cNvPicPr>
            <a:picLocks noChangeAspect="1" noChangeArrowheads="1"/>
          </p:cNvPicPr>
          <p:nvPr/>
        </p:nvPicPr>
        <p:blipFill>
          <a:blip r:embed="rId3" cstate="email"/>
          <a:srcRect l="45984"/>
          <a:stretch>
            <a:fillRect/>
          </a:stretch>
        </p:blipFill>
        <p:spPr bwMode="auto">
          <a:xfrm>
            <a:off x="2268538" y="0"/>
            <a:ext cx="2447925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1-1-3 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2636838"/>
            <a:ext cx="25558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1-1-2 副本"/>
          <p:cNvPicPr>
            <a:picLocks noChangeAspect="1" noChangeArrowheads="1"/>
          </p:cNvPicPr>
          <p:nvPr/>
        </p:nvPicPr>
        <p:blipFill>
          <a:blip r:embed="rId3" cstate="email"/>
          <a:srcRect r="53458"/>
          <a:stretch>
            <a:fillRect/>
          </a:stretch>
        </p:blipFill>
        <p:spPr bwMode="auto">
          <a:xfrm>
            <a:off x="0" y="0"/>
            <a:ext cx="2305050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1-1-3 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2636838"/>
            <a:ext cx="2592387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6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4679950" y="1268413"/>
            <a:ext cx="4392613" cy="1728787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CN" sz="3200" b="1">
                <a:latin typeface="Comic Sans MS" panose="030F0702030302020204" pitchFamily="66" charset="0"/>
                <a:ea typeface="宋体" panose="02010600030101010101" pitchFamily="2" charset="-122"/>
              </a:rPr>
              <a:t>communications---simple, slow</a:t>
            </a:r>
            <a:r>
              <a:rPr lang="en-US" altLang="zh-CN" sz="320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5516563"/>
            <a:ext cx="88566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zh-CN" sz="3200" b="1">
                <a:latin typeface="Comic Sans MS" panose="030F0702030302020204" pitchFamily="66" charset="0"/>
                <a:ea typeface="宋体" panose="02010600030101010101" pitchFamily="2" charset="-122"/>
              </a:rPr>
              <a:t>communications—</a:t>
            </a:r>
            <a:r>
              <a:rPr lang="en-US" altLang="zh-CN" sz="4000" b="1">
                <a:solidFill>
                  <a:srgbClr val="000000"/>
                </a:solidFill>
                <a:latin typeface="Cooper Black" panose="0208090404030B020404" pitchFamily="18" charset="0"/>
                <a:ea typeface="宋体" panose="02010600030101010101" pitchFamily="2" charset="-122"/>
              </a:rPr>
              <a:t>various </a:t>
            </a:r>
            <a:r>
              <a:rPr lang="en-US" altLang="zh-CN" sz="3200" b="1">
                <a:latin typeface="Comic Sans MS" panose="030F0702030302020204" pitchFamily="66" charset="0"/>
                <a:ea typeface="宋体" panose="02010600030101010101" pitchFamily="2" charset="-122"/>
              </a:rPr>
              <a:t>, quick, easy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447925" y="368300"/>
            <a:ext cx="2881313" cy="64135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telegram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0" y="2763838"/>
            <a:ext cx="3492500" cy="64135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fax machine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987675" y="3824288"/>
            <a:ext cx="3024188" cy="119062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cellphone  = mobile phone</a:t>
            </a:r>
          </a:p>
        </p:txBody>
      </p:sp>
      <p:pic>
        <p:nvPicPr>
          <p:cNvPr id="31763" name="Picture 19" descr="2014-01-18_11-28-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1525" y="5121275"/>
            <a:ext cx="2159000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0" y="2408238"/>
            <a:ext cx="9144000" cy="228600"/>
          </a:xfrm>
          <a:prstGeom prst="rect">
            <a:avLst/>
          </a:prstGeom>
          <a:solidFill>
            <a:srgbClr val="CC99FF">
              <a:alpha val="71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900">
              <a:ea typeface="宋体" panose="02010600030101010101" pitchFamily="2" charset="-122"/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419475" y="5553075"/>
            <a:ext cx="2052638" cy="701675"/>
          </a:xfrm>
          <a:prstGeom prst="rect">
            <a:avLst/>
          </a:prstGeom>
          <a:solidFill>
            <a:schemeClr val="hlink">
              <a:alpha val="3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4000">
              <a:ea typeface="宋体" panose="02010600030101010101" pitchFamily="2" charset="-122"/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2592388" y="6237288"/>
            <a:ext cx="4105275" cy="641350"/>
          </a:xfrm>
          <a:prstGeom prst="rect">
            <a:avLst/>
          </a:prstGeom>
          <a:solidFill>
            <a:schemeClr val="hlink">
              <a:alpha val="32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Cooper Black" panose="0208090404030B020404" pitchFamily="18" charset="0"/>
                <a:ea typeface="宋体" panose="02010600030101010101" pitchFamily="2" charset="-122"/>
              </a:rPr>
              <a:t>several different</a:t>
            </a:r>
            <a:endParaRPr lang="zh-CN" altLang="en-US" sz="3600" b="1">
              <a:solidFill>
                <a:srgbClr val="0000FF"/>
              </a:solidFill>
              <a:latin typeface="Cooper Black" panose="0208090404030B020404" pitchFamily="18" charset="0"/>
              <a:ea typeface="宋体" panose="02010600030101010101" pitchFamily="2" charset="-122"/>
            </a:endParaRPr>
          </a:p>
        </p:txBody>
      </p:sp>
      <p:grpSp>
        <p:nvGrpSpPr>
          <p:cNvPr id="31777" name="Group 33"/>
          <p:cNvGrpSpPr/>
          <p:nvPr/>
        </p:nvGrpSpPr>
        <p:grpSpPr bwMode="auto">
          <a:xfrm>
            <a:off x="6227763" y="-7938"/>
            <a:ext cx="2952750" cy="915988"/>
            <a:chOff x="3923" y="-5"/>
            <a:chExt cx="1860" cy="577"/>
          </a:xfrm>
        </p:grpSpPr>
        <p:sp>
          <p:nvSpPr>
            <p:cNvPr id="31772" name="Text Box 28"/>
            <p:cNvSpPr txBox="1">
              <a:spLocks noChangeArrowheads="1"/>
            </p:cNvSpPr>
            <p:nvPr/>
          </p:nvSpPr>
          <p:spPr bwMode="auto">
            <a:xfrm>
              <a:off x="3923" y="245"/>
              <a:ext cx="1860" cy="327"/>
            </a:xfrm>
            <a:prstGeom prst="rect">
              <a:avLst/>
            </a:prstGeom>
            <a:solidFill>
              <a:srgbClr val="33CCCC">
                <a:alpha val="7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00"/>
                  </a:solidFill>
                  <a:ea typeface="宋体" panose="02010600030101010101" pitchFamily="2" charset="-122"/>
                </a:rPr>
                <a:t>communicate     v.</a:t>
              </a:r>
            </a:p>
          </p:txBody>
        </p:sp>
        <p:pic>
          <p:nvPicPr>
            <p:cNvPr id="31773" name="Picture 29" descr="2014-01-20_09-36-2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91" y="-5"/>
              <a:ext cx="1769" cy="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774" name="Picture 30" descr="2014-01-20_09-36-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24413" y="944563"/>
            <a:ext cx="3030537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5292725" y="512763"/>
            <a:ext cx="900113" cy="5397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1778" name="Picture 34" descr="1-1-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19813" y="2636838"/>
            <a:ext cx="2843212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build="p"/>
      <p:bldP spid="31757" grpId="0"/>
      <p:bldP spid="31758" grpId="0" animBg="1"/>
      <p:bldP spid="31759" grpId="0" animBg="1"/>
      <p:bldP spid="31762" grpId="0" animBg="1"/>
      <p:bldP spid="31766" grpId="0" animBg="1"/>
      <p:bldP spid="31767" grpId="0" animBg="1"/>
      <p:bldP spid="317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7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8" name="Freeform 1281"/>
          <p:cNvSpPr>
            <a:spLocks noEditPoints="1"/>
          </p:cNvSpPr>
          <p:nvPr/>
        </p:nvSpPr>
        <p:spPr bwMode="auto">
          <a:xfrm>
            <a:off x="0" y="20638"/>
            <a:ext cx="925513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7033 w 247"/>
              <a:gd name="T23" fmla="*/ 998588417 h 218"/>
              <a:gd name="T24" fmla="*/ 2147483647 w 247"/>
              <a:gd name="T25" fmla="*/ 576651303 h 218"/>
              <a:gd name="T26" fmla="*/ 1712896040 w 247"/>
              <a:gd name="T27" fmla="*/ 126583373 h 218"/>
              <a:gd name="T28" fmla="*/ 1839256636 w 247"/>
              <a:gd name="T29" fmla="*/ 815746868 h 218"/>
              <a:gd name="T30" fmla="*/ 1712896040 w 247"/>
              <a:gd name="T31" fmla="*/ 1406461734 h 218"/>
              <a:gd name="T32" fmla="*/ 2147483647 w 247"/>
              <a:gd name="T33" fmla="*/ 2123760149 h 218"/>
              <a:gd name="T34" fmla="*/ 1853296702 w 247"/>
              <a:gd name="T35" fmla="*/ 1336140171 h 218"/>
              <a:gd name="T36" fmla="*/ 2147483647 w 247"/>
              <a:gd name="T37" fmla="*/ 1195493295 h 218"/>
              <a:gd name="T38" fmla="*/ 1783096371 w 247"/>
              <a:gd name="T39" fmla="*/ 1842465927 h 218"/>
              <a:gd name="T40" fmla="*/ 1712896040 w 247"/>
              <a:gd name="T41" fmla="*/ 126583373 h 218"/>
              <a:gd name="T42" fmla="*/ 1389974517 w 247"/>
              <a:gd name="T43" fmla="*/ 675103742 h 218"/>
              <a:gd name="T44" fmla="*/ 1179369777 w 247"/>
              <a:gd name="T45" fmla="*/ 1167366169 h 218"/>
              <a:gd name="T46" fmla="*/ 1179369777 w 247"/>
              <a:gd name="T47" fmla="*/ 1406461734 h 218"/>
              <a:gd name="T48" fmla="*/ 1179369777 w 247"/>
              <a:gd name="T49" fmla="*/ 1533045048 h 218"/>
              <a:gd name="T50" fmla="*/ 1460174848 w 247"/>
              <a:gd name="T51" fmla="*/ 1589303049 h 218"/>
              <a:gd name="T52" fmla="*/ 1193409843 w 247"/>
              <a:gd name="T53" fmla="*/ 2147483647 h 218"/>
              <a:gd name="T54" fmla="*/ 1432094716 w 247"/>
              <a:gd name="T55" fmla="*/ 2147483647 h 218"/>
              <a:gd name="T56" fmla="*/ 1502295047 w 247"/>
              <a:gd name="T57" fmla="*/ 2147483647 h 218"/>
              <a:gd name="T58" fmla="*/ 1600575510 w 247"/>
              <a:gd name="T59" fmla="*/ 1547108611 h 218"/>
              <a:gd name="T60" fmla="*/ 1712896040 w 247"/>
              <a:gd name="T61" fmla="*/ 421940747 h 218"/>
              <a:gd name="T62" fmla="*/ 1712896040 w 247"/>
              <a:gd name="T63" fmla="*/ 126583373 h 218"/>
              <a:gd name="T64" fmla="*/ 393121971 w 247"/>
              <a:gd name="T65" fmla="*/ 253162995 h 218"/>
              <a:gd name="T66" fmla="*/ 435245917 w 247"/>
              <a:gd name="T67" fmla="*/ 646972867 h 218"/>
              <a:gd name="T68" fmla="*/ 0 w 247"/>
              <a:gd name="T69" fmla="*/ 857941306 h 218"/>
              <a:gd name="T70" fmla="*/ 1179369777 w 247"/>
              <a:gd name="T71" fmla="*/ 1406461734 h 218"/>
              <a:gd name="T72" fmla="*/ 589686762 w 247"/>
              <a:gd name="T73" fmla="*/ 1026719293 h 218"/>
              <a:gd name="T74" fmla="*/ 1179369777 w 247"/>
              <a:gd name="T75" fmla="*/ 689167305 h 218"/>
              <a:gd name="T76" fmla="*/ 519486431 w 247"/>
              <a:gd name="T77" fmla="*/ 1983113272 h 218"/>
              <a:gd name="T78" fmla="*/ 814327821 w 247"/>
              <a:gd name="T79" fmla="*/ 1898723927 h 218"/>
              <a:gd name="T80" fmla="*/ 772207623 w 247"/>
              <a:gd name="T81" fmla="*/ 2147483647 h 218"/>
              <a:gd name="T82" fmla="*/ 1095129380 w 247"/>
              <a:gd name="T83" fmla="*/ 2147483647 h 218"/>
              <a:gd name="T84" fmla="*/ 1024929049 w 247"/>
              <a:gd name="T85" fmla="*/ 2147483647 h 218"/>
              <a:gd name="T86" fmla="*/ 954728484 w 247"/>
              <a:gd name="T87" fmla="*/ 2147483647 h 218"/>
              <a:gd name="T88" fmla="*/ 1137249578 w 247"/>
              <a:gd name="T89" fmla="*/ 2039371273 h 218"/>
              <a:gd name="T90" fmla="*/ 1179369777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9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0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Freeform 1281"/>
          <p:cNvSpPr>
            <a:spLocks noEditPoints="1"/>
          </p:cNvSpPr>
          <p:nvPr/>
        </p:nvSpPr>
        <p:spPr bwMode="auto">
          <a:xfrm>
            <a:off x="1588" y="20638"/>
            <a:ext cx="925512" cy="817562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Freeform 1281"/>
          <p:cNvSpPr>
            <a:spLocks noEditPoints="1"/>
          </p:cNvSpPr>
          <p:nvPr/>
        </p:nvSpPr>
        <p:spPr bwMode="auto">
          <a:xfrm>
            <a:off x="3348038" y="692150"/>
            <a:ext cx="925512" cy="817563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4955 w 247"/>
              <a:gd name="T23" fmla="*/ 998588417 h 218"/>
              <a:gd name="T24" fmla="*/ 2147483647 w 247"/>
              <a:gd name="T25" fmla="*/ 576651303 h 218"/>
              <a:gd name="T26" fmla="*/ 1712890442 w 247"/>
              <a:gd name="T27" fmla="*/ 126583373 h 218"/>
              <a:gd name="T28" fmla="*/ 1839254649 w 247"/>
              <a:gd name="T29" fmla="*/ 815746868 h 218"/>
              <a:gd name="T30" fmla="*/ 1712890442 w 247"/>
              <a:gd name="T31" fmla="*/ 1406461734 h 218"/>
              <a:gd name="T32" fmla="*/ 2147483647 w 247"/>
              <a:gd name="T33" fmla="*/ 2123760149 h 218"/>
              <a:gd name="T34" fmla="*/ 1853294700 w 247"/>
              <a:gd name="T35" fmla="*/ 1336140171 h 218"/>
              <a:gd name="T36" fmla="*/ 2147483647 w 247"/>
              <a:gd name="T37" fmla="*/ 1195493295 h 218"/>
              <a:gd name="T38" fmla="*/ 1783094445 w 247"/>
              <a:gd name="T39" fmla="*/ 1842465927 h 218"/>
              <a:gd name="T40" fmla="*/ 1712890442 w 247"/>
              <a:gd name="T41" fmla="*/ 126583373 h 218"/>
              <a:gd name="T42" fmla="*/ 1389969268 w 247"/>
              <a:gd name="T43" fmla="*/ 675103742 h 218"/>
              <a:gd name="T44" fmla="*/ 1179368503 w 247"/>
              <a:gd name="T45" fmla="*/ 1167366169 h 218"/>
              <a:gd name="T46" fmla="*/ 1179368503 w 247"/>
              <a:gd name="T47" fmla="*/ 1406461734 h 218"/>
              <a:gd name="T48" fmla="*/ 1179368503 w 247"/>
              <a:gd name="T49" fmla="*/ 1533045048 h 218"/>
              <a:gd name="T50" fmla="*/ 1460169524 w 247"/>
              <a:gd name="T51" fmla="*/ 1589303049 h 218"/>
              <a:gd name="T52" fmla="*/ 1193408554 w 247"/>
              <a:gd name="T53" fmla="*/ 2147483647 h 218"/>
              <a:gd name="T54" fmla="*/ 1432089422 w 247"/>
              <a:gd name="T55" fmla="*/ 2147483647 h 218"/>
              <a:gd name="T56" fmla="*/ 1502289677 w 247"/>
              <a:gd name="T57" fmla="*/ 2147483647 h 218"/>
              <a:gd name="T58" fmla="*/ 1600570034 w 247"/>
              <a:gd name="T59" fmla="*/ 1547108611 h 218"/>
              <a:gd name="T60" fmla="*/ 1712890442 w 247"/>
              <a:gd name="T61" fmla="*/ 421940747 h 218"/>
              <a:gd name="T62" fmla="*/ 1712890442 w 247"/>
              <a:gd name="T63" fmla="*/ 126583373 h 218"/>
              <a:gd name="T64" fmla="*/ 393121546 w 247"/>
              <a:gd name="T65" fmla="*/ 253162995 h 218"/>
              <a:gd name="T66" fmla="*/ 435241699 w 247"/>
              <a:gd name="T67" fmla="*/ 646972867 h 218"/>
              <a:gd name="T68" fmla="*/ 0 w 247"/>
              <a:gd name="T69" fmla="*/ 857941306 h 218"/>
              <a:gd name="T70" fmla="*/ 1179368503 w 247"/>
              <a:gd name="T71" fmla="*/ 1406461734 h 218"/>
              <a:gd name="T72" fmla="*/ 589686125 w 247"/>
              <a:gd name="T73" fmla="*/ 1026719293 h 218"/>
              <a:gd name="T74" fmla="*/ 1179368503 w 247"/>
              <a:gd name="T75" fmla="*/ 689167305 h 218"/>
              <a:gd name="T76" fmla="*/ 519482123 w 247"/>
              <a:gd name="T77" fmla="*/ 1983113272 h 218"/>
              <a:gd name="T78" fmla="*/ 814326942 w 247"/>
              <a:gd name="T79" fmla="*/ 1898723927 h 218"/>
              <a:gd name="T80" fmla="*/ 772206788 w 247"/>
              <a:gd name="T81" fmla="*/ 2147483647 h 218"/>
              <a:gd name="T82" fmla="*/ 1095128197 w 247"/>
              <a:gd name="T83" fmla="*/ 2147483647 h 218"/>
              <a:gd name="T84" fmla="*/ 1024927941 w 247"/>
              <a:gd name="T85" fmla="*/ 2147483647 h 218"/>
              <a:gd name="T86" fmla="*/ 954727452 w 247"/>
              <a:gd name="T87" fmla="*/ 2147483647 h 218"/>
              <a:gd name="T88" fmla="*/ 1137248350 w 247"/>
              <a:gd name="T89" fmla="*/ 2039371273 h 218"/>
              <a:gd name="T90" fmla="*/ 1179368503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99CC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Freeform 1281"/>
          <p:cNvSpPr>
            <a:spLocks noEditPoints="1"/>
          </p:cNvSpPr>
          <p:nvPr/>
        </p:nvSpPr>
        <p:spPr bwMode="auto">
          <a:xfrm>
            <a:off x="1295400" y="333375"/>
            <a:ext cx="1835150" cy="1644650"/>
          </a:xfrm>
          <a:custGeom>
            <a:avLst/>
            <a:gdLst>
              <a:gd name="T0" fmla="*/ 2147483647 w 247"/>
              <a:gd name="T1" fmla="*/ 1293945733 h 218"/>
              <a:gd name="T2" fmla="*/ 2147483647 w 247"/>
              <a:gd name="T3" fmla="*/ 1645561050 h 218"/>
              <a:gd name="T4" fmla="*/ 2147483647 w 247"/>
              <a:gd name="T5" fmla="*/ 1715886363 h 218"/>
              <a:gd name="T6" fmla="*/ 2147483647 w 247"/>
              <a:gd name="T7" fmla="*/ 2147483647 h 218"/>
              <a:gd name="T8" fmla="*/ 2147483647 w 247"/>
              <a:gd name="T9" fmla="*/ 2137823711 h 218"/>
              <a:gd name="T10" fmla="*/ 2147483647 w 247"/>
              <a:gd name="T11" fmla="*/ 1969049710 h 218"/>
              <a:gd name="T12" fmla="*/ 2147483647 w 247"/>
              <a:gd name="T13" fmla="*/ 1012655730 h 218"/>
              <a:gd name="T14" fmla="*/ 2147483647 w 247"/>
              <a:gd name="T15" fmla="*/ 562583991 h 218"/>
              <a:gd name="T16" fmla="*/ 2147483647 w 247"/>
              <a:gd name="T17" fmla="*/ 745425305 h 218"/>
              <a:gd name="T18" fmla="*/ 2147483647 w 247"/>
              <a:gd name="T19" fmla="*/ 843877744 h 218"/>
              <a:gd name="T20" fmla="*/ 2147483647 w 247"/>
              <a:gd name="T21" fmla="*/ 1111104419 h 218"/>
              <a:gd name="T22" fmla="*/ 1923497033 w 247"/>
              <a:gd name="T23" fmla="*/ 998588417 h 218"/>
              <a:gd name="T24" fmla="*/ 2147483647 w 247"/>
              <a:gd name="T25" fmla="*/ 576651303 h 218"/>
              <a:gd name="T26" fmla="*/ 1712896040 w 247"/>
              <a:gd name="T27" fmla="*/ 126583373 h 218"/>
              <a:gd name="T28" fmla="*/ 1839256636 w 247"/>
              <a:gd name="T29" fmla="*/ 815746868 h 218"/>
              <a:gd name="T30" fmla="*/ 1712896040 w 247"/>
              <a:gd name="T31" fmla="*/ 1406461734 h 218"/>
              <a:gd name="T32" fmla="*/ 2147483647 w 247"/>
              <a:gd name="T33" fmla="*/ 2123760149 h 218"/>
              <a:gd name="T34" fmla="*/ 1853296702 w 247"/>
              <a:gd name="T35" fmla="*/ 1336140171 h 218"/>
              <a:gd name="T36" fmla="*/ 2147483647 w 247"/>
              <a:gd name="T37" fmla="*/ 1195493295 h 218"/>
              <a:gd name="T38" fmla="*/ 1783096371 w 247"/>
              <a:gd name="T39" fmla="*/ 1842465927 h 218"/>
              <a:gd name="T40" fmla="*/ 1712896040 w 247"/>
              <a:gd name="T41" fmla="*/ 126583373 h 218"/>
              <a:gd name="T42" fmla="*/ 1389974517 w 247"/>
              <a:gd name="T43" fmla="*/ 675103742 h 218"/>
              <a:gd name="T44" fmla="*/ 1179369777 w 247"/>
              <a:gd name="T45" fmla="*/ 1167366169 h 218"/>
              <a:gd name="T46" fmla="*/ 1179369777 w 247"/>
              <a:gd name="T47" fmla="*/ 1406461734 h 218"/>
              <a:gd name="T48" fmla="*/ 1179369777 w 247"/>
              <a:gd name="T49" fmla="*/ 1533045048 h 218"/>
              <a:gd name="T50" fmla="*/ 1460174848 w 247"/>
              <a:gd name="T51" fmla="*/ 1589303049 h 218"/>
              <a:gd name="T52" fmla="*/ 1193409843 w 247"/>
              <a:gd name="T53" fmla="*/ 2147483647 h 218"/>
              <a:gd name="T54" fmla="*/ 1432094716 w 247"/>
              <a:gd name="T55" fmla="*/ 2147483647 h 218"/>
              <a:gd name="T56" fmla="*/ 1502295047 w 247"/>
              <a:gd name="T57" fmla="*/ 2147483647 h 218"/>
              <a:gd name="T58" fmla="*/ 1600575510 w 247"/>
              <a:gd name="T59" fmla="*/ 1547108611 h 218"/>
              <a:gd name="T60" fmla="*/ 1712896040 w 247"/>
              <a:gd name="T61" fmla="*/ 421940747 h 218"/>
              <a:gd name="T62" fmla="*/ 1712896040 w 247"/>
              <a:gd name="T63" fmla="*/ 126583373 h 218"/>
              <a:gd name="T64" fmla="*/ 393121971 w 247"/>
              <a:gd name="T65" fmla="*/ 253162995 h 218"/>
              <a:gd name="T66" fmla="*/ 435245917 w 247"/>
              <a:gd name="T67" fmla="*/ 646972867 h 218"/>
              <a:gd name="T68" fmla="*/ 0 w 247"/>
              <a:gd name="T69" fmla="*/ 857941306 h 218"/>
              <a:gd name="T70" fmla="*/ 1179369777 w 247"/>
              <a:gd name="T71" fmla="*/ 1406461734 h 218"/>
              <a:gd name="T72" fmla="*/ 589686762 w 247"/>
              <a:gd name="T73" fmla="*/ 1026719293 h 218"/>
              <a:gd name="T74" fmla="*/ 1179369777 w 247"/>
              <a:gd name="T75" fmla="*/ 689167305 h 218"/>
              <a:gd name="T76" fmla="*/ 519486431 w 247"/>
              <a:gd name="T77" fmla="*/ 1983113272 h 218"/>
              <a:gd name="T78" fmla="*/ 814327821 w 247"/>
              <a:gd name="T79" fmla="*/ 1898723927 h 218"/>
              <a:gd name="T80" fmla="*/ 772207623 w 247"/>
              <a:gd name="T81" fmla="*/ 2147483647 h 218"/>
              <a:gd name="T82" fmla="*/ 1095129380 w 247"/>
              <a:gd name="T83" fmla="*/ 2147483647 h 218"/>
              <a:gd name="T84" fmla="*/ 1024929049 w 247"/>
              <a:gd name="T85" fmla="*/ 2147483647 h 218"/>
              <a:gd name="T86" fmla="*/ 954728484 w 247"/>
              <a:gd name="T87" fmla="*/ 2147483647 h 218"/>
              <a:gd name="T88" fmla="*/ 1137249578 w 247"/>
              <a:gd name="T89" fmla="*/ 2039371273 h 218"/>
              <a:gd name="T90" fmla="*/ 1179369777 w 247"/>
              <a:gd name="T91" fmla="*/ 1856533240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CC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18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431800" y="1125538"/>
            <a:ext cx="754380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6600" b="1" dirty="0">
                <a:solidFill>
                  <a:srgbClr val="3333CC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Task 1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6600" b="1" dirty="0">
                <a:solidFill>
                  <a:srgbClr val="3333CC"/>
                </a:solidFill>
                <a:latin typeface="Arial" panose="020B0604020202020204" pitchFamily="34" charset="0"/>
                <a:ea typeface="华文隶书" panose="02010800040101010101" pitchFamily="2" charset="-122"/>
              </a:rPr>
              <a:t>      Work alone</a:t>
            </a:r>
            <a:r>
              <a:rPr lang="en-US" altLang="zh-CN" sz="6600" b="1" dirty="0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503238" y="3824288"/>
            <a:ext cx="6096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4800" b="1" dirty="0">
                <a:solidFill>
                  <a:srgbClr val="CC0099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Read for </a:t>
            </a:r>
          </a:p>
          <a:p>
            <a:pPr eaLnBrk="1" hangingPunct="1"/>
            <a:r>
              <a:rPr lang="en-US" altLang="zh-CN" sz="4800" b="1" dirty="0">
                <a:solidFill>
                  <a:srgbClr val="CC0099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main information.</a:t>
            </a:r>
            <a:r>
              <a:rPr lang="en-US" altLang="zh-CN" sz="4800" b="1" dirty="0">
                <a:solidFill>
                  <a:srgbClr val="3333CC"/>
                </a:solidFill>
                <a:latin typeface="Comic Sans MS" panose="030F0702030302020204" pitchFamily="66" charset="0"/>
                <a:ea typeface="华文隶书" panose="02010800040101010101" pitchFamily="2" charset="-122"/>
              </a:rPr>
              <a:t>         </a:t>
            </a:r>
          </a:p>
        </p:txBody>
      </p:sp>
    </p:spTree>
    <p:custDataLst>
      <p:tags r:id="rId1"/>
    </p:custData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C -0.01632 0.03608 -0.03264 0.07216 -0.03281 0.10222 C -0.03299 0.13228 -0.01719 0.15055 -0.00139 0.18062 C 0.01441 0.21068 0.04809 0.24052 0.06163 0.28284 C 0.07517 0.32516 0.08438 0.36494 0.07951 0.43432 C 0.07465 0.5037 0.04097 0.64061 0.03281 0.69889 C 0.02465 0.75717 0.02743 0.77081 0.03021 0.78469 " pathEditMode="relative" ptsTypes="aaaaaaA">
                                      <p:cBhvr>
                                        <p:cTn id="9" dur="6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2" nodeType="withEffect">
                                  <p:stCondLst>
                                    <p:cond delay="9800"/>
                                  </p:stCondLst>
                                  <p:childTnLst>
                                    <p:animScale>
                                      <p:cBhvr>
                                        <p:cTn id="11" dur="6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3" nodeType="withEffect">
                                  <p:stCondLst>
                                    <p:cond delay="9800"/>
                                  </p:stCondLst>
                                  <p:childTnLst>
                                    <p:animRot by="10800000">
                                      <p:cBhvr>
                                        <p:cTn id="13" dur="6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Motion origin="layout" path="M -3.05556E-6 -3.64477E-6 C -0.00885 0.05296 -0.01771 0.10592 -0.01771 0.15981 C -0.01771 0.21346 -0.0085 0.26573 -3.05556E-6 0.32332 C 0.00851 0.38067 0.0099 0.44149 0.03299 0.50394 C 0.05608 0.56661 0.11893 0.64801 0.13837 0.6982 C 0.15782 0.74838 0.15 0.78816 0.14931 0.80458 " pathEditMode="relative" rAng="0" ptsTypes="aaaaaA">
                                      <p:cBhvr>
                                        <p:cTn id="18" dur="5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40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Scale>
                                      <p:cBhvr>
                                        <p:cTn id="20" dur="5500" fill="hold"/>
                                        <p:tgtEl>
                                          <p:spTgt spid="107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Rot by="-5400000">
                                      <p:cBhvr>
                                        <p:cTn id="22" dur="5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animMotion origin="layout" path="M 0 0 C 0.01805 0.06637 0.03611 0.13298 0.03698 0.23173 C 0.03785 0.33048 0.02448 0.49561 0.00538 0.59297 C -0.01372 0.69033 -0.06215 0.7759 -0.07813 0.81568 C -0.0941 0.85546 -0.09149 0.82817 -0.09045 0.8321 " pathEditMode="relative" ptsTypes="aaaaA">
                                      <p:cBhvr>
                                        <p:cTn id="27" dur="4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Scale>
                                      <p:cBhvr>
                                        <p:cTn id="29" dur="4500" fill="hold"/>
                                        <p:tgtEl>
                                          <p:spTgt spid="10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Rot by="-10800000">
                                      <p:cBhvr>
                                        <p:cTn id="31" dur="4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14200"/>
                                  </p:stCondLst>
                                  <p:childTnLst>
                                    <p:animMotion origin="layout" path="M 2.5E-6 3.9593E-6 C 0.00139 0.07076 0.00278 0.14176 2.5E-6 0.19495 C -0.00278 0.24815 -0.00712 0.27428 -0.0165 0.31845 C -0.02587 0.36285 -0.05139 0.40333 -0.05625 0.46114 C -0.06111 0.51919 -0.05747 0.60522 -0.04531 0.66605 C -0.03316 0.7271 0.00416 0.80203 0.01632 0.82655 " pathEditMode="relative" rAng="0" ptsTypes="aaaaaA">
                                      <p:cBhvr>
                                        <p:cTn id="36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41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animRot by="-10800000">
                                      <p:cBhvr>
                                        <p:cTn id="40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4.44444E-6 2.55319E-6 C 0.02413 0.13136 0.04826 0.26318 0.05208 0.35661 C 0.0559 0.44981 0.02708 0.50717 0.02326 0.55897 C 0.01944 0.61077 0.01927 0.61725 0.02882 0.6672 C 0.03836 0.71669 0.07187 0.82585 0.08072 0.85777 " pathEditMode="relative" rAng="0" ptsTypes="aaaaA">
                                      <p:cBhvr>
                                        <p:cTn id="45" dur="7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429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Scale>
                                      <p:cBhvr>
                                        <p:cTn id="47" dur="7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5400000">
                                      <p:cBhvr>
                                        <p:cTn id="49" dur="7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1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4827 1.38778E-17 C 0.03195 0.03611 0.01563 0.07222 0.01546 0.10231 C 0.01528 0.13218 0.03108 0.15046 0.04688 0.18056 C 0.06268 0.21065 0.09636 0.24051 0.1099 0.28287 C 0.12344 0.32523 0.13264 0.36505 0.12778 0.43426 C 0.12292 0.5037 0.08924 0.64051 0.08108 0.69884 C 0.07292 0.75718 0.0757 0.77083 0.07848 0.78472 " pathEditMode="relative" rAng="0" ptsTypes="aaaaaaA">
                                      <p:cBhvr>
                                        <p:cTn id="54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3923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grpId="2" nodeType="withEffect">
                                  <p:stCondLst>
                                    <p:cond delay="9800"/>
                                  </p:stCondLst>
                                  <p:childTnLst>
                                    <p:animScale>
                                      <p:cBhvr>
                                        <p:cTn id="56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3" nodeType="withEffect">
                                  <p:stCondLst>
                                    <p:cond delay="9800"/>
                                  </p:stCondLst>
                                  <p:childTnLst>
                                    <p:animRot by="10800000">
                                      <p:cBhvr>
                                        <p:cTn id="5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animMotion origin="layout" path="M 0.04202 -0.00694 C 0.03316 0.04606 0.02431 0.09907 0.02431 0.15278 C 0.02431 0.20648 0.03351 0.2588 0.04202 0.31644 C 0.05053 0.37361 0.05191 0.43449 0.075 0.49699 C 0.09809 0.55972 0.16094 0.64097 0.18039 0.6912 C 0.19983 0.74144 0.19202 0.78125 0.19132 0.79769 " pathEditMode="relative" rAng="0" ptsTypes="aaaaaA">
                                      <p:cBhvr>
                                        <p:cTn id="63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4023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Scale>
                                      <p:cBhvr>
                                        <p:cTn id="65" dur="5500" fill="hold"/>
                                        <p:tgtEl>
                                          <p:spTgt spid="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animRot by="-5400000">
                                      <p:cBhvr>
                                        <p:cTn id="67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animMotion origin="layout" path="M 0.03524 1.38778E-17 C 0.0533 0.06644 0.07136 0.13287 0.07205 0.23171 C 0.07309 0.33056 0.05972 0.4956 0.04063 0.59306 C 0.02136 0.69028 -0.02691 0.77593 -0.04288 0.81574 C -0.05885 0.85556 -0.05625 0.82824 -0.05521 0.83218 " pathEditMode="fixed" rAng="0" ptsTypes="aaaaA">
                                      <p:cBhvr>
                                        <p:cTn id="72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4277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Scale>
                                      <p:cBhvr>
                                        <p:cTn id="74" dur="4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13400"/>
                                  </p:stCondLst>
                                  <p:childTnLst>
                                    <p:animRot by="-10800000">
                                      <p:cBhvr>
                                        <p:cTn id="76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4" grpId="2" animBg="1"/>
      <p:bldP spid="104" grpId="3" animBg="1"/>
      <p:bldP spid="107" grpId="0" animBg="1"/>
      <p:bldP spid="108" grpId="0" animBg="1"/>
      <p:bldP spid="109" grpId="0" animBg="1"/>
      <p:bldP spid="110" grpId="0" animBg="1"/>
      <p:bldP spid="2" grpId="0" animBg="1"/>
      <p:bldP spid="2" grpId="1" animBg="1"/>
      <p:bldP spid="2" grpId="2" animBg="1"/>
      <p:bldP spid="2" grpId="3" animBg="1"/>
      <p:bldP spid="3" grpId="0" animBg="1"/>
      <p:bldP spid="4" grpId="0" animBg="1"/>
      <p:bldP spid="450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395288" y="1844675"/>
            <a:ext cx="89281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What’s the main idea of the passage?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A. Beijing is the capital of China.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B. Beijing has developed rapidly.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C. Some information about old Beijing.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D. My trip to Beijing.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358775" y="368300"/>
            <a:ext cx="71643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i="1" dirty="0">
                <a:solidFill>
                  <a:srgbClr val="008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Scan the passage in 1a, then answer the question.</a:t>
            </a:r>
            <a:endParaRPr lang="zh-CN" altLang="en-US" sz="3600" b="1" i="1" dirty="0">
              <a:solidFill>
                <a:srgbClr val="008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3815" name="Picture 23" descr="867B0F5DBB10115B78EFB7A34DAF6CD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7563"/>
            <a:ext cx="10795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4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37.3|15.8|0.7|2.3|0.8|3.2|1.5|1.9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37.3|15.8|0.7|2.3|0.8|3.2|1.5|1.9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37.3|15.8|0.7|2.3|0.8|3.2|1.5|1.9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4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4|1.6"/>
</p:tagLst>
</file>

<file path=ppt/theme/theme1.xml><?xml version="1.0" encoding="utf-8"?>
<a:theme xmlns:a="http://schemas.openxmlformats.org/drawingml/2006/main" name="WWW.2PPT.COM&#10;">
  <a:themeElements>
    <a:clrScheme name="公司入职培训_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公司入职培训_2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公司入职培训_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1491</Words>
  <Application>Microsoft Office PowerPoint</Application>
  <PresentationFormat>全屏显示(4:3)</PresentationFormat>
  <Paragraphs>224</Paragraphs>
  <Slides>30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Arail</vt:lpstr>
      <vt:lpstr>Kingsoft Phonetic Plain</vt:lpstr>
      <vt:lpstr>华文隶书</vt:lpstr>
      <vt:lpstr>宋体</vt:lpstr>
      <vt:lpstr>微软雅黑</vt:lpstr>
      <vt:lpstr>Arial</vt:lpstr>
      <vt:lpstr>Calibri</vt:lpstr>
      <vt:lpstr>Comic Sans MS</vt:lpstr>
      <vt:lpstr>Cooper Black</vt:lpstr>
      <vt:lpstr>Franklin Gothic Medium</vt:lpstr>
      <vt:lpstr>Times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2006-02-25T11:00:00Z</dcterms:created>
  <dcterms:modified xsi:type="dcterms:W3CDTF">2023-01-16T21:43:14Z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5F78702E226347FFAEB3A81293E6D875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