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6" r:id="rId2"/>
    <p:sldId id="287" r:id="rId3"/>
    <p:sldId id="27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3" r:id="rId16"/>
    <p:sldId id="277" r:id="rId17"/>
    <p:sldId id="278" r:id="rId18"/>
    <p:sldId id="282" r:id="rId19"/>
    <p:sldId id="283" r:id="rId20"/>
    <p:sldId id="285" r:id="rId21"/>
    <p:sldId id="274" r:id="rId22"/>
    <p:sldId id="257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隶书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emf"/><Relationship Id="rId1" Type="http://schemas.openxmlformats.org/officeDocument/2006/relationships/image" Target="../media/image76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w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36.wmf"/><Relationship Id="rId7" Type="http://schemas.openxmlformats.org/officeDocument/2006/relationships/image" Target="../media/image52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1.wmf"/><Relationship Id="rId5" Type="http://schemas.openxmlformats.org/officeDocument/2006/relationships/image" Target="../media/image37.wmf"/><Relationship Id="rId10" Type="http://schemas.openxmlformats.org/officeDocument/2006/relationships/image" Target="../media/image47.wmf"/><Relationship Id="rId4" Type="http://schemas.openxmlformats.org/officeDocument/2006/relationships/image" Target="../media/image50.wmf"/><Relationship Id="rId9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0BD70-748B-4288-AFB5-66C453549B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68E1-EF0C-4EA6-AB3E-9F0D739CDE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68E1-EF0C-4EA6-AB3E-9F0D739CDEE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B363F-1142-4541-8C71-BCBF0370D12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FD78E-55DF-4FAA-BF10-9ED70AB80C4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49AA88-7CAD-4A0B-BC8D-4EF4A65A847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CB9641-C9AE-48AB-B319-6E6E01C3356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79716-5499-42F5-BB76-9CEB5391B0B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3806A-3F5E-4199-B2DD-B801912B048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E13AE-E71D-406C-BA56-B95A697B425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4AFB0-2BF6-4B2E-B72C-3F3D46FC756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D2ACA-247F-43BF-A0E6-09DA3C0D03A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FFAC0-CFA6-4BEE-86FE-43FCCFC5D82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E54EF-0EE9-4B91-BE3E-3CE20465227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5B159-0D60-4DAA-8120-140FAE830C8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+mn-ea"/>
              </a:defRPr>
            </a:lvl1pPr>
          </a:lstStyle>
          <a:p>
            <a:fld id="{086C324B-992B-427F-BC20-C68C8F5E36DA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5.bin"/><Relationship Id="rId3" Type="http://schemas.openxmlformats.org/officeDocument/2006/relationships/audio" Target="../media/audio4.wav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2.wmf"/><Relationship Id="rId3" Type="http://schemas.openxmlformats.org/officeDocument/2006/relationships/audio" Target="../media/audio5.wav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53.bin"/><Relationship Id="rId4" Type="http://schemas.openxmlformats.org/officeDocument/2006/relationships/audio" Target="../media/audio6.wav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37.wmf"/><Relationship Id="rId22" Type="http://schemas.openxmlformats.org/officeDocument/2006/relationships/image" Target="../media/image5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6.jpeg"/><Relationship Id="rId4" Type="http://schemas.openxmlformats.org/officeDocument/2006/relationships/image" Target="../media/image5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4.wmf"/><Relationship Id="rId26" Type="http://schemas.openxmlformats.org/officeDocument/2006/relationships/image" Target="../media/image68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67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28" Type="http://schemas.openxmlformats.org/officeDocument/2006/relationships/image" Target="../media/image70.wmf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Relationship Id="rId27" Type="http://schemas.openxmlformats.org/officeDocument/2006/relationships/image" Target="../media/image6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2.e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78.png"/><Relationship Id="rId7" Type="http://schemas.openxmlformats.org/officeDocument/2006/relationships/image" Target="../media/image7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76.emf"/><Relationship Id="rId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4" Type="http://schemas.openxmlformats.org/officeDocument/2006/relationships/image" Target="../media/image5.GIF"/><Relationship Id="rId9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0.wmf"/><Relationship Id="rId11" Type="http://schemas.openxmlformats.org/officeDocument/2006/relationships/slide" Target="slide22.xml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7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slide" Target="slide22.xml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6.bin"/><Relationship Id="rId7" Type="http://schemas.openxmlformats.org/officeDocument/2006/relationships/image" Target="../media/image12.wmf"/><Relationship Id="rId12" Type="http://schemas.openxmlformats.org/officeDocument/2006/relationships/image" Target="../media/image14.wmf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15" Type="http://schemas.openxmlformats.org/officeDocument/2006/relationships/image" Target="../media/image15.wmf"/><Relationship Id="rId10" Type="http://schemas.openxmlformats.org/officeDocument/2006/relationships/image" Target="../media/image13.wmf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3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7.bin"/><Relationship Id="rId3" Type="http://schemas.openxmlformats.org/officeDocument/2006/relationships/image" Target="../media/image25.GIF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e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audio" Target="../media/audio3.wav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43167" y="762160"/>
            <a:ext cx="70564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CC0000"/>
                </a:solidFill>
                <a:ea typeface="新宋体" panose="02010609030101010101" pitchFamily="49" charset="-122"/>
              </a:rPr>
              <a:t>第7章  实数</a:t>
            </a:r>
          </a:p>
        </p:txBody>
      </p:sp>
      <p:sp>
        <p:nvSpPr>
          <p:cNvPr id="2" name="矩形 1"/>
          <p:cNvSpPr/>
          <p:nvPr/>
        </p:nvSpPr>
        <p:spPr>
          <a:xfrm>
            <a:off x="2411760" y="2132856"/>
            <a:ext cx="41088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600" spc="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平方根</a:t>
            </a:r>
            <a:endParaRPr lang="zh-CN" altLang="en-US" sz="9600" spc="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55641" y="5445224"/>
            <a:ext cx="3902030" cy="56630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pc="5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蹦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27538" y="1952625"/>
            <a:ext cx="446405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sz="3200" b="1" dirty="0">
                <a:ea typeface="宋体" panose="02010600030101010101" pitchFamily="2" charset="-122"/>
              </a:rPr>
              <a:t>我们将要参加的 “蹦极”运动的起跳点高度如果是</a:t>
            </a:r>
            <a:r>
              <a:rPr lang="zh-CN" altLang="zh-CN" sz="3200" b="1" dirty="0">
                <a:ea typeface="宋体" panose="02010600030101010101" pitchFamily="2" charset="-122"/>
              </a:rPr>
              <a:t>34.3</a:t>
            </a:r>
            <a:r>
              <a:rPr lang="zh-CN" sz="3200" b="1" dirty="0">
                <a:ea typeface="宋体" panose="02010600030101010101" pitchFamily="2" charset="-122"/>
              </a:rPr>
              <a:t>米那么我们在空中能享受</a:t>
            </a:r>
            <a:r>
              <a:rPr lang="zh-CN" sz="3200" b="1" u="sng" dirty="0">
                <a:ea typeface="宋体" panose="02010600030101010101" pitchFamily="2" charset="-122"/>
              </a:rPr>
              <a:t>            </a:t>
            </a:r>
            <a:r>
              <a:rPr lang="zh-CN" sz="3200" b="1" dirty="0">
                <a:ea typeface="宋体" panose="02010600030101010101" pitchFamily="2" charset="-122"/>
              </a:rPr>
              <a:t>  秒钟的“自由落体”。</a:t>
            </a:r>
          </a:p>
        </p:txBody>
      </p:sp>
      <p:pic>
        <p:nvPicPr>
          <p:cNvPr id="12292" name="Picture 4" descr="图片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33375"/>
            <a:ext cx="104775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27650" y="4652963"/>
            <a:ext cx="3816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4000" b="1" dirty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zh-CN" altLang="zh-CN" sz="4000" b="1" dirty="0">
                <a:solidFill>
                  <a:srgbClr val="FF0000"/>
                </a:solidFill>
                <a:ea typeface="宋体" panose="02010600030101010101" pitchFamily="2" charset="-122"/>
              </a:rPr>
              <a:t>h=4.9t</a:t>
            </a:r>
            <a:r>
              <a:rPr lang="zh-CN" altLang="zh-CN" sz="4000" b="1" baseline="30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</p:txBody>
      </p:sp>
      <p:pic>
        <p:nvPicPr>
          <p:cNvPr id="12294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95400" y="1160463"/>
            <a:ext cx="558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ea typeface="宋体" panose="02010600030101010101" pitchFamily="2" charset="-122"/>
              </a:rPr>
              <a:t>1</a:t>
            </a:r>
            <a:r>
              <a:rPr lang="zh-CN" sz="2800" b="1" dirty="0">
                <a:ea typeface="宋体" panose="02010600030101010101" pitchFamily="2" charset="-122"/>
              </a:rPr>
              <a:t>、          </a:t>
            </a:r>
            <a:r>
              <a:rPr lang="zh-CN" altLang="zh-CN" sz="2800" b="1" dirty="0">
                <a:ea typeface="宋体" panose="02010600030101010101" pitchFamily="2" charset="-122"/>
              </a:rPr>
              <a:t>=  ___________.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58888" y="3213100"/>
            <a:ext cx="669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ea typeface="宋体" panose="02010600030101010101" pitchFamily="2" charset="-122"/>
              </a:rPr>
              <a:t>3</a:t>
            </a:r>
            <a:r>
              <a:rPr lang="zh-CN" sz="2800" b="1" dirty="0">
                <a:ea typeface="宋体" panose="02010600030101010101" pitchFamily="2" charset="-122"/>
              </a:rPr>
              <a:t>、　　的算术平方根等于</a:t>
            </a:r>
            <a:r>
              <a:rPr lang="zh-CN" altLang="zh-CN" sz="2800" b="1" dirty="0">
                <a:ea typeface="宋体" panose="02010600030101010101" pitchFamily="2" charset="-122"/>
              </a:rPr>
              <a:t>_________</a:t>
            </a:r>
            <a:r>
              <a:rPr lang="zh-CN" sz="2800" b="1" dirty="0"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975350" y="319722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3318" name="WordArt 6"/>
          <p:cNvSpPr>
            <a:spLocks noChangeArrowheads="1" noChangeShapeType="1"/>
          </p:cNvSpPr>
          <p:nvPr/>
        </p:nvSpPr>
        <p:spPr bwMode="auto">
          <a:xfrm rot="5400000">
            <a:off x="6930232" y="1539081"/>
            <a:ext cx="2844800" cy="935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b="1" dirty="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“蹦极”思维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8888" y="2205038"/>
            <a:ext cx="6372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ea typeface="宋体" panose="02010600030101010101" pitchFamily="2" charset="-122"/>
              </a:rPr>
              <a:t>2</a:t>
            </a:r>
            <a:r>
              <a:rPr lang="zh-CN" sz="2800" b="1" dirty="0">
                <a:ea typeface="宋体" panose="02010600030101010101" pitchFamily="2" charset="-122"/>
              </a:rPr>
              <a:t>、</a:t>
            </a:r>
            <a:r>
              <a:rPr lang="zh-CN" altLang="zh-CN" sz="2800" b="1" dirty="0">
                <a:ea typeface="宋体" panose="02010600030101010101" pitchFamily="2" charset="-122"/>
              </a:rPr>
              <a:t>16</a:t>
            </a:r>
            <a:r>
              <a:rPr lang="zh-CN" sz="2800" b="1" dirty="0">
                <a:ea typeface="宋体" panose="02010600030101010101" pitchFamily="2" charset="-122"/>
              </a:rPr>
              <a:t>的算术平方根是</a:t>
            </a:r>
            <a:r>
              <a:rPr lang="zh-CN" altLang="zh-CN" sz="2800" b="1" dirty="0">
                <a:ea typeface="宋体" panose="02010600030101010101" pitchFamily="2" charset="-122"/>
              </a:rPr>
              <a:t>_________</a:t>
            </a:r>
            <a:r>
              <a:rPr lang="zh-CN" sz="2800" b="1" dirty="0">
                <a:ea typeface="宋体" panose="02010600030101010101" pitchFamily="2" charset="-122"/>
              </a:rPr>
              <a:t>．</a:t>
            </a:r>
          </a:p>
        </p:txBody>
      </p:sp>
      <p:grpSp>
        <p:nvGrpSpPr>
          <p:cNvPr id="13320" name="Group 8"/>
          <p:cNvGrpSpPr/>
          <p:nvPr/>
        </p:nvGrpSpPr>
        <p:grpSpPr bwMode="auto">
          <a:xfrm>
            <a:off x="1295400" y="4400550"/>
            <a:ext cx="7056438" cy="555625"/>
            <a:chOff x="0" y="0"/>
            <a:chExt cx="4445" cy="350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0" y="23"/>
              <a:ext cx="44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 b="1" dirty="0">
                  <a:ea typeface="宋体" panose="02010600030101010101" pitchFamily="2" charset="-122"/>
                </a:rPr>
                <a:t>4</a:t>
              </a:r>
              <a:r>
                <a:rPr lang="zh-CN" sz="2800" b="1" dirty="0">
                  <a:ea typeface="宋体" panose="02010600030101010101" pitchFamily="2" charset="-122"/>
                </a:rPr>
                <a:t>、    　　 的算术平方根等于</a:t>
              </a:r>
              <a:r>
                <a:rPr lang="zh-CN" altLang="zh-CN" sz="2800" b="1" dirty="0">
                  <a:ea typeface="宋体" panose="02010600030101010101" pitchFamily="2" charset="-122"/>
                </a:rPr>
                <a:t>_________</a:t>
              </a:r>
              <a:r>
                <a:rPr lang="zh-CN" sz="2800" b="1" dirty="0">
                  <a:ea typeface="宋体" panose="02010600030101010101" pitchFamily="2" charset="-122"/>
                </a:rPr>
                <a:t>．</a:t>
              </a:r>
            </a:p>
          </p:txBody>
        </p:sp>
        <p:grpSp>
          <p:nvGrpSpPr>
            <p:cNvPr id="13322" name="Group 10"/>
            <p:cNvGrpSpPr/>
            <p:nvPr/>
          </p:nvGrpSpPr>
          <p:grpSpPr bwMode="auto">
            <a:xfrm>
              <a:off x="272" y="0"/>
              <a:ext cx="1496" cy="346"/>
              <a:chOff x="0" y="0"/>
              <a:chExt cx="1496" cy="346"/>
            </a:xfrm>
          </p:grpSpPr>
          <p:sp>
            <p:nvSpPr>
              <p:cNvPr id="13323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6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zh-CN" altLang="zh-CN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√</a:t>
                </a:r>
                <a:r>
                  <a:rPr lang="zh-CN" altLang="zh-CN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(</a:t>
                </a:r>
                <a:r>
                  <a:rPr lang="zh-CN" altLang="zh-CN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-</a:t>
                </a:r>
                <a:r>
                  <a:rPr lang="zh-CN" altLang="zh-CN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3)</a:t>
                </a:r>
                <a:r>
                  <a:rPr lang="zh-CN" altLang="zh-CN" sz="2800" b="1" baseline="3000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226" y="68"/>
                <a:ext cx="544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435600" y="22050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</a:p>
        </p:txBody>
      </p:sp>
      <p:grpSp>
        <p:nvGrpSpPr>
          <p:cNvPr id="13326" name="Group 14"/>
          <p:cNvGrpSpPr/>
          <p:nvPr/>
        </p:nvGrpSpPr>
        <p:grpSpPr bwMode="auto">
          <a:xfrm>
            <a:off x="6408738" y="4473575"/>
            <a:ext cx="539750" cy="422275"/>
            <a:chOff x="0" y="0"/>
            <a:chExt cx="337" cy="254"/>
          </a:xfrm>
        </p:grpSpPr>
        <p:sp>
          <p:nvSpPr>
            <p:cNvPr id="13327" name="未知"/>
            <p:cNvSpPr/>
            <p:nvPr/>
          </p:nvSpPr>
          <p:spPr bwMode="auto">
            <a:xfrm>
              <a:off x="2" y="5"/>
              <a:ext cx="335" cy="223"/>
            </a:xfrm>
            <a:custGeom>
              <a:avLst/>
              <a:gdLst>
                <a:gd name="T0" fmla="*/ 0 w 605"/>
                <a:gd name="T1" fmla="*/ 274 h 405"/>
                <a:gd name="T2" fmla="*/ 39 w 605"/>
                <a:gd name="T3" fmla="*/ 252 h 405"/>
                <a:gd name="T4" fmla="*/ 132 w 605"/>
                <a:gd name="T5" fmla="*/ 405 h 405"/>
                <a:gd name="T6" fmla="*/ 234 w 605"/>
                <a:gd name="T7" fmla="*/ 0 h 405"/>
                <a:gd name="T8" fmla="*/ 605 w 605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405">
                  <a:moveTo>
                    <a:pt x="0" y="274"/>
                  </a:moveTo>
                  <a:lnTo>
                    <a:pt x="39" y="252"/>
                  </a:lnTo>
                  <a:lnTo>
                    <a:pt x="132" y="405"/>
                  </a:lnTo>
                  <a:lnTo>
                    <a:pt x="234" y="0"/>
                  </a:lnTo>
                  <a:lnTo>
                    <a:pt x="605" y="0"/>
                  </a:lnTo>
                </a:path>
              </a:pathLst>
            </a:custGeom>
            <a:noFill/>
            <a:ln w="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未知"/>
            <p:cNvSpPr/>
            <p:nvPr/>
          </p:nvSpPr>
          <p:spPr bwMode="auto">
            <a:xfrm>
              <a:off x="0" y="0"/>
              <a:ext cx="337" cy="228"/>
            </a:xfrm>
            <a:custGeom>
              <a:avLst/>
              <a:gdLst>
                <a:gd name="T0" fmla="*/ 0 w 672"/>
                <a:gd name="T1" fmla="*/ 307 h 457"/>
                <a:gd name="T2" fmla="*/ 58 w 672"/>
                <a:gd name="T3" fmla="*/ 275 h 457"/>
                <a:gd name="T4" fmla="*/ 150 w 672"/>
                <a:gd name="T5" fmla="*/ 413 h 457"/>
                <a:gd name="T6" fmla="*/ 254 w 672"/>
                <a:gd name="T7" fmla="*/ 0 h 457"/>
                <a:gd name="T8" fmla="*/ 672 w 672"/>
                <a:gd name="T9" fmla="*/ 0 h 457"/>
                <a:gd name="T10" fmla="*/ 672 w 672"/>
                <a:gd name="T11" fmla="*/ 21 h 457"/>
                <a:gd name="T12" fmla="*/ 270 w 672"/>
                <a:gd name="T13" fmla="*/ 21 h 457"/>
                <a:gd name="T14" fmla="*/ 160 w 672"/>
                <a:gd name="T15" fmla="*/ 457 h 457"/>
                <a:gd name="T16" fmla="*/ 139 w 672"/>
                <a:gd name="T17" fmla="*/ 457 h 457"/>
                <a:gd name="T18" fmla="*/ 35 w 672"/>
                <a:gd name="T19" fmla="*/ 302 h 457"/>
                <a:gd name="T20" fmla="*/ 6 w 672"/>
                <a:gd name="T21" fmla="*/ 319 h 457"/>
                <a:gd name="T22" fmla="*/ 0 w 672"/>
                <a:gd name="T23" fmla="*/ 30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2" h="457">
                  <a:moveTo>
                    <a:pt x="0" y="307"/>
                  </a:moveTo>
                  <a:lnTo>
                    <a:pt x="58" y="275"/>
                  </a:lnTo>
                  <a:lnTo>
                    <a:pt x="150" y="413"/>
                  </a:lnTo>
                  <a:lnTo>
                    <a:pt x="254" y="0"/>
                  </a:lnTo>
                  <a:lnTo>
                    <a:pt x="672" y="0"/>
                  </a:lnTo>
                  <a:lnTo>
                    <a:pt x="672" y="21"/>
                  </a:lnTo>
                  <a:lnTo>
                    <a:pt x="270" y="21"/>
                  </a:lnTo>
                  <a:lnTo>
                    <a:pt x="160" y="457"/>
                  </a:lnTo>
                  <a:lnTo>
                    <a:pt x="139" y="457"/>
                  </a:lnTo>
                  <a:lnTo>
                    <a:pt x="35" y="302"/>
                  </a:lnTo>
                  <a:lnTo>
                    <a:pt x="6" y="319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00"/>
            </a:solidFill>
            <a:ln w="9525" cmpd="sng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101" y="7"/>
              <a:ext cx="20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7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zh-CN" sz="2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zh-CN" sz="27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CN" altLang="zh-CN" sz="180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176713" y="10890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92163" y="5300663"/>
            <a:ext cx="7127875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</p:txBody>
      </p:sp>
      <p:sp>
        <p:nvSpPr>
          <p:cNvPr id="13332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150938" y="5373688"/>
            <a:ext cx="687705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</p:txBody>
      </p:sp>
      <p:grpSp>
        <p:nvGrpSpPr>
          <p:cNvPr id="13333" name="Group 21"/>
          <p:cNvGrpSpPr>
            <a:grpSpLocks noChangeAspect="1"/>
          </p:cNvGrpSpPr>
          <p:nvPr/>
        </p:nvGrpSpPr>
        <p:grpSpPr bwMode="auto">
          <a:xfrm>
            <a:off x="1981200" y="1195388"/>
            <a:ext cx="646113" cy="504825"/>
            <a:chOff x="0" y="0"/>
            <a:chExt cx="407" cy="318"/>
          </a:xfrm>
        </p:grpSpPr>
        <p:sp>
          <p:nvSpPr>
            <p:cNvPr id="1333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0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未知"/>
            <p:cNvSpPr/>
            <p:nvPr/>
          </p:nvSpPr>
          <p:spPr bwMode="auto">
            <a:xfrm>
              <a:off x="37" y="44"/>
              <a:ext cx="335" cy="223"/>
            </a:xfrm>
            <a:custGeom>
              <a:avLst/>
              <a:gdLst>
                <a:gd name="T0" fmla="*/ 0 w 605"/>
                <a:gd name="T1" fmla="*/ 274 h 405"/>
                <a:gd name="T2" fmla="*/ 39 w 605"/>
                <a:gd name="T3" fmla="*/ 252 h 405"/>
                <a:gd name="T4" fmla="*/ 132 w 605"/>
                <a:gd name="T5" fmla="*/ 405 h 405"/>
                <a:gd name="T6" fmla="*/ 234 w 605"/>
                <a:gd name="T7" fmla="*/ 0 h 405"/>
                <a:gd name="T8" fmla="*/ 605 w 605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405">
                  <a:moveTo>
                    <a:pt x="0" y="274"/>
                  </a:moveTo>
                  <a:lnTo>
                    <a:pt x="39" y="252"/>
                  </a:lnTo>
                  <a:lnTo>
                    <a:pt x="132" y="405"/>
                  </a:lnTo>
                  <a:lnTo>
                    <a:pt x="234" y="0"/>
                  </a:lnTo>
                  <a:lnTo>
                    <a:pt x="605" y="0"/>
                  </a:lnTo>
                </a:path>
              </a:pathLst>
            </a:custGeom>
            <a:noFill/>
            <a:ln w="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未知"/>
            <p:cNvSpPr/>
            <p:nvPr/>
          </p:nvSpPr>
          <p:spPr bwMode="auto">
            <a:xfrm>
              <a:off x="35" y="39"/>
              <a:ext cx="337" cy="228"/>
            </a:xfrm>
            <a:custGeom>
              <a:avLst/>
              <a:gdLst>
                <a:gd name="T0" fmla="*/ 0 w 672"/>
                <a:gd name="T1" fmla="*/ 307 h 457"/>
                <a:gd name="T2" fmla="*/ 58 w 672"/>
                <a:gd name="T3" fmla="*/ 275 h 457"/>
                <a:gd name="T4" fmla="*/ 150 w 672"/>
                <a:gd name="T5" fmla="*/ 413 h 457"/>
                <a:gd name="T6" fmla="*/ 254 w 672"/>
                <a:gd name="T7" fmla="*/ 0 h 457"/>
                <a:gd name="T8" fmla="*/ 672 w 672"/>
                <a:gd name="T9" fmla="*/ 0 h 457"/>
                <a:gd name="T10" fmla="*/ 672 w 672"/>
                <a:gd name="T11" fmla="*/ 21 h 457"/>
                <a:gd name="T12" fmla="*/ 270 w 672"/>
                <a:gd name="T13" fmla="*/ 21 h 457"/>
                <a:gd name="T14" fmla="*/ 160 w 672"/>
                <a:gd name="T15" fmla="*/ 457 h 457"/>
                <a:gd name="T16" fmla="*/ 139 w 672"/>
                <a:gd name="T17" fmla="*/ 457 h 457"/>
                <a:gd name="T18" fmla="*/ 35 w 672"/>
                <a:gd name="T19" fmla="*/ 302 h 457"/>
                <a:gd name="T20" fmla="*/ 6 w 672"/>
                <a:gd name="T21" fmla="*/ 319 h 457"/>
                <a:gd name="T22" fmla="*/ 0 w 672"/>
                <a:gd name="T23" fmla="*/ 30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2" h="457">
                  <a:moveTo>
                    <a:pt x="0" y="307"/>
                  </a:moveTo>
                  <a:lnTo>
                    <a:pt x="58" y="275"/>
                  </a:lnTo>
                  <a:lnTo>
                    <a:pt x="150" y="413"/>
                  </a:lnTo>
                  <a:lnTo>
                    <a:pt x="254" y="0"/>
                  </a:lnTo>
                  <a:lnTo>
                    <a:pt x="672" y="0"/>
                  </a:lnTo>
                  <a:lnTo>
                    <a:pt x="672" y="21"/>
                  </a:lnTo>
                  <a:lnTo>
                    <a:pt x="270" y="21"/>
                  </a:lnTo>
                  <a:lnTo>
                    <a:pt x="160" y="457"/>
                  </a:lnTo>
                  <a:lnTo>
                    <a:pt x="139" y="457"/>
                  </a:lnTo>
                  <a:lnTo>
                    <a:pt x="35" y="302"/>
                  </a:lnTo>
                  <a:lnTo>
                    <a:pt x="6" y="319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153" y="58"/>
              <a:ext cx="21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7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16</a:t>
              </a:r>
              <a:endParaRPr lang="zh-CN" altLang="zh-CN" sz="18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3338" name="Group 26"/>
          <p:cNvGrpSpPr>
            <a:grpSpLocks noChangeAspect="1"/>
          </p:cNvGrpSpPr>
          <p:nvPr/>
        </p:nvGrpSpPr>
        <p:grpSpPr bwMode="auto">
          <a:xfrm>
            <a:off x="1906588" y="3213100"/>
            <a:ext cx="646112" cy="504825"/>
            <a:chOff x="0" y="0"/>
            <a:chExt cx="407" cy="318"/>
          </a:xfrm>
        </p:grpSpPr>
        <p:sp>
          <p:nvSpPr>
            <p:cNvPr id="13339" name="AutoShape 2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0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未知"/>
            <p:cNvSpPr/>
            <p:nvPr/>
          </p:nvSpPr>
          <p:spPr bwMode="auto">
            <a:xfrm>
              <a:off x="37" y="44"/>
              <a:ext cx="335" cy="223"/>
            </a:xfrm>
            <a:custGeom>
              <a:avLst/>
              <a:gdLst>
                <a:gd name="T0" fmla="*/ 0 w 605"/>
                <a:gd name="T1" fmla="*/ 274 h 405"/>
                <a:gd name="T2" fmla="*/ 39 w 605"/>
                <a:gd name="T3" fmla="*/ 252 h 405"/>
                <a:gd name="T4" fmla="*/ 132 w 605"/>
                <a:gd name="T5" fmla="*/ 405 h 405"/>
                <a:gd name="T6" fmla="*/ 234 w 605"/>
                <a:gd name="T7" fmla="*/ 0 h 405"/>
                <a:gd name="T8" fmla="*/ 605 w 605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405">
                  <a:moveTo>
                    <a:pt x="0" y="274"/>
                  </a:moveTo>
                  <a:lnTo>
                    <a:pt x="39" y="252"/>
                  </a:lnTo>
                  <a:lnTo>
                    <a:pt x="132" y="405"/>
                  </a:lnTo>
                  <a:lnTo>
                    <a:pt x="234" y="0"/>
                  </a:lnTo>
                  <a:lnTo>
                    <a:pt x="605" y="0"/>
                  </a:lnTo>
                </a:path>
              </a:pathLst>
            </a:custGeom>
            <a:noFill/>
            <a:ln w="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未知"/>
            <p:cNvSpPr/>
            <p:nvPr/>
          </p:nvSpPr>
          <p:spPr bwMode="auto">
            <a:xfrm>
              <a:off x="35" y="39"/>
              <a:ext cx="337" cy="228"/>
            </a:xfrm>
            <a:custGeom>
              <a:avLst/>
              <a:gdLst>
                <a:gd name="T0" fmla="*/ 0 w 672"/>
                <a:gd name="T1" fmla="*/ 307 h 457"/>
                <a:gd name="T2" fmla="*/ 58 w 672"/>
                <a:gd name="T3" fmla="*/ 275 h 457"/>
                <a:gd name="T4" fmla="*/ 150 w 672"/>
                <a:gd name="T5" fmla="*/ 413 h 457"/>
                <a:gd name="T6" fmla="*/ 254 w 672"/>
                <a:gd name="T7" fmla="*/ 0 h 457"/>
                <a:gd name="T8" fmla="*/ 672 w 672"/>
                <a:gd name="T9" fmla="*/ 0 h 457"/>
                <a:gd name="T10" fmla="*/ 672 w 672"/>
                <a:gd name="T11" fmla="*/ 21 h 457"/>
                <a:gd name="T12" fmla="*/ 270 w 672"/>
                <a:gd name="T13" fmla="*/ 21 h 457"/>
                <a:gd name="T14" fmla="*/ 160 w 672"/>
                <a:gd name="T15" fmla="*/ 457 h 457"/>
                <a:gd name="T16" fmla="*/ 139 w 672"/>
                <a:gd name="T17" fmla="*/ 457 h 457"/>
                <a:gd name="T18" fmla="*/ 35 w 672"/>
                <a:gd name="T19" fmla="*/ 302 h 457"/>
                <a:gd name="T20" fmla="*/ 6 w 672"/>
                <a:gd name="T21" fmla="*/ 319 h 457"/>
                <a:gd name="T22" fmla="*/ 0 w 672"/>
                <a:gd name="T23" fmla="*/ 30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2" h="457">
                  <a:moveTo>
                    <a:pt x="0" y="307"/>
                  </a:moveTo>
                  <a:lnTo>
                    <a:pt x="58" y="275"/>
                  </a:lnTo>
                  <a:lnTo>
                    <a:pt x="150" y="413"/>
                  </a:lnTo>
                  <a:lnTo>
                    <a:pt x="254" y="0"/>
                  </a:lnTo>
                  <a:lnTo>
                    <a:pt x="672" y="0"/>
                  </a:lnTo>
                  <a:lnTo>
                    <a:pt x="672" y="21"/>
                  </a:lnTo>
                  <a:lnTo>
                    <a:pt x="270" y="21"/>
                  </a:lnTo>
                  <a:lnTo>
                    <a:pt x="160" y="457"/>
                  </a:lnTo>
                  <a:lnTo>
                    <a:pt x="139" y="457"/>
                  </a:lnTo>
                  <a:lnTo>
                    <a:pt x="35" y="302"/>
                  </a:lnTo>
                  <a:lnTo>
                    <a:pt x="6" y="319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153" y="58"/>
              <a:ext cx="3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7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16</a:t>
              </a:r>
              <a:endParaRPr lang="zh-CN" altLang="zh-CN" sz="1800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25" grpId="0" autoUpdateAnimBg="0"/>
      <p:bldP spid="133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说出下列各式所表示的意义，并分别求出它们的值。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863600" y="2097088"/>
          <a:ext cx="9382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r:id="rId3" imgW="382270" imgH="229235" progId="Equation.3">
                  <p:embed/>
                </p:oleObj>
              </mc:Choice>
              <mc:Fallback>
                <p:oleObj r:id="rId3" imgW="382270" imgH="2292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097088"/>
                        <a:ext cx="93821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0" name="Group 4"/>
          <p:cNvGrpSpPr/>
          <p:nvPr/>
        </p:nvGrpSpPr>
        <p:grpSpPr bwMode="auto">
          <a:xfrm>
            <a:off x="1871663" y="2889250"/>
            <a:ext cx="6629400" cy="858838"/>
            <a:chOff x="0" y="0"/>
            <a:chExt cx="4176" cy="541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0" y="114"/>
              <a:ext cx="41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：表示       的算术平方根，值为       ；</a:t>
              </a:r>
            </a:p>
          </p:txBody>
        </p:sp>
        <p:grpSp>
          <p:nvGrpSpPr>
            <p:cNvPr id="14342" name="Group 6"/>
            <p:cNvGrpSpPr/>
            <p:nvPr/>
          </p:nvGrpSpPr>
          <p:grpSpPr bwMode="auto">
            <a:xfrm>
              <a:off x="839" y="0"/>
              <a:ext cx="223" cy="519"/>
              <a:chOff x="0" y="0"/>
              <a:chExt cx="223" cy="519"/>
            </a:xfrm>
          </p:grpSpPr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0" y="272"/>
                <a:ext cx="223" cy="1"/>
              </a:xfrm>
              <a:prstGeom prst="line">
                <a:avLst/>
              </a:prstGeom>
              <a:noFill/>
              <a:ln w="14288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0" y="250"/>
                <a:ext cx="216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zh-CN" sz="28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16</a:t>
                </a:r>
                <a:endParaRPr lang="zh-CN" altLang="zh-CN" sz="280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68" y="0"/>
                <a:ext cx="127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zh-CN" sz="28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9</a:t>
                </a:r>
                <a:endParaRPr lang="zh-CN" altLang="zh-CN" sz="280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</p:txBody>
          </p:sp>
        </p:grpSp>
        <p:grpSp>
          <p:nvGrpSpPr>
            <p:cNvPr id="14346" name="Group 10"/>
            <p:cNvGrpSpPr/>
            <p:nvPr/>
          </p:nvGrpSpPr>
          <p:grpSpPr bwMode="auto">
            <a:xfrm>
              <a:off x="3221" y="23"/>
              <a:ext cx="223" cy="518"/>
              <a:chOff x="0" y="0"/>
              <a:chExt cx="223" cy="518"/>
            </a:xfrm>
          </p:grpSpPr>
          <p:sp>
            <p:nvSpPr>
              <p:cNvPr id="14347" name="Line 11"/>
              <p:cNvSpPr>
                <a:spLocks noChangeShapeType="1"/>
              </p:cNvSpPr>
              <p:nvPr/>
            </p:nvSpPr>
            <p:spPr bwMode="auto">
              <a:xfrm>
                <a:off x="0" y="272"/>
                <a:ext cx="223" cy="1"/>
              </a:xfrm>
              <a:prstGeom prst="line">
                <a:avLst/>
              </a:prstGeom>
              <a:noFill/>
              <a:ln w="14288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8" name="Rectangle 12"/>
              <p:cNvSpPr>
                <a:spLocks noChangeArrowheads="1"/>
              </p:cNvSpPr>
              <p:nvPr/>
            </p:nvSpPr>
            <p:spPr bwMode="auto">
              <a:xfrm>
                <a:off x="68" y="249"/>
                <a:ext cx="127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zh-CN" sz="28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4</a:t>
                </a:r>
                <a:endParaRPr lang="zh-CN" altLang="zh-CN" sz="280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</p:txBody>
          </p:sp>
          <p:sp>
            <p:nvSpPr>
              <p:cNvPr id="14349" name="Rectangle 13"/>
              <p:cNvSpPr>
                <a:spLocks noChangeArrowheads="1"/>
              </p:cNvSpPr>
              <p:nvPr/>
            </p:nvSpPr>
            <p:spPr bwMode="auto">
              <a:xfrm>
                <a:off x="68" y="0"/>
                <a:ext cx="127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zh-CN" sz="28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3</a:t>
                </a:r>
                <a:endParaRPr lang="zh-CN" altLang="zh-CN" sz="280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</p:txBody>
          </p:sp>
        </p:grpSp>
      </p:grpSp>
      <p:grpSp>
        <p:nvGrpSpPr>
          <p:cNvPr id="14350" name="Group 14"/>
          <p:cNvGrpSpPr/>
          <p:nvPr/>
        </p:nvGrpSpPr>
        <p:grpSpPr bwMode="auto">
          <a:xfrm>
            <a:off x="1943100" y="2141538"/>
            <a:ext cx="6516688" cy="528637"/>
            <a:chOff x="0" y="0"/>
            <a:chExt cx="4105" cy="333"/>
          </a:xfrm>
        </p:grpSpPr>
        <p:graphicFrame>
          <p:nvGraphicFramePr>
            <p:cNvPr id="14351" name="Object 15"/>
            <p:cNvGraphicFramePr>
              <a:graphicFrameLocks noChangeAspect="1"/>
            </p:cNvGraphicFramePr>
            <p:nvPr/>
          </p:nvGraphicFramePr>
          <p:xfrm>
            <a:off x="3149" y="14"/>
            <a:ext cx="319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7" r:id="rId5" imgW="179070" imgH="179070" progId="Equation.3">
                    <p:embed/>
                  </p:oleObj>
                </mc:Choice>
                <mc:Fallback>
                  <p:oleObj r:id="rId5" imgW="179070" imgH="17907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9" y="14"/>
                          <a:ext cx="319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0" y="0"/>
              <a:ext cx="41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：表示</a:t>
              </a:r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100</a:t>
              </a:r>
              <a:r>
                <a:rPr 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的算术平方根，值为           ；</a:t>
              </a:r>
            </a:p>
          </p:txBody>
        </p:sp>
      </p:grpSp>
      <p:grpSp>
        <p:nvGrpSpPr>
          <p:cNvPr id="14353" name="Group 17"/>
          <p:cNvGrpSpPr/>
          <p:nvPr/>
        </p:nvGrpSpPr>
        <p:grpSpPr bwMode="auto">
          <a:xfrm>
            <a:off x="971550" y="2852738"/>
            <a:ext cx="677863" cy="919162"/>
            <a:chOff x="0" y="0"/>
            <a:chExt cx="427" cy="579"/>
          </a:xfrm>
        </p:grpSpPr>
        <p:sp>
          <p:nvSpPr>
            <p:cNvPr id="1435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27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66" y="311"/>
              <a:ext cx="196" cy="1"/>
            </a:xfrm>
            <a:prstGeom prst="line">
              <a:avLst/>
            </a:prstGeom>
            <a:noFill/>
            <a:ln w="127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 flipV="1">
              <a:off x="37" y="345"/>
              <a:ext cx="25" cy="14"/>
            </a:xfrm>
            <a:prstGeom prst="line">
              <a:avLst/>
            </a:prstGeom>
            <a:noFill/>
            <a:ln w="127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62" y="349"/>
              <a:ext cx="37" cy="176"/>
            </a:xfrm>
            <a:prstGeom prst="line">
              <a:avLst/>
            </a:prstGeom>
            <a:noFill/>
            <a:ln w="254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103" y="49"/>
              <a:ext cx="48" cy="476"/>
            </a:xfrm>
            <a:prstGeom prst="line">
              <a:avLst/>
            </a:prstGeom>
            <a:noFill/>
            <a:ln w="127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151" y="49"/>
              <a:ext cx="228" cy="1"/>
            </a:xfrm>
            <a:prstGeom prst="line">
              <a:avLst/>
            </a:prstGeom>
            <a:noFill/>
            <a:ln w="127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58" y="339"/>
              <a:ext cx="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5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16</a:t>
              </a:r>
              <a:endParaRPr lang="zh-CN" altLang="zh-CN" sz="1800" b="1">
                <a:ea typeface="宋体" panose="02010600030101010101" pitchFamily="2" charset="-122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15" y="61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5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endParaRPr lang="zh-CN" altLang="zh-CN" sz="1800" b="1"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4535488" y="4437063"/>
          <a:ext cx="205263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r:id="rId7" imgW="699135" imgH="305435" progId="Equation.3">
                  <p:embed/>
                </p:oleObj>
              </mc:Choice>
              <mc:Fallback>
                <p:oleObj r:id="rId7" imgW="699135" imgH="305435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4437063"/>
                        <a:ext cx="205263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2159000" y="4400550"/>
          <a:ext cx="105886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r:id="rId9" imgW="445135" imgH="546735" progId="Equation.3">
                  <p:embed/>
                </p:oleObj>
              </mc:Choice>
              <mc:Fallback>
                <p:oleObj r:id="rId9" imgW="445135" imgH="546735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4400550"/>
                        <a:ext cx="1058863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333375"/>
            <a:ext cx="9448800" cy="590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一、填空题：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121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0.25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0.81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172720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练习：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017588" y="4797425"/>
          <a:ext cx="4587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r:id="rId4" imgW="229235" imgH="394970" progId="Equation.3">
                  <p:embed/>
                </p:oleObj>
              </mc:Choice>
              <mc:Fallback>
                <p:oleObj r:id="rId4" imgW="229235" imgH="3949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4797425"/>
                        <a:ext cx="4587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823913" y="2046288"/>
          <a:ext cx="6238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r:id="rId6" imgW="306070" imgH="394970" progId="Equation.3">
                  <p:embed/>
                </p:oleObj>
              </mc:Choice>
              <mc:Fallback>
                <p:oleObj r:id="rId6" imgW="306070" imgH="39497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2046288"/>
                        <a:ext cx="6238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211638" y="908050"/>
            <a:ext cx="6096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140200" y="1557338"/>
          <a:ext cx="571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r:id="rId8" imgW="229870" imgH="178435" progId="Equation.3">
                  <p:embed/>
                </p:oleObj>
              </mc:Choice>
              <mc:Fallback>
                <p:oleObj r:id="rId8" imgW="229870" imgH="1784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557338"/>
                        <a:ext cx="571500" cy="444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140200" y="1989138"/>
          <a:ext cx="3762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r:id="rId10" imgW="203835" imgH="394970" progId="Equation.3">
                  <p:embed/>
                </p:oleObj>
              </mc:Choice>
              <mc:Fallback>
                <p:oleObj r:id="rId10" imgW="203835" imgH="39497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989138"/>
                        <a:ext cx="376238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40200" y="2781300"/>
            <a:ext cx="3619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191000" y="4149725"/>
          <a:ext cx="469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r:id="rId12" imgW="179070" imgH="179070" progId="Equation.3">
                  <p:embed/>
                </p:oleObj>
              </mc:Choice>
              <mc:Fallback>
                <p:oleObj r:id="rId12" imgW="179070" imgH="17907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49725"/>
                        <a:ext cx="469900" cy="469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4330700" y="4710113"/>
          <a:ext cx="4572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r:id="rId14" imgW="153035" imgH="394970" progId="Equation.3">
                  <p:embed/>
                </p:oleObj>
              </mc:Choice>
              <mc:Fallback>
                <p:oleObj r:id="rId14" imgW="153035" imgH="39497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4710113"/>
                        <a:ext cx="457200" cy="806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356100" y="5627688"/>
          <a:ext cx="7302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r:id="rId16" imgW="242570" imgH="178435" progId="Equation.3">
                  <p:embed/>
                </p:oleObj>
              </mc:Choice>
              <mc:Fallback>
                <p:oleObj r:id="rId16" imgW="242570" imgH="1784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627688"/>
                        <a:ext cx="730250" cy="5381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8177213" y="5791200"/>
          <a:ext cx="8874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r:id="rId18" imgW="4342765" imgH="4445635" progId="MS_ClipArt_Gallery.2">
                  <p:embed/>
                </p:oleObj>
              </mc:Choice>
              <mc:Fallback>
                <p:oleObj r:id="rId18" imgW="4342765" imgH="4445635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7213" y="5791200"/>
                        <a:ext cx="8874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 autoUpdateAnimBg="0"/>
      <p:bldP spid="1536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319088"/>
            <a:ext cx="906780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           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0.0081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算术平方根是</a:t>
            </a:r>
            <a:r>
              <a:rPr 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022350" y="76200"/>
          <a:ext cx="11112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r:id="rId5" imgW="546735" imgH="470535" progId="Equation.3">
                  <p:embed/>
                </p:oleObj>
              </mc:Choice>
              <mc:Fallback>
                <p:oleObj r:id="rId5" imgW="546735" imgH="4705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76200"/>
                        <a:ext cx="11112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66800" y="1716088"/>
          <a:ext cx="9906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r:id="rId7" imgW="445770" imgH="216535" progId="Equation.3">
                  <p:embed/>
                </p:oleObj>
              </mc:Choice>
              <mc:Fallback>
                <p:oleObj r:id="rId7" imgW="445770" imgH="2165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16088"/>
                        <a:ext cx="9906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-68263" y="2514600"/>
            <a:ext cx="9136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二、说下列各式所表示的意义，并分别求出它们的值。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2435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901700" y="3170238"/>
          <a:ext cx="9382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r:id="rId9" imgW="382270" imgH="229235" progId="Equation.3">
                  <p:embed/>
                </p:oleObj>
              </mc:Choice>
              <mc:Fallback>
                <p:oleObj r:id="rId9" imgW="382270" imgH="2292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170238"/>
                        <a:ext cx="93821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405313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990600" y="4271963"/>
          <a:ext cx="677863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r:id="rId11" imgW="331470" imgH="446405" progId="Equation.3">
                  <p:embed/>
                </p:oleObj>
              </mc:Choice>
              <mc:Fallback>
                <p:oleObj r:id="rId11" imgW="331470" imgH="44640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71963"/>
                        <a:ext cx="677863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057400" y="3124200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057400" y="3214688"/>
            <a:ext cx="6402388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：表示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的算术平方根，等于           ；</a:t>
            </a:r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7164388" y="3213100"/>
          <a:ext cx="5064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r:id="rId13" imgW="179070" imgH="179070" progId="Equation.3">
                  <p:embed/>
                </p:oleObj>
              </mc:Choice>
              <mc:Fallback>
                <p:oleObj r:id="rId13" imgW="179070" imgH="17907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213100"/>
                        <a:ext cx="50641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8" name="Group 14"/>
          <p:cNvGrpSpPr/>
          <p:nvPr/>
        </p:nvGrpSpPr>
        <p:grpSpPr bwMode="auto">
          <a:xfrm>
            <a:off x="2133600" y="4038600"/>
            <a:ext cx="6629400" cy="990600"/>
            <a:chOff x="0" y="0"/>
            <a:chExt cx="4176" cy="624"/>
          </a:xfrm>
        </p:grpSpPr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0" y="192"/>
              <a:ext cx="4176" cy="3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：表示       的算术平方根，等于       ；</a:t>
              </a:r>
            </a:p>
          </p:txBody>
        </p:sp>
        <p:graphicFrame>
          <p:nvGraphicFramePr>
            <p:cNvPr id="16400" name="Object 16"/>
            <p:cNvGraphicFramePr>
              <a:graphicFrameLocks noChangeAspect="1"/>
            </p:cNvGraphicFramePr>
            <p:nvPr/>
          </p:nvGraphicFramePr>
          <p:xfrm>
            <a:off x="768" y="48"/>
            <a:ext cx="29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3" r:id="rId15" imgW="203835" imgH="394970" progId="Equation.3">
                    <p:embed/>
                  </p:oleObj>
                </mc:Choice>
                <mc:Fallback>
                  <p:oleObj r:id="rId15" imgW="203835" imgH="39497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48"/>
                          <a:ext cx="298" cy="576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1" name="Object 17"/>
            <p:cNvGraphicFramePr>
              <a:graphicFrameLocks noChangeAspect="1"/>
            </p:cNvGraphicFramePr>
            <p:nvPr/>
          </p:nvGraphicFramePr>
          <p:xfrm>
            <a:off x="3166" y="0"/>
            <a:ext cx="24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4" r:id="rId17" imgW="153035" imgH="394970" progId="Equation.3">
                    <p:embed/>
                  </p:oleObj>
                </mc:Choice>
                <mc:Fallback>
                  <p:oleObj r:id="rId17" imgW="153035" imgH="39497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6" y="0"/>
                          <a:ext cx="242" cy="624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4643438" y="0"/>
          <a:ext cx="423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r:id="rId19" imgW="153035" imgH="394970" progId="Equation.3">
                  <p:embed/>
                </p:oleObj>
              </mc:Choice>
              <mc:Fallback>
                <p:oleObj r:id="rId19" imgW="153035" imgH="39497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0"/>
                        <a:ext cx="423862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572000" y="836613"/>
            <a:ext cx="806450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0.09</a:t>
            </a:r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4211638" y="1628775"/>
          <a:ext cx="60801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r:id="rId21" imgW="318770" imgH="229235" progId="Equation.3">
                  <p:embed/>
                </p:oleObj>
              </mc:Choice>
              <mc:Fallback>
                <p:oleObj r:id="rId21" imgW="318770" imgH="22923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628775"/>
                        <a:ext cx="608012" cy="436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8108950" y="5715000"/>
          <a:ext cx="9556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r:id="rId23" imgW="4342765" imgH="4445635" progId="MS_ClipArt_Gallery.2">
                  <p:embed/>
                </p:oleObj>
              </mc:Choice>
              <mc:Fallback>
                <p:oleObj r:id="rId23" imgW="4342765" imgH="4445635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8950" y="5715000"/>
                        <a:ext cx="9556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 autoUpdateAnimBg="0"/>
      <p:bldP spid="1640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2390148" y="2131865"/>
            <a:ext cx="6229350" cy="2227262"/>
            <a:chOff x="0" y="0"/>
            <a:chExt cx="3924" cy="1403"/>
          </a:xfrm>
        </p:grpSpPr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3924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latin typeface="隶书" panose="02010509060101010101" pitchFamily="49" charset="-122"/>
                </a:rPr>
                <a:t>1.</a:t>
              </a:r>
              <a:r>
                <a:rPr lang="zh-CN" sz="2800" dirty="0">
                  <a:latin typeface="隶书" panose="02010509060101010101" pitchFamily="49" charset="-122"/>
                </a:rPr>
                <a:t>自由下落物体的高度</a:t>
              </a:r>
              <a:r>
                <a:rPr lang="zh-CN" altLang="zh-CN" sz="2800" dirty="0">
                  <a:latin typeface="隶书" panose="02010509060101010101" pitchFamily="49" charset="-122"/>
                </a:rPr>
                <a:t>h(</a:t>
              </a:r>
              <a:r>
                <a:rPr lang="zh-CN" sz="2800" dirty="0">
                  <a:latin typeface="隶书" panose="02010509060101010101" pitchFamily="49" charset="-122"/>
                </a:rPr>
                <a:t>单位：</a:t>
              </a:r>
              <a:r>
                <a:rPr lang="zh-CN" altLang="zh-CN" sz="2800" dirty="0">
                  <a:latin typeface="隶书" panose="02010509060101010101" pitchFamily="49" charset="-122"/>
                </a:rPr>
                <a:t>m</a:t>
              </a:r>
              <a:r>
                <a:rPr lang="zh-CN" sz="2800" dirty="0">
                  <a:latin typeface="隶书" panose="02010509060101010101" pitchFamily="49" charset="-122"/>
                </a:rPr>
                <a:t>）与</a:t>
              </a:r>
            </a:p>
            <a:p>
              <a:r>
                <a:rPr lang="zh-CN" sz="2800" dirty="0">
                  <a:latin typeface="隶书" panose="02010509060101010101" pitchFamily="49" charset="-122"/>
                </a:rPr>
                <a:t>下落时间</a:t>
              </a:r>
              <a:r>
                <a:rPr lang="zh-CN" altLang="zh-CN" sz="2800" dirty="0">
                  <a:latin typeface="隶书" panose="02010509060101010101" pitchFamily="49" charset="-122"/>
                </a:rPr>
                <a:t>t(</a:t>
              </a:r>
              <a:r>
                <a:rPr lang="zh-CN" sz="2800" dirty="0">
                  <a:latin typeface="隶书" panose="02010509060101010101" pitchFamily="49" charset="-122"/>
                </a:rPr>
                <a:t>单位：</a:t>
              </a:r>
              <a:r>
                <a:rPr lang="zh-CN" altLang="zh-CN" sz="2800" dirty="0">
                  <a:latin typeface="隶书" panose="02010509060101010101" pitchFamily="49" charset="-122"/>
                </a:rPr>
                <a:t>s</a:t>
              </a:r>
              <a:r>
                <a:rPr lang="zh-CN" sz="2800" dirty="0">
                  <a:latin typeface="隶书" panose="02010509060101010101" pitchFamily="49" charset="-122"/>
                </a:rPr>
                <a:t>）的关系是 </a:t>
              </a:r>
            </a:p>
            <a:p>
              <a:r>
                <a:rPr lang="zh-CN" altLang="zh-CN" sz="2800" dirty="0">
                  <a:latin typeface="隶书" panose="02010509060101010101" pitchFamily="49" charset="-122"/>
                </a:rPr>
                <a:t>h=4.9    </a:t>
              </a:r>
              <a:r>
                <a:rPr lang="zh-CN" sz="2800" dirty="0">
                  <a:latin typeface="隶书" panose="02010509060101010101" pitchFamily="49" charset="-122"/>
                </a:rPr>
                <a:t>。如图，有一个物体从</a:t>
              </a:r>
              <a:r>
                <a:rPr lang="zh-CN" altLang="zh-CN" sz="2800" dirty="0">
                  <a:latin typeface="隶书" panose="02010509060101010101" pitchFamily="49" charset="-122"/>
                </a:rPr>
                <a:t>490m</a:t>
              </a:r>
            </a:p>
            <a:p>
              <a:r>
                <a:rPr lang="zh-CN" sz="2800" dirty="0">
                  <a:latin typeface="隶书" panose="02010509060101010101" pitchFamily="49" charset="-122"/>
                </a:rPr>
                <a:t>高的建筑物上自由落下，到达地面需要</a:t>
              </a:r>
            </a:p>
            <a:p>
              <a:r>
                <a:rPr lang="zh-CN" sz="2800" dirty="0">
                  <a:latin typeface="隶书" panose="02010509060101010101" pitchFamily="49" charset="-122"/>
                </a:rPr>
                <a:t>多长时间？</a:t>
              </a:r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635" y="545"/>
            <a:ext cx="18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r:id="rId3" imgW="165735" imgH="280670" progId="Equation.3">
                    <p:embed/>
                  </p:oleObj>
                </mc:Choice>
                <mc:Fallback>
                  <p:oleObj r:id="rId3" imgW="165735" imgH="28067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" y="545"/>
                          <a:ext cx="187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413" name="Picture 5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2563813"/>
            <a:ext cx="11938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4" name="Group 6"/>
          <p:cNvGrpSpPr/>
          <p:nvPr/>
        </p:nvGrpSpPr>
        <p:grpSpPr bwMode="auto">
          <a:xfrm>
            <a:off x="0" y="304800"/>
            <a:ext cx="4114800" cy="1143000"/>
            <a:chOff x="0" y="0"/>
            <a:chExt cx="2208" cy="1052"/>
          </a:xfrm>
        </p:grpSpPr>
        <p:sp>
          <p:nvSpPr>
            <p:cNvPr id="17415" name="未知"/>
            <p:cNvSpPr/>
            <p:nvPr/>
          </p:nvSpPr>
          <p:spPr bwMode="auto">
            <a:xfrm>
              <a:off x="0" y="528"/>
              <a:ext cx="2208" cy="384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 cap="flat" cmpd="sng">
              <a:solidFill>
                <a:schemeClr val="accent1"/>
              </a:solidFill>
              <a:round/>
            </a:ln>
            <a:effectLst>
              <a:prstShdw prst="shdw15">
                <a:schemeClr val="bg2"/>
              </a:prstShdw>
            </a:effec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7416" name="Group 8"/>
            <p:cNvGrpSpPr/>
            <p:nvPr/>
          </p:nvGrpSpPr>
          <p:grpSpPr bwMode="auto">
            <a:xfrm>
              <a:off x="0" y="0"/>
              <a:ext cx="2112" cy="1052"/>
              <a:chOff x="0" y="0"/>
              <a:chExt cx="2112" cy="1052"/>
            </a:xfrm>
          </p:grpSpPr>
          <p:sp>
            <p:nvSpPr>
              <p:cNvPr id="17417" name="未知"/>
              <p:cNvSpPr/>
              <p:nvPr/>
            </p:nvSpPr>
            <p:spPr bwMode="auto">
              <a:xfrm rot="158589">
                <a:off x="96" y="97"/>
                <a:ext cx="576" cy="720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 cap="flat" cmpd="sng">
                <a:solidFill>
                  <a:schemeClr val="accent2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18" name="未知"/>
              <p:cNvSpPr/>
              <p:nvPr/>
            </p:nvSpPr>
            <p:spPr bwMode="auto">
              <a:xfrm>
                <a:off x="288" y="145"/>
                <a:ext cx="576" cy="672"/>
              </a:xfrm>
              <a:custGeom>
                <a:avLst/>
                <a:gdLst>
                  <a:gd name="T0" fmla="*/ 0 w 432"/>
                  <a:gd name="T1" fmla="*/ 624 h 624"/>
                  <a:gd name="T2" fmla="*/ 96 w 432"/>
                  <a:gd name="T3" fmla="*/ 624 h 624"/>
                  <a:gd name="T4" fmla="*/ 432 w 432"/>
                  <a:gd name="T5" fmla="*/ 0 h 624"/>
                  <a:gd name="T6" fmla="*/ 288 w 432"/>
                  <a:gd name="T7" fmla="*/ 48 h 624"/>
                  <a:gd name="T8" fmla="*/ 0 w 432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19" name="未知"/>
              <p:cNvSpPr/>
              <p:nvPr/>
            </p:nvSpPr>
            <p:spPr bwMode="auto">
              <a:xfrm rot="961415">
                <a:off x="96" y="0"/>
                <a:ext cx="288" cy="768"/>
              </a:xfrm>
              <a:custGeom>
                <a:avLst/>
                <a:gdLst>
                  <a:gd name="T0" fmla="*/ 480 w 480"/>
                  <a:gd name="T1" fmla="*/ 96 h 720"/>
                  <a:gd name="T2" fmla="*/ 192 w 480"/>
                  <a:gd name="T3" fmla="*/ 672 h 720"/>
                  <a:gd name="T4" fmla="*/ 144 w 480"/>
                  <a:gd name="T5" fmla="*/ 720 h 720"/>
                  <a:gd name="T6" fmla="*/ 0 w 480"/>
                  <a:gd name="T7" fmla="*/ 624 h 720"/>
                  <a:gd name="T8" fmla="*/ 144 w 480"/>
                  <a:gd name="T9" fmla="*/ 336 h 720"/>
                  <a:gd name="T10" fmla="*/ 336 w 480"/>
                  <a:gd name="T11" fmla="*/ 0 h 720"/>
                  <a:gd name="T12" fmla="*/ 480 w 480"/>
                  <a:gd name="T13" fmla="*/ 96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20" name="未知"/>
              <p:cNvSpPr/>
              <p:nvPr/>
            </p:nvSpPr>
            <p:spPr bwMode="auto">
              <a:xfrm>
                <a:off x="384" y="1"/>
                <a:ext cx="480" cy="192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 cap="flat" cmpd="sng">
                <a:solidFill>
                  <a:schemeClr val="accent2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21" name="未知"/>
              <p:cNvSpPr/>
              <p:nvPr/>
            </p:nvSpPr>
            <p:spPr bwMode="auto">
              <a:xfrm>
                <a:off x="48" y="577"/>
                <a:ext cx="384" cy="432"/>
              </a:xfrm>
              <a:custGeom>
                <a:avLst/>
                <a:gdLst>
                  <a:gd name="T0" fmla="*/ 192 w 384"/>
                  <a:gd name="T1" fmla="*/ 192 h 384"/>
                  <a:gd name="T2" fmla="*/ 96 w 384"/>
                  <a:gd name="T3" fmla="*/ 144 h 384"/>
                  <a:gd name="T4" fmla="*/ 48 w 384"/>
                  <a:gd name="T5" fmla="*/ 96 h 384"/>
                  <a:gd name="T6" fmla="*/ 0 w 384"/>
                  <a:gd name="T7" fmla="*/ 0 h 384"/>
                  <a:gd name="T8" fmla="*/ 0 w 384"/>
                  <a:gd name="T9" fmla="*/ 384 h 384"/>
                  <a:gd name="T10" fmla="*/ 384 w 384"/>
                  <a:gd name="T11" fmla="*/ 192 h 384"/>
                  <a:gd name="T12" fmla="*/ 192 w 384"/>
                  <a:gd name="T13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22" name="未知"/>
              <p:cNvSpPr/>
              <p:nvPr/>
            </p:nvSpPr>
            <p:spPr bwMode="auto">
              <a:xfrm rot="1629174">
                <a:off x="0" y="876"/>
                <a:ext cx="147" cy="17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48 w 96"/>
                  <a:gd name="T5" fmla="*/ 96 h 96"/>
                  <a:gd name="T6" fmla="*/ 0 w 96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23" name="Oval 15"/>
              <p:cNvSpPr>
                <a:spLocks noChangeArrowheads="1"/>
              </p:cNvSpPr>
              <p:nvPr/>
            </p:nvSpPr>
            <p:spPr bwMode="auto">
              <a:xfrm>
                <a:off x="576" y="49"/>
                <a:ext cx="144" cy="48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7424" name="Text Box 16"/>
              <p:cNvSpPr txBox="1">
                <a:spLocks noChangeArrowheads="1"/>
              </p:cNvSpPr>
              <p:nvPr/>
            </p:nvSpPr>
            <p:spPr bwMode="auto">
              <a:xfrm>
                <a:off x="816" y="48"/>
                <a:ext cx="1296" cy="5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随堂练习</a:t>
                </a: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755650" y="708025"/>
            <a:ext cx="7372350" cy="1857375"/>
            <a:chOff x="0" y="0"/>
            <a:chExt cx="4644" cy="1170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4644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dirty="0"/>
                <a:t>例</a:t>
              </a:r>
              <a:r>
                <a:rPr lang="zh-CN" altLang="zh-CN" dirty="0"/>
                <a:t>1  </a:t>
              </a:r>
              <a:r>
                <a:rPr lang="zh-CN" dirty="0"/>
                <a:t>求下列各数的算术平方根：</a:t>
              </a:r>
            </a:p>
            <a:p>
              <a:endParaRPr lang="zh-CN" dirty="0"/>
            </a:p>
            <a:p>
              <a:r>
                <a:rPr lang="zh-CN" dirty="0"/>
                <a:t>（</a:t>
              </a:r>
              <a:r>
                <a:rPr lang="zh-CN" altLang="zh-CN" dirty="0"/>
                <a:t>1</a:t>
              </a:r>
              <a:r>
                <a:rPr lang="zh-CN" dirty="0"/>
                <a:t>）</a:t>
              </a:r>
              <a:r>
                <a:rPr lang="zh-CN" altLang="zh-CN" dirty="0"/>
                <a:t>100    </a:t>
              </a:r>
              <a:r>
                <a:rPr lang="zh-CN" dirty="0"/>
                <a:t>（</a:t>
              </a:r>
              <a:r>
                <a:rPr lang="zh-CN" altLang="zh-CN" dirty="0"/>
                <a:t>2</a:t>
              </a:r>
              <a:r>
                <a:rPr lang="zh-CN" dirty="0"/>
                <a:t>）        （</a:t>
              </a:r>
              <a:r>
                <a:rPr lang="zh-CN" altLang="zh-CN" dirty="0"/>
                <a:t>3</a:t>
              </a:r>
              <a:r>
                <a:rPr lang="zh-CN" dirty="0"/>
                <a:t>）</a:t>
              </a:r>
              <a:r>
                <a:rPr lang="zh-CN" altLang="zh-CN" dirty="0"/>
                <a:t>0.0001</a:t>
              </a:r>
            </a:p>
          </p:txBody>
        </p:sp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2223" y="581"/>
            <a:ext cx="342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7" r:id="rId3" imgW="229235" imgH="394970" progId="Equation.3">
                    <p:embed/>
                  </p:oleObj>
                </mc:Choice>
                <mc:Fallback>
                  <p:oleObj r:id="rId3" imgW="229235" imgH="39497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3" y="581"/>
                          <a:ext cx="342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37" name="Group 5"/>
          <p:cNvGrpSpPr/>
          <p:nvPr/>
        </p:nvGrpSpPr>
        <p:grpSpPr bwMode="auto">
          <a:xfrm>
            <a:off x="179388" y="2565400"/>
            <a:ext cx="8715375" cy="946150"/>
            <a:chOff x="0" y="0"/>
            <a:chExt cx="5490" cy="596"/>
          </a:xfrm>
        </p:grpSpPr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49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800" dirty="0"/>
                <a:t>解</a:t>
              </a:r>
              <a:r>
                <a:rPr lang="zh-CN" sz="2800" dirty="0">
                  <a:sym typeface="Wingdings" panose="05000000000000000000" pitchFamily="2" charset="2"/>
                </a:rPr>
                <a:t>：（</a:t>
              </a:r>
              <a:r>
                <a:rPr lang="zh-CN" altLang="zh-CN" sz="2800" dirty="0">
                  <a:sym typeface="Wingdings" panose="05000000000000000000" pitchFamily="2" charset="2"/>
                </a:rPr>
                <a:t>1</a:t>
              </a:r>
              <a:r>
                <a:rPr lang="zh-CN" sz="2800" dirty="0">
                  <a:sym typeface="Wingdings" panose="05000000000000000000" pitchFamily="2" charset="2"/>
                </a:rPr>
                <a:t>）因为     </a:t>
              </a:r>
              <a:r>
                <a:rPr lang="zh-CN" altLang="zh-CN" sz="2800" dirty="0">
                  <a:sym typeface="Wingdings" panose="05000000000000000000" pitchFamily="2" charset="2"/>
                </a:rPr>
                <a:t>=100</a:t>
              </a:r>
              <a:r>
                <a:rPr lang="zh-CN" sz="2800" dirty="0">
                  <a:sym typeface="Wingdings" panose="05000000000000000000" pitchFamily="2" charset="2"/>
                </a:rPr>
                <a:t>，所以</a:t>
              </a:r>
              <a:r>
                <a:rPr lang="zh-CN" altLang="zh-CN" sz="2800" dirty="0">
                  <a:sym typeface="Wingdings" panose="05000000000000000000" pitchFamily="2" charset="2"/>
                </a:rPr>
                <a:t>100</a:t>
              </a:r>
              <a:r>
                <a:rPr lang="zh-CN" sz="2800" dirty="0">
                  <a:sym typeface="Wingdings" panose="05000000000000000000" pitchFamily="2" charset="2"/>
                </a:rPr>
                <a:t>的算术平方根为</a:t>
              </a:r>
              <a:r>
                <a:rPr lang="zh-CN" altLang="zh-CN" sz="2800" dirty="0">
                  <a:sym typeface="Wingdings" panose="05000000000000000000" pitchFamily="2" charset="2"/>
                </a:rPr>
                <a:t>10</a:t>
              </a:r>
              <a:r>
                <a:rPr lang="zh-CN" sz="2800" dirty="0">
                  <a:sym typeface="Wingdings" panose="05000000000000000000" pitchFamily="2" charset="2"/>
                </a:rPr>
                <a:t>，</a:t>
              </a:r>
            </a:p>
            <a:p>
              <a:r>
                <a:rPr lang="zh-CN" sz="2800" dirty="0">
                  <a:sym typeface="Wingdings" panose="05000000000000000000" pitchFamily="2" charset="2"/>
                </a:rPr>
                <a:t>即       </a:t>
              </a:r>
              <a:r>
                <a:rPr lang="zh-CN" altLang="zh-CN" sz="2800" dirty="0">
                  <a:sym typeface="Wingdings" panose="05000000000000000000" pitchFamily="2" charset="2"/>
                </a:rPr>
                <a:t>=10</a:t>
              </a:r>
              <a:r>
                <a:rPr lang="zh-CN" sz="2800" dirty="0">
                  <a:sym typeface="Wingdings" panose="05000000000000000000" pitchFamily="2" charset="2"/>
                </a:rPr>
                <a:t>。</a:t>
              </a:r>
              <a:endParaRPr lang="zh-CN" sz="2800" dirty="0"/>
            </a:p>
          </p:txBody>
        </p:sp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1555" y="20"/>
            <a:ext cx="272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8" r:id="rId5" imgW="293370" imgH="280670" progId="Equation.3">
                    <p:embed/>
                  </p:oleObj>
                </mc:Choice>
                <mc:Fallback>
                  <p:oleObj r:id="rId5" imgW="293370" imgH="28067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5" y="20"/>
                          <a:ext cx="272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8"/>
            <p:cNvGraphicFramePr>
              <a:graphicFrameLocks noChangeAspect="1"/>
            </p:cNvGraphicFramePr>
            <p:nvPr/>
          </p:nvGraphicFramePr>
          <p:xfrm>
            <a:off x="285" y="319"/>
            <a:ext cx="408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9" r:id="rId7" imgW="382270" imgH="229235" progId="Equation.3">
                    <p:embed/>
                  </p:oleObj>
                </mc:Choice>
                <mc:Fallback>
                  <p:oleObj r:id="rId7" imgW="382270" imgH="22923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" y="319"/>
                          <a:ext cx="408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549775" y="3270250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r:id="rId9" imgW="191135" imgH="318770" progId="Equation.3">
                  <p:embed/>
                </p:oleObj>
              </mc:Choice>
              <mc:Fallback>
                <p:oleObj r:id="rId9" imgW="191135" imgH="31877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3270250"/>
                        <a:ext cx="1905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2" name="Group 10"/>
          <p:cNvGrpSpPr/>
          <p:nvPr/>
        </p:nvGrpSpPr>
        <p:grpSpPr bwMode="auto">
          <a:xfrm>
            <a:off x="561975" y="3390900"/>
            <a:ext cx="7754938" cy="1982788"/>
            <a:chOff x="0" y="0"/>
            <a:chExt cx="4885" cy="1249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99" y="115"/>
              <a:ext cx="4686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800" dirty="0"/>
                <a:t>（</a:t>
              </a:r>
              <a:r>
                <a:rPr lang="zh-CN" altLang="zh-CN" sz="2800" dirty="0"/>
                <a:t>2</a:t>
              </a:r>
              <a:r>
                <a:rPr lang="zh-CN" sz="2800" dirty="0"/>
                <a:t>）因为        </a:t>
              </a:r>
              <a:r>
                <a:rPr lang="zh-CN" altLang="zh-CN" sz="2800" dirty="0"/>
                <a:t>=     </a:t>
              </a:r>
              <a:r>
                <a:rPr lang="zh-CN" sz="2800" dirty="0"/>
                <a:t>，所以      的算术平方根是</a:t>
              </a:r>
            </a:p>
            <a:p>
              <a:endParaRPr lang="zh-CN" sz="2800" dirty="0"/>
            </a:p>
            <a:p>
              <a:r>
                <a:rPr lang="zh-CN" sz="2800" dirty="0"/>
                <a:t>，即         </a:t>
              </a:r>
              <a:r>
                <a:rPr lang="zh-CN" altLang="zh-CN" sz="2800" dirty="0"/>
                <a:t>=</a:t>
              </a:r>
            </a:p>
            <a:p>
              <a:endParaRPr lang="zh-CN" altLang="zh-CN" sz="2800" dirty="0"/>
            </a:p>
          </p:txBody>
        </p:sp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3007" y="45"/>
            <a:ext cx="290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1" r:id="rId11" imgW="229235" imgH="394970" progId="Equation.3">
                    <p:embed/>
                  </p:oleObj>
                </mc:Choice>
                <mc:Fallback>
                  <p:oleObj r:id="rId11" imgW="229235" imgH="39497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7" y="45"/>
                          <a:ext cx="290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5" name="Object 13"/>
            <p:cNvGraphicFramePr>
              <a:graphicFrameLocks noChangeAspect="1"/>
            </p:cNvGraphicFramePr>
            <p:nvPr/>
          </p:nvGraphicFramePr>
          <p:xfrm>
            <a:off x="1392" y="0"/>
            <a:ext cx="373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2" r:id="rId13" imgW="445135" imgH="648970" progId="Equation.3">
                    <p:embed/>
                  </p:oleObj>
                </mc:Choice>
                <mc:Fallback>
                  <p:oleObj r:id="rId13" imgW="445135" imgH="64897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0"/>
                          <a:ext cx="373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6" name="Object 14"/>
            <p:cNvGraphicFramePr>
              <a:graphicFrameLocks noChangeAspect="1"/>
            </p:cNvGraphicFramePr>
            <p:nvPr/>
          </p:nvGraphicFramePr>
          <p:xfrm>
            <a:off x="1964" y="45"/>
            <a:ext cx="290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3" r:id="rId15" imgW="229235" imgH="394970" progId="Equation.3">
                    <p:embed/>
                  </p:oleObj>
                </mc:Choice>
                <mc:Fallback>
                  <p:oleObj r:id="rId15" imgW="229235" imgH="39497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4" y="45"/>
                          <a:ext cx="290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7" name="Object 15"/>
            <p:cNvGraphicFramePr>
              <a:graphicFrameLocks noChangeAspect="1"/>
            </p:cNvGraphicFramePr>
            <p:nvPr/>
          </p:nvGraphicFramePr>
          <p:xfrm>
            <a:off x="0" y="499"/>
            <a:ext cx="303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4" r:id="rId17" imgW="153035" imgH="394970" progId="Equation.3">
                    <p:embed/>
                  </p:oleObj>
                </mc:Choice>
                <mc:Fallback>
                  <p:oleObj r:id="rId17" imgW="153035" imgH="39497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99"/>
                          <a:ext cx="303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8" name="Object 16"/>
            <p:cNvGraphicFramePr>
              <a:graphicFrameLocks noChangeAspect="1"/>
            </p:cNvGraphicFramePr>
            <p:nvPr/>
          </p:nvGraphicFramePr>
          <p:xfrm>
            <a:off x="757" y="544"/>
            <a:ext cx="419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5" r:id="rId19" imgW="344170" imgH="446405" progId="Equation.3">
                    <p:embed/>
                  </p:oleObj>
                </mc:Choice>
                <mc:Fallback>
                  <p:oleObj r:id="rId19" imgW="344170" imgH="446405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" y="544"/>
                          <a:ext cx="419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1483" y="543"/>
            <a:ext cx="303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6" r:id="rId21" imgW="153035" imgH="394970" progId="Equation.3">
                    <p:embed/>
                  </p:oleObj>
                </mc:Choice>
                <mc:Fallback>
                  <p:oleObj r:id="rId21" imgW="153035" imgH="39497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3" y="543"/>
                          <a:ext cx="303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0" name="Group 18"/>
          <p:cNvGrpSpPr/>
          <p:nvPr/>
        </p:nvGrpSpPr>
        <p:grpSpPr bwMode="auto">
          <a:xfrm>
            <a:off x="838200" y="5157788"/>
            <a:ext cx="7766050" cy="968375"/>
            <a:chOff x="0" y="0"/>
            <a:chExt cx="4892" cy="610"/>
          </a:xfrm>
        </p:grpSpPr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489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800" dirty="0"/>
                <a:t>（</a:t>
              </a:r>
              <a:r>
                <a:rPr lang="zh-CN" altLang="zh-CN" sz="2800" dirty="0"/>
                <a:t>3</a:t>
              </a:r>
              <a:r>
                <a:rPr lang="zh-CN" sz="2800" dirty="0"/>
                <a:t>）因为          </a:t>
              </a:r>
              <a:r>
                <a:rPr lang="zh-CN" altLang="zh-CN" sz="2800" dirty="0"/>
                <a:t>=0.0001,</a:t>
              </a:r>
              <a:r>
                <a:rPr lang="zh-CN" sz="2800" dirty="0"/>
                <a:t>所以</a:t>
              </a:r>
              <a:r>
                <a:rPr lang="zh-CN" altLang="zh-CN" sz="2800" dirty="0"/>
                <a:t>0.0001</a:t>
              </a:r>
              <a:r>
                <a:rPr lang="zh-CN" sz="2800" dirty="0"/>
                <a:t>的算术平方</a:t>
              </a:r>
            </a:p>
            <a:p>
              <a:r>
                <a:rPr lang="zh-CN" sz="2800" dirty="0"/>
                <a:t>根为</a:t>
              </a:r>
              <a:r>
                <a:rPr lang="zh-CN" altLang="zh-CN" sz="2800" dirty="0"/>
                <a:t>0.01,</a:t>
              </a:r>
              <a:r>
                <a:rPr lang="zh-CN" sz="2800" dirty="0"/>
                <a:t>即              </a:t>
              </a:r>
              <a:r>
                <a:rPr lang="zh-CN" altLang="zh-CN" sz="2800" dirty="0"/>
                <a:t>=0.01</a:t>
              </a:r>
              <a:r>
                <a:rPr lang="zh-CN" sz="2800" dirty="0"/>
                <a:t>。</a:t>
              </a:r>
            </a:p>
          </p:txBody>
        </p:sp>
        <p:graphicFrame>
          <p:nvGraphicFramePr>
            <p:cNvPr id="18452" name="Object 20"/>
            <p:cNvGraphicFramePr>
              <a:graphicFrameLocks noChangeAspect="1"/>
            </p:cNvGraphicFramePr>
            <p:nvPr/>
          </p:nvGraphicFramePr>
          <p:xfrm>
            <a:off x="1102" y="20"/>
            <a:ext cx="544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7" r:id="rId23" imgW="471805" imgH="280670" progId="Equation.3">
                    <p:embed/>
                  </p:oleObj>
                </mc:Choice>
                <mc:Fallback>
                  <p:oleObj r:id="rId23" imgW="471805" imgH="28067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2" y="20"/>
                          <a:ext cx="544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3" name="Object 21"/>
            <p:cNvGraphicFramePr>
              <a:graphicFrameLocks noChangeAspect="1"/>
            </p:cNvGraphicFramePr>
            <p:nvPr/>
          </p:nvGraphicFramePr>
          <p:xfrm>
            <a:off x="1238" y="266"/>
            <a:ext cx="861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8" r:id="rId25" imgW="572770" imgH="229235" progId="Equation.3">
                    <p:embed/>
                  </p:oleObj>
                </mc:Choice>
                <mc:Fallback>
                  <p:oleObj r:id="rId25" imgW="572770" imgH="229235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8" y="266"/>
                          <a:ext cx="861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4" name="Group 22"/>
          <p:cNvGrpSpPr/>
          <p:nvPr/>
        </p:nvGrpSpPr>
        <p:grpSpPr bwMode="auto">
          <a:xfrm>
            <a:off x="-68263" y="-450850"/>
            <a:ext cx="3344863" cy="1150938"/>
            <a:chOff x="0" y="0"/>
            <a:chExt cx="2112" cy="730"/>
          </a:xfrm>
        </p:grpSpPr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44" y="346"/>
              <a:ext cx="1776" cy="384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chemeClr val="bg1"/>
                </a:gs>
                <a:gs pos="100000">
                  <a:srgbClr val="00CC99"/>
                </a:gs>
              </a:gsLst>
              <a:lin ang="0" scaled="1"/>
            </a:gradFill>
            <a:ln w="9525" cmpd="sng">
              <a:solidFill>
                <a:srgbClr val="3399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6" name="未知"/>
            <p:cNvSpPr/>
            <p:nvPr/>
          </p:nvSpPr>
          <p:spPr bwMode="auto">
            <a:xfrm>
              <a:off x="384" y="0"/>
              <a:ext cx="432" cy="720"/>
            </a:xfrm>
            <a:custGeom>
              <a:avLst/>
              <a:gdLst>
                <a:gd name="T0" fmla="*/ 288 w 816"/>
                <a:gd name="T1" fmla="*/ 0 h 1296"/>
                <a:gd name="T2" fmla="*/ 528 w 816"/>
                <a:gd name="T3" fmla="*/ 96 h 1296"/>
                <a:gd name="T4" fmla="*/ 528 w 816"/>
                <a:gd name="T5" fmla="*/ 192 h 1296"/>
                <a:gd name="T6" fmla="*/ 816 w 816"/>
                <a:gd name="T7" fmla="*/ 432 h 1296"/>
                <a:gd name="T8" fmla="*/ 624 w 816"/>
                <a:gd name="T9" fmla="*/ 480 h 1296"/>
                <a:gd name="T10" fmla="*/ 720 w 816"/>
                <a:gd name="T11" fmla="*/ 576 h 1296"/>
                <a:gd name="T12" fmla="*/ 624 w 816"/>
                <a:gd name="T13" fmla="*/ 624 h 1296"/>
                <a:gd name="T14" fmla="*/ 720 w 816"/>
                <a:gd name="T15" fmla="*/ 624 h 1296"/>
                <a:gd name="T16" fmla="*/ 768 w 816"/>
                <a:gd name="T17" fmla="*/ 816 h 1296"/>
                <a:gd name="T18" fmla="*/ 480 w 816"/>
                <a:gd name="T19" fmla="*/ 1056 h 1296"/>
                <a:gd name="T20" fmla="*/ 384 w 816"/>
                <a:gd name="T21" fmla="*/ 1296 h 1296"/>
                <a:gd name="T22" fmla="*/ 0 w 816"/>
                <a:gd name="T23" fmla="*/ 1296 h 1296"/>
                <a:gd name="T24" fmla="*/ 0 w 816"/>
                <a:gd name="T25" fmla="*/ 0 h 1296"/>
                <a:gd name="T26" fmla="*/ 288 w 816"/>
                <a:gd name="T27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6" h="1296">
                  <a:moveTo>
                    <a:pt x="288" y="0"/>
                  </a:moveTo>
                  <a:lnTo>
                    <a:pt x="528" y="96"/>
                  </a:lnTo>
                  <a:lnTo>
                    <a:pt x="528" y="192"/>
                  </a:lnTo>
                  <a:lnTo>
                    <a:pt x="816" y="432"/>
                  </a:lnTo>
                  <a:lnTo>
                    <a:pt x="624" y="480"/>
                  </a:lnTo>
                  <a:lnTo>
                    <a:pt x="720" y="576"/>
                  </a:lnTo>
                  <a:lnTo>
                    <a:pt x="624" y="624"/>
                  </a:lnTo>
                  <a:lnTo>
                    <a:pt x="720" y="624"/>
                  </a:lnTo>
                  <a:lnTo>
                    <a:pt x="768" y="816"/>
                  </a:lnTo>
                  <a:lnTo>
                    <a:pt x="480" y="1056"/>
                  </a:lnTo>
                  <a:lnTo>
                    <a:pt x="384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AEE4C9"/>
                </a:gs>
              </a:gsLst>
              <a:lin ang="18900000" scaled="1"/>
            </a:gra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7" name="未知"/>
            <p:cNvSpPr/>
            <p:nvPr/>
          </p:nvSpPr>
          <p:spPr bwMode="auto">
            <a:xfrm>
              <a:off x="0" y="0"/>
              <a:ext cx="432" cy="720"/>
            </a:xfrm>
            <a:custGeom>
              <a:avLst/>
              <a:gdLst>
                <a:gd name="T0" fmla="*/ 528 w 528"/>
                <a:gd name="T1" fmla="*/ 192 h 1200"/>
                <a:gd name="T2" fmla="*/ 528 w 528"/>
                <a:gd name="T3" fmla="*/ 1200 h 1200"/>
                <a:gd name="T4" fmla="*/ 240 w 528"/>
                <a:gd name="T5" fmla="*/ 1200 h 1200"/>
                <a:gd name="T6" fmla="*/ 144 w 528"/>
                <a:gd name="T7" fmla="*/ 960 h 1200"/>
                <a:gd name="T8" fmla="*/ 0 w 528"/>
                <a:gd name="T9" fmla="*/ 816 h 1200"/>
                <a:gd name="T10" fmla="*/ 48 w 528"/>
                <a:gd name="T11" fmla="*/ 672 h 1200"/>
                <a:gd name="T12" fmla="*/ 144 w 528"/>
                <a:gd name="T13" fmla="*/ 672 h 1200"/>
                <a:gd name="T14" fmla="*/ 48 w 528"/>
                <a:gd name="T15" fmla="*/ 576 h 1200"/>
                <a:gd name="T16" fmla="*/ 144 w 528"/>
                <a:gd name="T17" fmla="*/ 480 h 1200"/>
                <a:gd name="T18" fmla="*/ 0 w 528"/>
                <a:gd name="T19" fmla="*/ 432 h 1200"/>
                <a:gd name="T20" fmla="*/ 192 w 528"/>
                <a:gd name="T21" fmla="*/ 240 h 1200"/>
                <a:gd name="T22" fmla="*/ 144 w 528"/>
                <a:gd name="T23" fmla="*/ 144 h 1200"/>
                <a:gd name="T24" fmla="*/ 384 w 528"/>
                <a:gd name="T25" fmla="*/ 0 h 1200"/>
                <a:gd name="T26" fmla="*/ 528 w 528"/>
                <a:gd name="T27" fmla="*/ 0 h 1200"/>
                <a:gd name="T28" fmla="*/ 528 w 528"/>
                <a:gd name="T2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8" h="1200">
                  <a:moveTo>
                    <a:pt x="528" y="192"/>
                  </a:moveTo>
                  <a:lnTo>
                    <a:pt x="528" y="1200"/>
                  </a:lnTo>
                  <a:lnTo>
                    <a:pt x="240" y="1200"/>
                  </a:lnTo>
                  <a:lnTo>
                    <a:pt x="144" y="960"/>
                  </a:lnTo>
                  <a:lnTo>
                    <a:pt x="0" y="816"/>
                  </a:lnTo>
                  <a:lnTo>
                    <a:pt x="48" y="672"/>
                  </a:lnTo>
                  <a:lnTo>
                    <a:pt x="144" y="672"/>
                  </a:lnTo>
                  <a:lnTo>
                    <a:pt x="48" y="576"/>
                  </a:lnTo>
                  <a:lnTo>
                    <a:pt x="144" y="480"/>
                  </a:lnTo>
                  <a:lnTo>
                    <a:pt x="0" y="432"/>
                  </a:lnTo>
                  <a:lnTo>
                    <a:pt x="192" y="240"/>
                  </a:lnTo>
                  <a:lnTo>
                    <a:pt x="144" y="144"/>
                  </a:lnTo>
                  <a:lnTo>
                    <a:pt x="384" y="0"/>
                  </a:lnTo>
                  <a:lnTo>
                    <a:pt x="528" y="0"/>
                  </a:lnTo>
                  <a:lnTo>
                    <a:pt x="528" y="1200"/>
                  </a:lnTo>
                </a:path>
              </a:pathLst>
            </a:custGeom>
            <a:gradFill rotWithShape="0">
              <a:gsLst>
                <a:gs pos="0">
                  <a:srgbClr val="CFEFDF"/>
                </a:gs>
                <a:gs pos="100000">
                  <a:srgbClr val="FFFF00"/>
                </a:gs>
              </a:gsLst>
              <a:lin ang="2700000" scaled="1"/>
            </a:gra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624" y="288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sz="4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学以致用</a:t>
              </a:r>
            </a:p>
          </p:txBody>
        </p:sp>
        <p:grpSp>
          <p:nvGrpSpPr>
            <p:cNvPr id="18459" name="Group 27"/>
            <p:cNvGrpSpPr/>
            <p:nvPr/>
          </p:nvGrpSpPr>
          <p:grpSpPr bwMode="auto">
            <a:xfrm>
              <a:off x="192" y="0"/>
              <a:ext cx="384" cy="720"/>
              <a:chOff x="0" y="0"/>
              <a:chExt cx="384" cy="720"/>
            </a:xfrm>
          </p:grpSpPr>
          <p:pic>
            <p:nvPicPr>
              <p:cNvPr id="18460" name="Picture 28" descr="0"/>
              <p:cNvPicPr>
                <a:picLocks noChangeAspect="1" noChangeArrowheads="1"/>
              </p:cNvPicPr>
              <p:nvPr/>
            </p:nvPicPr>
            <p:blipFill>
              <a:blip r:embed="rId27"/>
              <a:srcRect/>
              <a:stretch>
                <a:fillRect/>
              </a:stretch>
            </p:blipFill>
            <p:spPr bwMode="auto">
              <a:xfrm>
                <a:off x="0" y="0"/>
                <a:ext cx="384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61" name="Line 29"/>
              <p:cNvSpPr>
                <a:spLocks noChangeShapeType="1"/>
              </p:cNvSpPr>
              <p:nvPr/>
            </p:nvSpPr>
            <p:spPr bwMode="auto">
              <a:xfrm>
                <a:off x="48" y="0"/>
                <a:ext cx="336" cy="0"/>
              </a:xfrm>
              <a:prstGeom prst="line">
                <a:avLst/>
              </a:prstGeom>
              <a:noFill/>
              <a:ln w="9525" cmpd="sng">
                <a:solidFill>
                  <a:srgbClr val="3399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62" name="Text Box 30" descr="PE03255_"/>
            <p:cNvSpPr txBox="1">
              <a:spLocks noChangeArrowheads="1"/>
            </p:cNvSpPr>
            <p:nvPr/>
          </p:nvSpPr>
          <p:spPr bwMode="auto">
            <a:xfrm>
              <a:off x="1200" y="44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8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/>
          </p:nvPr>
        </p:nvGraphicFramePr>
        <p:xfrm>
          <a:off x="611188" y="333375"/>
          <a:ext cx="6551612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3" imgW="2171700" imgH="876300" progId="Equation.3">
                  <p:embed/>
                </p:oleObj>
              </mc:Choice>
              <mc:Fallback>
                <p:oleObj r:id="rId3" imgW="2171700" imgH="87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33375"/>
                        <a:ext cx="6551612" cy="264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50825" y="3035300"/>
          <a:ext cx="835342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r:id="rId5" imgW="3289300" imgH="1168400" progId="Equation.3">
                  <p:embed/>
                </p:oleObj>
              </mc:Choice>
              <mc:Fallback>
                <p:oleObj r:id="rId5" imgW="3289300" imgH="116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035300"/>
                        <a:ext cx="8353425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2900" y="44450"/>
            <a:ext cx="65341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/>
              <a:t>判断：</a:t>
            </a:r>
          </a:p>
          <a:p>
            <a:r>
              <a:rPr lang="zh-CN" dirty="0"/>
              <a:t>（</a:t>
            </a:r>
            <a:r>
              <a:rPr lang="zh-CN" altLang="zh-CN" dirty="0"/>
              <a:t>1</a:t>
            </a:r>
            <a:r>
              <a:rPr lang="zh-CN" dirty="0"/>
              <a:t>）</a:t>
            </a:r>
            <a:r>
              <a:rPr lang="zh-CN" altLang="zh-CN" dirty="0"/>
              <a:t>5</a:t>
            </a:r>
            <a:r>
              <a:rPr lang="zh-CN" dirty="0"/>
              <a:t>是</a:t>
            </a:r>
            <a:r>
              <a:rPr lang="zh-CN" altLang="zh-CN" dirty="0"/>
              <a:t>25</a:t>
            </a:r>
            <a:r>
              <a:rPr lang="zh-CN" dirty="0"/>
              <a:t>的算术平方根；</a:t>
            </a:r>
          </a:p>
          <a:p>
            <a:r>
              <a:rPr lang="zh-CN" dirty="0"/>
              <a:t>（</a:t>
            </a:r>
            <a:r>
              <a:rPr lang="zh-CN" altLang="zh-CN" dirty="0"/>
              <a:t>2</a:t>
            </a:r>
            <a:r>
              <a:rPr lang="zh-CN" dirty="0"/>
              <a:t>）</a:t>
            </a:r>
            <a:r>
              <a:rPr lang="zh-CN" altLang="zh-CN" dirty="0"/>
              <a:t>-6</a:t>
            </a:r>
            <a:r>
              <a:rPr lang="zh-CN" dirty="0"/>
              <a:t>是 </a:t>
            </a:r>
            <a:r>
              <a:rPr lang="zh-CN" altLang="zh-CN" dirty="0"/>
              <a:t>36 </a:t>
            </a:r>
            <a:r>
              <a:rPr lang="zh-CN" dirty="0"/>
              <a:t>的算术平方根；</a:t>
            </a:r>
          </a:p>
          <a:p>
            <a:r>
              <a:rPr lang="zh-CN" dirty="0"/>
              <a:t>（</a:t>
            </a:r>
            <a:r>
              <a:rPr lang="zh-CN" altLang="zh-CN" dirty="0"/>
              <a:t>3</a:t>
            </a:r>
            <a:r>
              <a:rPr lang="zh-CN" dirty="0"/>
              <a:t>）</a:t>
            </a:r>
            <a:r>
              <a:rPr lang="zh-CN" altLang="zh-CN" dirty="0"/>
              <a:t>0</a:t>
            </a:r>
            <a:r>
              <a:rPr lang="zh-CN" dirty="0"/>
              <a:t>的算术平方根是</a:t>
            </a:r>
            <a:r>
              <a:rPr lang="zh-CN" altLang="zh-CN" dirty="0"/>
              <a:t>0</a:t>
            </a:r>
            <a:r>
              <a:rPr lang="zh-CN" dirty="0"/>
              <a:t>；</a:t>
            </a:r>
          </a:p>
          <a:p>
            <a:r>
              <a:rPr lang="zh-CN" dirty="0"/>
              <a:t>（</a:t>
            </a:r>
            <a:r>
              <a:rPr lang="zh-CN" altLang="zh-CN" dirty="0"/>
              <a:t>4</a:t>
            </a:r>
            <a:r>
              <a:rPr lang="zh-CN" dirty="0"/>
              <a:t>）</a:t>
            </a:r>
            <a:r>
              <a:rPr lang="zh-CN" altLang="zh-CN" dirty="0"/>
              <a:t>0.01</a:t>
            </a:r>
            <a:r>
              <a:rPr lang="zh-CN" dirty="0"/>
              <a:t>是</a:t>
            </a:r>
            <a:r>
              <a:rPr lang="zh-CN" altLang="zh-CN" dirty="0"/>
              <a:t>0.1</a:t>
            </a:r>
            <a:r>
              <a:rPr lang="zh-CN" dirty="0"/>
              <a:t>的算术平方根；</a:t>
            </a:r>
          </a:p>
          <a:p>
            <a:r>
              <a:rPr lang="zh-CN" dirty="0"/>
              <a:t>（</a:t>
            </a:r>
            <a:r>
              <a:rPr lang="zh-CN" altLang="zh-CN" dirty="0"/>
              <a:t>5</a:t>
            </a:r>
            <a:r>
              <a:rPr lang="zh-CN" dirty="0"/>
              <a:t>）</a:t>
            </a:r>
            <a:r>
              <a:rPr lang="zh-CN" altLang="zh-CN" dirty="0"/>
              <a:t>-5</a:t>
            </a:r>
            <a:r>
              <a:rPr lang="zh-CN" dirty="0"/>
              <a:t>是</a:t>
            </a:r>
            <a:r>
              <a:rPr lang="zh-CN" altLang="zh-CN" dirty="0"/>
              <a:t>-25</a:t>
            </a:r>
            <a:r>
              <a:rPr lang="zh-CN" dirty="0"/>
              <a:t>的算术平方根。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/>
          </p:nvPr>
        </p:nvGraphicFramePr>
        <p:xfrm>
          <a:off x="323850" y="3573463"/>
          <a:ext cx="69850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3" imgW="2641600" imgH="1104900" progId="Equation.3">
                  <p:embed/>
                </p:oleObj>
              </mc:Choice>
              <mc:Fallback>
                <p:oleObj r:id="rId3" imgW="2641600" imgH="1104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73463"/>
                        <a:ext cx="698500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Picture 4" descr="“对” 00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5100" y="620713"/>
            <a:ext cx="504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“错” 00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1401887">
            <a:off x="6516688" y="1268413"/>
            <a:ext cx="5048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“错” 00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9563" y="2997200"/>
            <a:ext cx="5048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“错” 00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9563" y="2349500"/>
            <a:ext cx="5048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“对” 00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1773238"/>
            <a:ext cx="504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0825" y="3175"/>
            <a:ext cx="77771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3200" dirty="0"/>
              <a:t>探究：</a:t>
            </a:r>
          </a:p>
          <a:p>
            <a:r>
              <a:rPr lang="zh-CN" sz="3200" dirty="0" smtClean="0"/>
              <a:t>怎</a:t>
            </a:r>
            <a:r>
              <a:rPr lang="zh-CN" sz="3200" dirty="0"/>
              <a:t>样用两个面积为</a:t>
            </a:r>
            <a:r>
              <a:rPr lang="zh-CN" altLang="zh-CN" sz="3200" dirty="0"/>
              <a:t>1</a:t>
            </a:r>
            <a:r>
              <a:rPr lang="zh-CN" sz="3200" dirty="0"/>
              <a:t>的小正方形拼</a:t>
            </a:r>
          </a:p>
          <a:p>
            <a:r>
              <a:rPr lang="zh-CN" sz="3200" dirty="0"/>
              <a:t>成一个面积为</a:t>
            </a:r>
            <a:r>
              <a:rPr lang="zh-CN" altLang="zh-CN" sz="3200" dirty="0"/>
              <a:t>2</a:t>
            </a:r>
            <a:r>
              <a:rPr lang="zh-CN" sz="3200" dirty="0"/>
              <a:t>的大正方形？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6227763" y="4221163"/>
            <a:ext cx="2808287" cy="2305050"/>
          </a:xfrm>
          <a:prstGeom prst="cloudCallout">
            <a:avLst>
              <a:gd name="adj1" fmla="val -47963"/>
              <a:gd name="adj2" fmla="val 481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sz="2800" dirty="0">
                <a:solidFill>
                  <a:srgbClr val="0000FF"/>
                </a:solidFill>
              </a:rPr>
              <a:t>小正方形的对角线的长是多少呢？</a:t>
            </a:r>
          </a:p>
        </p:txBody>
      </p:sp>
      <p:grpSp>
        <p:nvGrpSpPr>
          <p:cNvPr id="21508" name="Group 4"/>
          <p:cNvGrpSpPr/>
          <p:nvPr/>
        </p:nvGrpSpPr>
        <p:grpSpPr bwMode="auto">
          <a:xfrm>
            <a:off x="1620838" y="1484313"/>
            <a:ext cx="2663825" cy="1008062"/>
            <a:chOff x="0" y="0"/>
            <a:chExt cx="1678" cy="635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1043" y="0"/>
              <a:ext cx="635" cy="635"/>
            </a:xfrm>
            <a:prstGeom prst="rect">
              <a:avLst/>
            </a:prstGeom>
            <a:solidFill>
              <a:srgbClr val="99CC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635" cy="635"/>
            </a:xfrm>
            <a:prstGeom prst="rect">
              <a:avLst/>
            </a:prstGeom>
            <a:solidFill>
              <a:srgbClr val="99CC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0" y="0"/>
              <a:ext cx="635" cy="63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V="1">
              <a:off x="1043" y="0"/>
              <a:ext cx="635" cy="635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13" name="Group 9"/>
          <p:cNvGrpSpPr/>
          <p:nvPr/>
        </p:nvGrpSpPr>
        <p:grpSpPr bwMode="auto">
          <a:xfrm>
            <a:off x="5651500" y="1268413"/>
            <a:ext cx="1296988" cy="1295400"/>
            <a:chOff x="0" y="0"/>
            <a:chExt cx="817" cy="816"/>
          </a:xfrm>
        </p:grpSpPr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816" cy="816"/>
            </a:xfrm>
            <a:prstGeom prst="rect">
              <a:avLst/>
            </a:prstGeom>
            <a:solidFill>
              <a:srgbClr val="99CC00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V="1">
              <a:off x="0" y="0"/>
              <a:ext cx="817" cy="81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0" y="0"/>
              <a:ext cx="817" cy="81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17" name="Rectangle 13" descr="60%"/>
          <p:cNvSpPr>
            <a:spLocks noChangeArrowheads="1"/>
          </p:cNvSpPr>
          <p:nvPr/>
        </p:nvSpPr>
        <p:spPr bwMode="auto">
          <a:xfrm>
            <a:off x="0" y="0"/>
            <a:ext cx="2819400" cy="533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sng">
            <a:solidFill>
              <a:schemeClr val="tx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zh-CN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探索 </a:t>
            </a:r>
            <a:r>
              <a:rPr lang="zh-CN" altLang="zh-CN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  <a:cs typeface="Arial" panose="020B0604020202020204" pitchFamily="34" charset="0"/>
              </a:rPr>
              <a:t>&amp;</a:t>
            </a:r>
            <a:r>
              <a:rPr lang="zh-CN" altLang="zh-CN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交流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50825" y="2420938"/>
            <a:ext cx="80645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dirty="0"/>
              <a:t>如图，把两个小正方形沿对角线剪开，</a:t>
            </a:r>
          </a:p>
          <a:p>
            <a:r>
              <a:rPr lang="zh-CN" dirty="0"/>
              <a:t>将所得的</a:t>
            </a:r>
            <a:r>
              <a:rPr lang="zh-CN" altLang="zh-CN" dirty="0"/>
              <a:t>4</a:t>
            </a:r>
            <a:r>
              <a:rPr lang="zh-CN" dirty="0"/>
              <a:t>个直角三角形拼在一起，就</a:t>
            </a:r>
          </a:p>
          <a:p>
            <a:r>
              <a:rPr lang="zh-CN" dirty="0"/>
              <a:t>得到一个面积为</a:t>
            </a:r>
            <a:r>
              <a:rPr lang="zh-CN" altLang="zh-CN" dirty="0"/>
              <a:t>2</a:t>
            </a:r>
            <a:r>
              <a:rPr lang="zh-CN" dirty="0"/>
              <a:t>的大正方形。你知道</a:t>
            </a:r>
          </a:p>
          <a:p>
            <a:r>
              <a:rPr lang="zh-CN" dirty="0"/>
              <a:t>这个大正方形的边长是多少吗？</a:t>
            </a:r>
          </a:p>
        </p:txBody>
      </p:sp>
      <p:grpSp>
        <p:nvGrpSpPr>
          <p:cNvPr id="21519" name="Group 15"/>
          <p:cNvGrpSpPr/>
          <p:nvPr/>
        </p:nvGrpSpPr>
        <p:grpSpPr bwMode="auto">
          <a:xfrm>
            <a:off x="539750" y="4564063"/>
            <a:ext cx="7920038" cy="2320925"/>
            <a:chOff x="0" y="0"/>
            <a:chExt cx="4989" cy="1462"/>
          </a:xfrm>
        </p:grpSpPr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4989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dirty="0">
                  <a:solidFill>
                    <a:srgbClr val="0000FF"/>
                  </a:solidFill>
                </a:rPr>
                <a:t>设大正方形的边长为</a:t>
              </a:r>
              <a:r>
                <a:rPr lang="zh-CN" altLang="zh-CN" dirty="0">
                  <a:solidFill>
                    <a:srgbClr val="0000FF"/>
                  </a:solidFill>
                </a:rPr>
                <a:t>x</a:t>
              </a:r>
              <a:r>
                <a:rPr lang="zh-CN" dirty="0">
                  <a:solidFill>
                    <a:srgbClr val="0000FF"/>
                  </a:solidFill>
                </a:rPr>
                <a:t>，则</a:t>
              </a:r>
            </a:p>
            <a:p>
              <a:r>
                <a:rPr lang="zh-CN" dirty="0">
                  <a:solidFill>
                    <a:srgbClr val="0000FF"/>
                  </a:solidFill>
                </a:rPr>
                <a:t>                               </a:t>
              </a:r>
              <a:r>
                <a:rPr lang="zh-CN" altLang="zh-CN" dirty="0">
                  <a:solidFill>
                    <a:srgbClr val="0000FF"/>
                  </a:solidFill>
                </a:rPr>
                <a:t>=2.</a:t>
              </a:r>
            </a:p>
            <a:p>
              <a:r>
                <a:rPr lang="zh-CN" dirty="0">
                  <a:solidFill>
                    <a:srgbClr val="0000FF"/>
                  </a:solidFill>
                </a:rPr>
                <a:t>由算术平方根的意义可知</a:t>
              </a:r>
            </a:p>
            <a:p>
              <a:r>
                <a:rPr lang="zh-CN" dirty="0">
                  <a:solidFill>
                    <a:srgbClr val="0000FF"/>
                  </a:solidFill>
                </a:rPr>
                <a:t>                             </a:t>
              </a:r>
              <a:r>
                <a:rPr lang="zh-CN" altLang="zh-CN" dirty="0">
                  <a:solidFill>
                    <a:srgbClr val="0000FF"/>
                  </a:solidFill>
                </a:rPr>
                <a:t>x</a:t>
              </a:r>
              <a:r>
                <a:rPr lang="zh-CN" altLang="zh-CN" dirty="0" smtClean="0">
                  <a:solidFill>
                    <a:srgbClr val="0000FF"/>
                  </a:solidFill>
                </a:rPr>
                <a:t>=         </a:t>
              </a:r>
              <a:endParaRPr lang="zh-CN" altLang="zh-CN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21521" name="Object 17"/>
            <p:cNvGraphicFramePr>
              <a:graphicFrameLocks noChangeAspect="1"/>
            </p:cNvGraphicFramePr>
            <p:nvPr/>
          </p:nvGraphicFramePr>
          <p:xfrm>
            <a:off x="2676" y="1097"/>
            <a:ext cx="408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6" r:id="rId4" imgW="317500" imgH="292100" progId="Equation.3">
                    <p:embed/>
                  </p:oleObj>
                </mc:Choice>
                <mc:Fallback>
                  <p:oleObj r:id="rId4" imgW="317500" imgH="2921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6" y="1097"/>
                          <a:ext cx="408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2" name="Object 18"/>
            <p:cNvGraphicFramePr>
              <a:graphicFrameLocks noChangeAspect="1"/>
            </p:cNvGraphicFramePr>
            <p:nvPr/>
          </p:nvGraphicFramePr>
          <p:xfrm>
            <a:off x="2177" y="289"/>
            <a:ext cx="359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7" r:id="rId6" imgW="266700" imgH="368300" progId="Equation.3">
                    <p:embed/>
                  </p:oleObj>
                </mc:Choice>
                <mc:Fallback>
                  <p:oleObj r:id="rId6" imgW="266700" imgH="3683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7" y="289"/>
                          <a:ext cx="359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23" name="AutoShape 1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5492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图片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7667625" y="0"/>
            <a:ext cx="1476375" cy="147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1258888" y="2636838"/>
            <a:ext cx="420687" cy="481012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1524" y="908720"/>
            <a:ext cx="70375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sz="2800" b="1" dirty="0" smtClean="0">
                <a:solidFill>
                  <a:schemeClr val="tx2"/>
                </a:solidFill>
                <a:ea typeface="宋体" panose="02010600030101010101" pitchFamily="2" charset="-122"/>
              </a:rPr>
              <a:t>小</a:t>
            </a:r>
            <a:r>
              <a:rPr lang="zh-CN" sz="2800" b="1" dirty="0">
                <a:solidFill>
                  <a:schemeClr val="tx2"/>
                </a:solidFill>
                <a:ea typeface="宋体" panose="02010600030101010101" pitchFamily="2" charset="-122"/>
              </a:rPr>
              <a:t>欧还要准备一些面积如下的正方形画布，</a:t>
            </a:r>
          </a:p>
          <a:p>
            <a:r>
              <a:rPr lang="zh-CN" sz="2800" b="1" dirty="0">
                <a:solidFill>
                  <a:schemeClr val="tx2"/>
                </a:solidFill>
                <a:ea typeface="宋体" panose="02010600030101010101" pitchFamily="2" charset="-122"/>
              </a:rPr>
              <a:t>请你帮他把这些正方形的边长都算出来：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092950" y="2636838"/>
          <a:ext cx="6492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r:id="rId6" imgW="304800" imgH="520700" progId="Equation.DSMT4">
                  <p:embed/>
                </p:oleObj>
              </mc:Choice>
              <mc:Fallback>
                <p:oleObj r:id="rId6" imgW="304800" imgH="520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636838"/>
                        <a:ext cx="6492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195513" y="4005263"/>
            <a:ext cx="481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ea typeface="宋体" panose="02010600030101010101" pitchFamily="2" charset="-122"/>
              </a:rPr>
              <a:t> </a:t>
            </a:r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716463" y="400526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508625" y="4005263"/>
            <a:ext cx="446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800">
                <a:ea typeface="宋体" panose="02010600030101010101" pitchFamily="2" charset="-122"/>
              </a:rPr>
              <a:t> </a:t>
            </a:r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72225" y="4005263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7092950" y="3860800"/>
          <a:ext cx="6477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r:id="rId8" imgW="203200" imgH="520700" progId="Equation.DSMT4">
                  <p:embed/>
                </p:oleObj>
              </mc:Choice>
              <mc:Fallback>
                <p:oleObj r:id="rId8" imgW="203200" imgH="520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860800"/>
                        <a:ext cx="64770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39750" y="5084763"/>
            <a:ext cx="8083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ea typeface="楷体_GB2312" pitchFamily="1" charset="-122"/>
              </a:rPr>
              <a:t>        </a:t>
            </a:r>
            <a:r>
              <a:rPr lang="zh-CN" sz="2800" b="1" dirty="0">
                <a:solidFill>
                  <a:srgbClr val="FF0000"/>
                </a:solidFill>
                <a:ea typeface="楷体_GB2312" pitchFamily="1" charset="-122"/>
              </a:rPr>
              <a:t>上面的问题，实际上是已知一个正数的平方，</a:t>
            </a:r>
          </a:p>
          <a:p>
            <a:r>
              <a:rPr lang="zh-CN" sz="2800" b="1" dirty="0">
                <a:solidFill>
                  <a:srgbClr val="FF0000"/>
                </a:solidFill>
                <a:ea typeface="楷体_GB2312" pitchFamily="1" charset="-122"/>
              </a:rPr>
              <a:t>  求这个正数的问题</a:t>
            </a:r>
            <a:r>
              <a:rPr lang="zh-CN" altLang="zh-CN" sz="2800" b="1" dirty="0">
                <a:solidFill>
                  <a:srgbClr val="FF0000"/>
                </a:solidFill>
                <a:ea typeface="楷体_GB2312" pitchFamily="1" charset="-122"/>
              </a:rPr>
              <a:t>.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68313" y="2636838"/>
            <a:ext cx="1695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>
                <a:solidFill>
                  <a:srgbClr val="0066FF"/>
                </a:solidFill>
                <a:ea typeface="宋体" panose="02010600030101010101" pitchFamily="2" charset="-122"/>
              </a:rPr>
              <a:t>面积    </a:t>
            </a:r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=a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55650" y="3933825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>
                <a:solidFill>
                  <a:srgbClr val="0066FF"/>
                </a:solidFill>
                <a:ea typeface="宋体" panose="02010600030101010101" pitchFamily="2" charset="-122"/>
              </a:rPr>
              <a:t>边长</a:t>
            </a:r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268538" y="27082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716463" y="27082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435600" y="2708275"/>
            <a:ext cx="58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16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300788" y="2708275"/>
            <a:ext cx="58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36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7956550" y="27813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7956550" y="4005263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FF0000"/>
                </a:solidFill>
                <a:ea typeface="宋体" panose="02010600030101010101" pitchFamily="2" charset="-122"/>
              </a:rPr>
              <a:t>?</a:t>
            </a:r>
          </a:p>
        </p:txBody>
      </p:sp>
      <p:graphicFrame>
        <p:nvGraphicFramePr>
          <p:cNvPr id="4120" name="Group 24"/>
          <p:cNvGraphicFramePr>
            <a:graphicFrameLocks noGrp="1"/>
          </p:cNvGraphicFramePr>
          <p:nvPr>
            <p:ph sz="quarter" idx="3"/>
          </p:nvPr>
        </p:nvGraphicFramePr>
        <p:xfrm>
          <a:off x="539750" y="2349500"/>
          <a:ext cx="8075613" cy="2481263"/>
        </p:xfrm>
        <a:graphic>
          <a:graphicData uri="http://schemas.openxmlformats.org/drawingml/2006/table">
            <a:tbl>
              <a:tblPr/>
              <a:tblGrid>
                <a:gridCol w="153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2843213" y="2708275"/>
            <a:ext cx="87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1.96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3708400" y="2708275"/>
            <a:ext cx="877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2.25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916238" y="400526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1.4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3779838" y="400526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66FF"/>
                </a:solidFill>
                <a:ea typeface="宋体" panose="02010600030101010101" pitchFamily="2" charset="-122"/>
              </a:rPr>
              <a:t>1.5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utoUpdateAnimBg="0"/>
      <p:bldP spid="4107" grpId="0" autoUpdateAnimBg="0"/>
      <p:bldP spid="4108" grpId="0" autoUpdateAnimBg="0"/>
      <p:bldP spid="4111" grpId="0" autoUpdateAnimBg="0"/>
      <p:bldP spid="4119" grpId="0" autoUpdateAnimBg="0"/>
      <p:bldP spid="4154" grpId="0" autoUpdateAnimBg="0"/>
      <p:bldP spid="415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i="1" dirty="0">
                <a:solidFill>
                  <a:srgbClr val="0000FF"/>
                </a:solidFill>
              </a:rPr>
              <a:t>补充练习：</a:t>
            </a:r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18609" y="1052736"/>
          <a:ext cx="5040312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r:id="rId3" imgW="1753235" imgH="457200" progId="Equation.3">
                  <p:embed/>
                </p:oleObj>
              </mc:Choice>
              <mc:Fallback>
                <p:oleObj r:id="rId3" imgW="1753235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09" y="1052736"/>
                        <a:ext cx="5040312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2820988"/>
          <a:ext cx="74898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r:id="rId5" imgW="1991995" imgH="215900" progId="Equation.3">
                  <p:embed/>
                </p:oleObj>
              </mc:Choice>
              <mc:Fallback>
                <p:oleObj r:id="rId5" imgW="1991995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820988"/>
                        <a:ext cx="748982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3990975"/>
          <a:ext cx="59404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r:id="rId7" imgW="1867535" imgH="228600" progId="Equation.3">
                  <p:embed/>
                </p:oleObj>
              </mc:Choice>
              <mc:Fallback>
                <p:oleObj r:id="rId7" imgW="1867535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990975"/>
                        <a:ext cx="59404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5288" y="5110163"/>
          <a:ext cx="72358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r:id="rId9" imgW="2399030" imgH="254000" progId="Equation.3">
                  <p:embed/>
                </p:oleObj>
              </mc:Choice>
              <mc:Fallback>
                <p:oleObj r:id="rId9" imgW="239903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110163"/>
                        <a:ext cx="72358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AutoShape 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5492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7950" y="115888"/>
          <a:ext cx="14605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r:id="rId3" imgW="2286000" imgH="1957070" progId="MS_ClipArt_Gallery.5">
                  <p:embed/>
                </p:oleObj>
              </mc:Choice>
              <mc:Fallback>
                <p:oleObj r:id="rId3" imgW="2286000" imgH="195707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5888"/>
                        <a:ext cx="14605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7175" y="842963"/>
            <a:ext cx="1657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4000">
                <a:solidFill>
                  <a:srgbClr val="0000FF"/>
                </a:solidFill>
              </a:rPr>
              <a:t>思考</a:t>
            </a:r>
            <a:r>
              <a:rPr lang="zh-CN"/>
              <a:t>：</a:t>
            </a:r>
          </a:p>
        </p:txBody>
      </p:sp>
      <p:grpSp>
        <p:nvGrpSpPr>
          <p:cNvPr id="23556" name="Group 4"/>
          <p:cNvGrpSpPr/>
          <p:nvPr/>
        </p:nvGrpSpPr>
        <p:grpSpPr bwMode="auto">
          <a:xfrm>
            <a:off x="1158875" y="1844675"/>
            <a:ext cx="6508750" cy="2474913"/>
            <a:chOff x="0" y="0"/>
            <a:chExt cx="4100" cy="1559"/>
          </a:xfrm>
        </p:grpSpPr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4100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dirty="0"/>
                <a:t>1.</a:t>
              </a:r>
              <a:r>
                <a:rPr lang="zh-CN" dirty="0"/>
                <a:t>下列各式哪些有意义，哪些没</a:t>
              </a:r>
            </a:p>
            <a:p>
              <a:r>
                <a:rPr lang="zh-CN" dirty="0"/>
                <a:t>有意义？</a:t>
              </a:r>
            </a:p>
            <a:p>
              <a:r>
                <a:rPr lang="zh-CN" dirty="0"/>
                <a:t>（</a:t>
              </a:r>
              <a:r>
                <a:rPr lang="zh-CN" altLang="zh-CN" dirty="0"/>
                <a:t>1</a:t>
              </a:r>
              <a:r>
                <a:rPr lang="zh-CN" dirty="0"/>
                <a:t>）</a:t>
              </a:r>
              <a:r>
                <a:rPr lang="zh-CN" altLang="zh-CN" dirty="0"/>
                <a:t>-                </a:t>
              </a:r>
              <a:r>
                <a:rPr lang="zh-CN" dirty="0"/>
                <a:t>（</a:t>
              </a:r>
              <a:r>
                <a:rPr lang="zh-CN" altLang="zh-CN" dirty="0"/>
                <a:t>2</a:t>
              </a:r>
              <a:r>
                <a:rPr lang="zh-CN" dirty="0"/>
                <a:t>）</a:t>
              </a:r>
            </a:p>
            <a:p>
              <a:r>
                <a:rPr lang="zh-CN" dirty="0"/>
                <a:t>（</a:t>
              </a:r>
              <a:r>
                <a:rPr lang="zh-CN" altLang="zh-CN" dirty="0"/>
                <a:t>3</a:t>
              </a:r>
              <a:r>
                <a:rPr lang="zh-CN" dirty="0"/>
                <a:t>）                 （</a:t>
              </a:r>
              <a:r>
                <a:rPr lang="zh-CN" altLang="zh-CN" dirty="0"/>
                <a:t>4</a:t>
              </a:r>
              <a:r>
                <a:rPr lang="zh-CN" dirty="0"/>
                <a:t>）</a:t>
              </a:r>
            </a:p>
          </p:txBody>
        </p:sp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864" y="729"/>
            <a:ext cx="432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1" r:id="rId5" imgW="242570" imgH="217170" progId="Equation.3">
                    <p:embed/>
                  </p:oleObj>
                </mc:Choice>
                <mc:Fallback>
                  <p:oleObj r:id="rId5" imgW="242570" imgH="21717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729"/>
                          <a:ext cx="432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9" name="Object 7"/>
            <p:cNvGraphicFramePr>
              <a:graphicFrameLocks noChangeAspect="1"/>
            </p:cNvGraphicFramePr>
            <p:nvPr/>
          </p:nvGraphicFramePr>
          <p:xfrm>
            <a:off x="2780" y="729"/>
            <a:ext cx="590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2" r:id="rId7" imgW="344170" imgH="216535" progId="Equation.3">
                    <p:embed/>
                  </p:oleObj>
                </mc:Choice>
                <mc:Fallback>
                  <p:oleObj r:id="rId7" imgW="344170" imgH="21653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" y="729"/>
                          <a:ext cx="590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693" y="1126"/>
            <a:ext cx="680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3" r:id="rId9" imgW="560070" imgH="356235" progId="Equation.3">
                    <p:embed/>
                  </p:oleObj>
                </mc:Choice>
                <mc:Fallback>
                  <p:oleObj r:id="rId9" imgW="560070" imgH="35623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" y="1126"/>
                          <a:ext cx="680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5618163" y="3573463"/>
          <a:ext cx="11858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r:id="rId11" imgW="623570" imgH="368935" progId="Equation.3">
                  <p:embed/>
                </p:oleObj>
              </mc:Choice>
              <mc:Fallback>
                <p:oleObj r:id="rId11" imgW="623570" imgH="3689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63" y="3573463"/>
                        <a:ext cx="11858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5492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3296" y="836613"/>
            <a:ext cx="579685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作业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: 书本63页 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4，5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-5149080" y="1772025"/>
            <a:ext cx="14832889" cy="360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6" rIns="91431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sz="5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课</a:t>
            </a:r>
            <a:r>
              <a:rPr lang="zh-CN" sz="5400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后思考题</a:t>
            </a:r>
            <a:r>
              <a:rPr lang="zh-CN" sz="5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en-US" altLang="zh-CN" sz="5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</a:t>
            </a:r>
            <a:endParaRPr lang="zh-CN" sz="5400" b="1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  <a:p>
            <a:pPr algn="ctr">
              <a:lnSpc>
                <a:spcPct val="150000"/>
              </a:lnSpc>
            </a:pPr>
            <a:r>
              <a:rPr lang="zh-CN" sz="5400" b="1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          </a:t>
            </a:r>
            <a:r>
              <a:rPr 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试用</a:t>
            </a:r>
            <a:r>
              <a:rPr 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楷体_GB2312" pitchFamily="1" charset="-122"/>
              </a:rPr>
              <a:t>“</a:t>
            </a:r>
            <a:r>
              <a:rPr 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逼近法</a:t>
            </a:r>
            <a:r>
              <a:rPr 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楷体_GB2312" pitchFamily="1" charset="-122"/>
              </a:rPr>
              <a:t>”</a:t>
            </a:r>
            <a:r>
              <a:rPr 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确定    的大小？　</a:t>
            </a:r>
          </a:p>
          <a:p>
            <a:pPr algn="ctr">
              <a:lnSpc>
                <a:spcPct val="150000"/>
              </a:lnSpc>
            </a:pPr>
            <a:endParaRPr lang="zh-CN" altLang="zh-CN" sz="44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508104" y="3212976"/>
          <a:ext cx="12001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r:id="rId3" imgW="242570" imgH="217170" progId="Equation.3">
                  <p:embed/>
                </p:oleObj>
              </mc:Choice>
              <mc:Fallback>
                <p:oleObj r:id="rId3" imgW="242570" imgH="2171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212976"/>
                        <a:ext cx="12001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887413" y="198438"/>
            <a:ext cx="8015287" cy="2308225"/>
            <a:chOff x="-8" y="6"/>
            <a:chExt cx="5049" cy="1454"/>
          </a:xfrm>
        </p:grpSpPr>
        <p:grpSp>
          <p:nvGrpSpPr>
            <p:cNvPr id="5123" name="Group 3"/>
            <p:cNvGrpSpPr/>
            <p:nvPr/>
          </p:nvGrpSpPr>
          <p:grpSpPr bwMode="auto">
            <a:xfrm>
              <a:off x="-8" y="6"/>
              <a:ext cx="5049" cy="1454"/>
              <a:chOff x="-8" y="6"/>
              <a:chExt cx="5049" cy="1454"/>
            </a:xfrm>
          </p:grpSpPr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-8" y="6"/>
                <a:ext cx="5049" cy="1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dirty="0"/>
                  <a:t>一般地，如果一个</a:t>
                </a:r>
                <a:r>
                  <a:rPr lang="zh-CN" u="sng" dirty="0">
                    <a:solidFill>
                      <a:srgbClr val="0000FF"/>
                    </a:solidFill>
                  </a:rPr>
                  <a:t>正数</a:t>
                </a:r>
                <a:r>
                  <a:rPr lang="zh-CN" altLang="zh-CN" u="sng" dirty="0">
                    <a:solidFill>
                      <a:srgbClr val="0000FF"/>
                    </a:solidFill>
                  </a:rPr>
                  <a:t>x</a:t>
                </a:r>
                <a:r>
                  <a:rPr lang="zh-CN" dirty="0"/>
                  <a:t>的平方等于</a:t>
                </a:r>
              </a:p>
              <a:p>
                <a:r>
                  <a:rPr lang="zh-CN" altLang="zh-CN" dirty="0"/>
                  <a:t>a,</a:t>
                </a:r>
                <a:r>
                  <a:rPr lang="zh-CN" dirty="0"/>
                  <a:t>即     </a:t>
                </a:r>
                <a:r>
                  <a:rPr lang="zh-CN" altLang="zh-CN" dirty="0"/>
                  <a:t>=a,</a:t>
                </a:r>
                <a:r>
                  <a:rPr lang="zh-CN" dirty="0"/>
                  <a:t>那么这个</a:t>
                </a:r>
                <a:r>
                  <a:rPr lang="zh-CN" u="sng" dirty="0">
                    <a:solidFill>
                      <a:srgbClr val="0000FF"/>
                    </a:solidFill>
                  </a:rPr>
                  <a:t>正数</a:t>
                </a:r>
                <a:r>
                  <a:rPr lang="zh-CN" altLang="zh-CN" u="sng" dirty="0">
                    <a:solidFill>
                      <a:srgbClr val="0000FF"/>
                    </a:solidFill>
                  </a:rPr>
                  <a:t>x</a:t>
                </a:r>
                <a:r>
                  <a:rPr lang="zh-CN" dirty="0"/>
                  <a:t>叫做</a:t>
                </a:r>
                <a:r>
                  <a:rPr lang="zh-CN" altLang="zh-CN" dirty="0"/>
                  <a:t>a</a:t>
                </a:r>
                <a:r>
                  <a:rPr lang="zh-CN" dirty="0"/>
                  <a:t>的</a:t>
                </a:r>
                <a:endParaRPr lang="zh-CN" b="1" u="sng" dirty="0">
                  <a:solidFill>
                    <a:srgbClr val="CC0000"/>
                  </a:solidFill>
                </a:endParaRPr>
              </a:p>
              <a:p>
                <a:r>
                  <a:rPr lang="zh-CN" b="1" u="sng" dirty="0">
                    <a:solidFill>
                      <a:srgbClr val="CC0000"/>
                    </a:solidFill>
                  </a:rPr>
                  <a:t>算术平方根</a:t>
                </a:r>
                <a:r>
                  <a:rPr lang="zh-CN" dirty="0"/>
                  <a:t>。</a:t>
                </a:r>
                <a:r>
                  <a:rPr lang="zh-CN" altLang="zh-CN" dirty="0"/>
                  <a:t>a</a:t>
                </a:r>
                <a:r>
                  <a:rPr lang="zh-CN" dirty="0"/>
                  <a:t>的算术平方根记为     ，</a:t>
                </a:r>
              </a:p>
              <a:p>
                <a:r>
                  <a:rPr lang="zh-CN" dirty="0"/>
                  <a:t>读作“根号</a:t>
                </a:r>
                <a:r>
                  <a:rPr lang="zh-CN" altLang="zh-CN" dirty="0"/>
                  <a:t>a”</a:t>
                </a:r>
                <a:r>
                  <a:rPr lang="zh-CN" dirty="0"/>
                  <a:t>，</a:t>
                </a:r>
                <a:r>
                  <a:rPr lang="zh-CN" altLang="zh-CN" dirty="0"/>
                  <a:t>a</a:t>
                </a:r>
                <a:r>
                  <a:rPr lang="zh-CN" dirty="0"/>
                  <a:t>叫做被开方数</a:t>
                </a:r>
                <a:r>
                  <a:rPr lang="zh-CN" dirty="0" smtClean="0"/>
                  <a:t>。</a:t>
                </a:r>
                <a:endParaRPr lang="zh-CN" dirty="0"/>
              </a:p>
            </p:txBody>
          </p:sp>
          <p:graphicFrame>
            <p:nvGraphicFramePr>
              <p:cNvPr id="5125" name="Object 5"/>
              <p:cNvGraphicFramePr>
                <a:graphicFrameLocks noChangeAspect="1"/>
              </p:cNvGraphicFramePr>
              <p:nvPr/>
            </p:nvGraphicFramePr>
            <p:xfrm>
              <a:off x="645" y="317"/>
              <a:ext cx="262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2" r:id="rId3" imgW="204470" imgH="280670" progId="Equation.3">
                      <p:embed/>
                    </p:oleObj>
                  </mc:Choice>
                  <mc:Fallback>
                    <p:oleObj r:id="rId3" imgW="204470" imgH="28067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5" y="317"/>
                            <a:ext cx="262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126" name="Object 6"/>
            <p:cNvGraphicFramePr>
              <a:graphicFrameLocks noChangeAspect="1"/>
            </p:cNvGraphicFramePr>
            <p:nvPr/>
          </p:nvGraphicFramePr>
          <p:xfrm>
            <a:off x="4218" y="722"/>
            <a:ext cx="409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r:id="rId5" imgW="317500" imgH="292100" progId="Equation.3">
                    <p:embed/>
                  </p:oleObj>
                </mc:Choice>
                <mc:Fallback>
                  <p:oleObj r:id="rId5" imgW="317500" imgH="2921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8" y="722"/>
                          <a:ext cx="409" cy="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331640" y="2524672"/>
          <a:ext cx="5832648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7" imgW="2197100" imgH="952500" progId="Equation.3">
                  <p:embed/>
                </p:oleObj>
              </mc:Choice>
              <mc:Fallback>
                <p:oleObj r:id="rId7" imgW="2197100" imgH="952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524672"/>
                        <a:ext cx="5832648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23850" y="5086350"/>
            <a:ext cx="572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i="1" dirty="0">
                <a:solidFill>
                  <a:srgbClr val="0000FF"/>
                </a:solidFill>
              </a:rPr>
              <a:t>特殊：</a:t>
            </a:r>
            <a:r>
              <a:rPr lang="zh-CN" altLang="zh-CN" dirty="0"/>
              <a:t>0</a:t>
            </a:r>
            <a:r>
              <a:rPr lang="zh-CN" dirty="0"/>
              <a:t>的算术平方根是</a:t>
            </a:r>
            <a:r>
              <a:rPr lang="zh-CN" altLang="zh-CN" dirty="0"/>
              <a:t>0</a:t>
            </a:r>
            <a:r>
              <a:rPr lang="zh-CN" dirty="0"/>
              <a:t>。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867400" y="5056188"/>
          <a:ext cx="27003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9" imgW="1104900" imgH="304800" progId="Equation.3">
                  <p:embed/>
                </p:oleObj>
              </mc:Choice>
              <mc:Fallback>
                <p:oleObj r:id="rId9" imgW="1104900" imgH="304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056188"/>
                        <a:ext cx="2700338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908051"/>
            <a:ext cx="8229600" cy="3817094"/>
          </a:xfrm>
          <a:noFill/>
        </p:spPr>
        <p:txBody>
          <a:bodyPr/>
          <a:lstStyle/>
          <a:p>
            <a:r>
              <a:rPr lang="zh-CN" sz="4400" b="1" dirty="0">
                <a:solidFill>
                  <a:srgbClr val="CC0000"/>
                </a:solidFill>
              </a:rPr>
              <a:t>判断：</a:t>
            </a:r>
          </a:p>
          <a:p>
            <a:r>
              <a:rPr lang="zh-CN" dirty="0"/>
              <a:t>（</a:t>
            </a:r>
            <a:r>
              <a:rPr lang="zh-CN" altLang="zh-CN" dirty="0"/>
              <a:t>1</a:t>
            </a:r>
            <a:r>
              <a:rPr lang="zh-CN" dirty="0"/>
              <a:t>）</a:t>
            </a:r>
            <a:r>
              <a:rPr lang="zh-CN" altLang="zh-CN" dirty="0"/>
              <a:t>5</a:t>
            </a:r>
            <a:r>
              <a:rPr lang="zh-CN" dirty="0"/>
              <a:t>是</a:t>
            </a:r>
            <a:r>
              <a:rPr lang="zh-CN" altLang="zh-CN" dirty="0"/>
              <a:t>25</a:t>
            </a:r>
            <a:r>
              <a:rPr lang="zh-CN" dirty="0"/>
              <a:t>的算术平方根；</a:t>
            </a:r>
          </a:p>
          <a:p>
            <a:r>
              <a:rPr lang="zh-CN" dirty="0"/>
              <a:t>（</a:t>
            </a:r>
            <a:r>
              <a:rPr lang="zh-CN" altLang="zh-CN" dirty="0"/>
              <a:t>2</a:t>
            </a:r>
            <a:r>
              <a:rPr lang="zh-CN" dirty="0"/>
              <a:t>）</a:t>
            </a:r>
            <a:r>
              <a:rPr lang="zh-CN" altLang="zh-CN" dirty="0"/>
              <a:t>-6</a:t>
            </a:r>
            <a:r>
              <a:rPr lang="zh-CN" dirty="0"/>
              <a:t>是 </a:t>
            </a:r>
            <a:r>
              <a:rPr lang="zh-CN" altLang="zh-CN" dirty="0"/>
              <a:t>36 </a:t>
            </a:r>
            <a:r>
              <a:rPr lang="zh-CN" dirty="0"/>
              <a:t>的算术平方根；</a:t>
            </a:r>
          </a:p>
          <a:p>
            <a:r>
              <a:rPr lang="zh-CN" dirty="0"/>
              <a:t>（</a:t>
            </a:r>
            <a:r>
              <a:rPr lang="zh-CN" altLang="zh-CN" dirty="0"/>
              <a:t>3</a:t>
            </a:r>
            <a:r>
              <a:rPr lang="zh-CN" dirty="0"/>
              <a:t>）</a:t>
            </a:r>
            <a:r>
              <a:rPr lang="zh-CN" altLang="zh-CN" dirty="0"/>
              <a:t>0</a:t>
            </a:r>
            <a:r>
              <a:rPr lang="zh-CN" dirty="0"/>
              <a:t>的算术平方根是</a:t>
            </a:r>
            <a:r>
              <a:rPr lang="zh-CN" altLang="zh-CN" dirty="0"/>
              <a:t>0</a:t>
            </a:r>
            <a:r>
              <a:rPr lang="zh-CN" dirty="0"/>
              <a:t>；</a:t>
            </a:r>
          </a:p>
          <a:p>
            <a:r>
              <a:rPr lang="zh-CN" dirty="0"/>
              <a:t>（</a:t>
            </a:r>
            <a:r>
              <a:rPr lang="zh-CN" altLang="zh-CN" dirty="0"/>
              <a:t>4</a:t>
            </a:r>
            <a:r>
              <a:rPr lang="zh-CN" dirty="0"/>
              <a:t>）</a:t>
            </a:r>
            <a:r>
              <a:rPr lang="zh-CN" altLang="zh-CN" dirty="0"/>
              <a:t>0.01</a:t>
            </a:r>
            <a:r>
              <a:rPr lang="zh-CN" dirty="0"/>
              <a:t>是</a:t>
            </a:r>
            <a:r>
              <a:rPr lang="zh-CN" altLang="zh-CN" dirty="0"/>
              <a:t>0.1</a:t>
            </a:r>
            <a:r>
              <a:rPr lang="zh-CN" dirty="0"/>
              <a:t>的算术平方根；</a:t>
            </a:r>
          </a:p>
          <a:p>
            <a:r>
              <a:rPr lang="zh-CN" dirty="0"/>
              <a:t>（</a:t>
            </a:r>
            <a:r>
              <a:rPr lang="zh-CN" altLang="zh-CN" dirty="0"/>
              <a:t>5</a:t>
            </a:r>
            <a:r>
              <a:rPr lang="zh-CN" dirty="0"/>
              <a:t>）</a:t>
            </a:r>
            <a:r>
              <a:rPr lang="zh-CN" altLang="zh-CN" dirty="0"/>
              <a:t>-5</a:t>
            </a:r>
            <a:r>
              <a:rPr lang="zh-CN" dirty="0"/>
              <a:t>是</a:t>
            </a:r>
            <a:r>
              <a:rPr lang="zh-CN" altLang="zh-CN" dirty="0"/>
              <a:t>-25</a:t>
            </a:r>
            <a:r>
              <a:rPr lang="zh-CN" dirty="0"/>
              <a:t>的算术平方根。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056438" cy="2530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探究         </a:t>
            </a:r>
          </a:p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可以取任何数吗？</a:t>
            </a:r>
          </a:p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       是什么数？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46175" y="1984375"/>
          <a:ext cx="76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r:id="rId4" imgW="242570" imgH="229870" progId="Equation.3">
                  <p:embed/>
                </p:oleObj>
              </mc:Choice>
              <mc:Fallback>
                <p:oleObj r:id="rId4" imgW="242570" imgH="22987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984375"/>
                        <a:ext cx="762000" cy="723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2" name="Group 4"/>
          <p:cNvGrpSpPr/>
          <p:nvPr/>
        </p:nvGrpSpPr>
        <p:grpSpPr bwMode="auto">
          <a:xfrm>
            <a:off x="957263" y="1196975"/>
            <a:ext cx="5486400" cy="579438"/>
            <a:chOff x="0" y="0"/>
            <a:chExt cx="3456" cy="365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3456" cy="36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被开方数</a:t>
              </a:r>
              <a:r>
                <a:rPr lang="zh-CN" altLang="zh-CN" sz="32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是非负数，即</a:t>
              </a:r>
            </a:p>
          </p:txBody>
        </p:sp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2764" y="0"/>
            <a:ext cx="67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5" r:id="rId6" imgW="356870" imgH="178435" progId="Equation.3">
                    <p:embed/>
                  </p:oleObj>
                </mc:Choice>
                <mc:Fallback>
                  <p:oleObj r:id="rId6" imgW="356870" imgH="17843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4" y="0"/>
                          <a:ext cx="672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5" name="Group 7"/>
          <p:cNvGrpSpPr/>
          <p:nvPr/>
        </p:nvGrpSpPr>
        <p:grpSpPr bwMode="auto">
          <a:xfrm>
            <a:off x="971550" y="2060575"/>
            <a:ext cx="4822825" cy="579438"/>
            <a:chOff x="0" y="0"/>
            <a:chExt cx="3038" cy="365"/>
          </a:xfrm>
        </p:grpSpPr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62" y="0"/>
              <a:ext cx="2976" cy="36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r>
                <a:rPr 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是非负数，即</a:t>
              </a:r>
            </a:p>
          </p:txBody>
        </p:sp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0" y="0"/>
            <a:ext cx="38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6" r:id="rId8" imgW="242570" imgH="229870" progId="Equation.3">
                    <p:embed/>
                  </p:oleObj>
                </mc:Choice>
                <mc:Fallback>
                  <p:oleObj r:id="rId8" imgW="242570" imgH="22987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84" cy="365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2041" y="0"/>
            <a:ext cx="748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7" r:id="rId9" imgW="471805" imgH="229870" progId="Equation.3">
                    <p:embed/>
                  </p:oleObj>
                </mc:Choice>
                <mc:Fallback>
                  <p:oleObj r:id="rId9" imgW="471805" imgH="22987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1" y="0"/>
                          <a:ext cx="748" cy="365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9" name="Group 11"/>
          <p:cNvGrpSpPr/>
          <p:nvPr/>
        </p:nvGrpSpPr>
        <p:grpSpPr bwMode="auto">
          <a:xfrm>
            <a:off x="222250" y="2781300"/>
            <a:ext cx="8382000" cy="1373188"/>
            <a:chOff x="0" y="0"/>
            <a:chExt cx="5280" cy="865"/>
          </a:xfrm>
        </p:grpSpPr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5280" cy="8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也就是说，非负数的“算术平方根”是非负数。         负数不存在算术平方根，即当            时，      无意义。</a:t>
              </a:r>
            </a:p>
          </p:txBody>
        </p:sp>
        <p:graphicFrame>
          <p:nvGraphicFramePr>
            <p:cNvPr id="7181" name="Object 13"/>
            <p:cNvGraphicFramePr>
              <a:graphicFrameLocks noChangeAspect="1"/>
            </p:cNvGraphicFramePr>
            <p:nvPr/>
          </p:nvGraphicFramePr>
          <p:xfrm>
            <a:off x="2978" y="277"/>
            <a:ext cx="62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8" r:id="rId11" imgW="356870" imgH="178435" progId="Equation.3">
                    <p:embed/>
                  </p:oleObj>
                </mc:Choice>
                <mc:Fallback>
                  <p:oleObj r:id="rId11" imgW="356870" imgH="178435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8" y="277"/>
                          <a:ext cx="62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14"/>
            <p:cNvGraphicFramePr>
              <a:graphicFrameLocks noChangeAspect="1"/>
            </p:cNvGraphicFramePr>
            <p:nvPr/>
          </p:nvGraphicFramePr>
          <p:xfrm>
            <a:off x="4082" y="272"/>
            <a:ext cx="336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" r:id="rId13" imgW="242570" imgH="229870" progId="Equation.3">
                    <p:embed/>
                  </p:oleObj>
                </mc:Choice>
                <mc:Fallback>
                  <p:oleObj r:id="rId13" imgW="242570" imgH="22987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2" y="272"/>
                          <a:ext cx="336" cy="31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3" name="Group 15"/>
          <p:cNvGrpSpPr/>
          <p:nvPr/>
        </p:nvGrpSpPr>
        <p:grpSpPr bwMode="auto">
          <a:xfrm>
            <a:off x="468313" y="4292600"/>
            <a:ext cx="8382000" cy="558800"/>
            <a:chOff x="0" y="0"/>
            <a:chExt cx="5280" cy="352"/>
          </a:xfrm>
        </p:grpSpPr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0" y="0"/>
              <a:ext cx="5280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如：        无意义  ； </a:t>
              </a:r>
              <a:r>
                <a:rPr lang="zh-CN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r>
                <a:rPr 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是</a:t>
              </a:r>
              <a:r>
                <a:rPr lang="zh-CN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64</a:t>
              </a:r>
              <a:r>
                <a:rPr 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的算术平方根或               </a:t>
              </a:r>
            </a:p>
          </p:txBody>
        </p:sp>
        <p:graphicFrame>
          <p:nvGraphicFramePr>
            <p:cNvPr id="7185" name="Object 17"/>
            <p:cNvGraphicFramePr>
              <a:graphicFrameLocks noChangeAspect="1"/>
            </p:cNvGraphicFramePr>
            <p:nvPr/>
          </p:nvGraphicFramePr>
          <p:xfrm>
            <a:off x="432" y="0"/>
            <a:ext cx="528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r:id="rId14" imgW="344170" imgH="229870" progId="Equation.3">
                    <p:embed/>
                  </p:oleObj>
                </mc:Choice>
                <mc:Fallback>
                  <p:oleObj r:id="rId14" imgW="344170" imgH="22987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0"/>
                          <a:ext cx="528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6" name="Object 18"/>
            <p:cNvGraphicFramePr>
              <a:graphicFrameLocks noChangeAspect="1"/>
            </p:cNvGraphicFramePr>
            <p:nvPr/>
          </p:nvGraphicFramePr>
          <p:xfrm>
            <a:off x="4272" y="0"/>
            <a:ext cx="792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r:id="rId16" imgW="534670" imgH="229235" progId="Equation.3">
                    <p:embed/>
                  </p:oleObj>
                </mc:Choice>
                <mc:Fallback>
                  <p:oleObj r:id="rId16" imgW="534670" imgH="229235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0"/>
                          <a:ext cx="792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7" name="Group 19"/>
          <p:cNvGrpSpPr/>
          <p:nvPr/>
        </p:nvGrpSpPr>
        <p:grpSpPr bwMode="auto">
          <a:xfrm>
            <a:off x="250825" y="5102225"/>
            <a:ext cx="7162800" cy="685800"/>
            <a:chOff x="0" y="34"/>
            <a:chExt cx="4512" cy="432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0" y="67"/>
              <a:ext cx="45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zh-CN" altLang="zh-CN" sz="32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sz="32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r>
                <a:rPr 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是算术平方根的运算符号</a:t>
              </a:r>
            </a:p>
          </p:txBody>
        </p:sp>
        <p:graphicFrame>
          <p:nvGraphicFramePr>
            <p:cNvPr id="7189" name="Object 21"/>
            <p:cNvGraphicFramePr>
              <a:graphicFrameLocks noChangeAspect="1"/>
            </p:cNvGraphicFramePr>
            <p:nvPr/>
          </p:nvGraphicFramePr>
          <p:xfrm>
            <a:off x="321" y="34"/>
            <a:ext cx="38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r:id="rId18" imgW="229870" imgH="255270" progId="Equation.3">
                    <p:embed/>
                  </p:oleObj>
                </mc:Choice>
                <mc:Fallback>
                  <p:oleObj r:id="rId18" imgW="229870" imgH="25527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" y="34"/>
                          <a:ext cx="389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90" name="Picture 22" descr="0003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7389813" y="0"/>
            <a:ext cx="172561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1619250" y="333375"/>
          <a:ext cx="76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r:id="rId21" imgW="242570" imgH="229870" progId="Equation.3">
                  <p:embed/>
                </p:oleObj>
              </mc:Choice>
              <mc:Fallback>
                <p:oleObj r:id="rId21" imgW="242570" imgH="22987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3375"/>
                        <a:ext cx="762000" cy="723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7675" y="914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>
              <a:ea typeface="宋体" panose="02010600030101010101" pitchFamily="2" charset="-12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35238" y="6794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684213" y="765175"/>
            <a:ext cx="7826375" cy="1752600"/>
            <a:chOff x="0" y="0"/>
            <a:chExt cx="4930" cy="1104"/>
          </a:xfrm>
        </p:grpSpPr>
        <p:sp>
          <p:nvSpPr>
            <p:cNvPr id="8197" name="WordArt 5" descr="纸袋"/>
            <p:cNvSpPr>
              <a:spLocks noChangeArrowheads="1" noChangeShapeType="1"/>
            </p:cNvSpPr>
            <p:nvPr/>
          </p:nvSpPr>
          <p:spPr bwMode="auto">
            <a:xfrm>
              <a:off x="0" y="0"/>
              <a:ext cx="1062" cy="54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TopLeft">
                  <a:rot lat="0" lon="20519999" rev="0"/>
                </a:camera>
                <a:lightRig rig="legacyFlat1" dir="r"/>
              </a:scene3d>
              <a:sp3d extrusionH="430200" prstMaterial="legacyMatte">
                <a:extrusionClr>
                  <a:srgbClr val="006600"/>
                </a:extrusionClr>
              </a:sp3d>
            </a:bodyPr>
            <a:lstStyle/>
            <a:p>
              <a:pPr algn="ctr"/>
              <a:r>
                <a:rPr lang="zh-CN" altLang="en-US" sz="4400" dirty="0">
                  <a:ln w="9525" cmpd="sng">
                    <a:round/>
                  </a:ln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atin typeface="宋体" panose="02010600030101010101" pitchFamily="2" charset="-122"/>
                  <a:ea typeface="宋体" panose="02010600030101010101" pitchFamily="2" charset="-122"/>
                </a:rPr>
                <a:t>试一试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166" y="8"/>
              <a:ext cx="3764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dirty="0"/>
                <a:t>你能根据等式：  </a:t>
              </a:r>
              <a:r>
                <a:rPr lang="zh-CN" altLang="zh-CN" dirty="0"/>
                <a:t>=144</a:t>
              </a:r>
              <a:r>
                <a:rPr lang="zh-CN" dirty="0"/>
                <a:t>说出</a:t>
              </a:r>
            </a:p>
            <a:p>
              <a:r>
                <a:rPr lang="zh-CN" altLang="zh-CN" dirty="0"/>
                <a:t>144</a:t>
              </a:r>
              <a:r>
                <a:rPr lang="zh-CN" dirty="0"/>
                <a:t>的算术平方根是多少吗？</a:t>
              </a:r>
            </a:p>
            <a:p>
              <a:r>
                <a:rPr lang="zh-CN" dirty="0"/>
                <a:t>并用等式表示出来。</a:t>
              </a:r>
            </a:p>
          </p:txBody>
        </p:sp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3039" y="45"/>
            <a:ext cx="317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8" r:id="rId4" imgW="293370" imgH="267970" progId="Equation.3">
                    <p:embed/>
                  </p:oleObj>
                </mc:Choice>
                <mc:Fallback>
                  <p:oleObj r:id="rId4" imgW="293370" imgH="26797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45"/>
                          <a:ext cx="317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0" name="Group 8"/>
          <p:cNvGrpSpPr/>
          <p:nvPr/>
        </p:nvGrpSpPr>
        <p:grpSpPr bwMode="auto">
          <a:xfrm>
            <a:off x="611188" y="3644900"/>
            <a:ext cx="7791450" cy="2208213"/>
            <a:chOff x="0" y="0"/>
            <a:chExt cx="4908" cy="1391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302" y="0"/>
              <a:ext cx="360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dirty="0"/>
                <a:t>下列式子表示什么意思？你</a:t>
              </a:r>
            </a:p>
            <a:p>
              <a:r>
                <a:rPr lang="zh-CN" dirty="0"/>
                <a:t>能求出它们的值吗</a:t>
              </a:r>
              <a:r>
                <a:rPr lang="zh-CN" dirty="0" smtClean="0"/>
                <a:t>？</a:t>
              </a:r>
              <a:endParaRPr lang="zh-CN" dirty="0"/>
            </a:p>
          </p:txBody>
        </p:sp>
        <p:sp>
          <p:nvSpPr>
            <p:cNvPr id="8202" name="WordArt 10" descr="纸袋"/>
            <p:cNvSpPr>
              <a:spLocks noChangeArrowheads="1" noChangeShapeType="1"/>
            </p:cNvSpPr>
            <p:nvPr/>
          </p:nvSpPr>
          <p:spPr bwMode="auto">
            <a:xfrm>
              <a:off x="0" y="99"/>
              <a:ext cx="1062" cy="54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TopLeft">
                  <a:rot lat="0" lon="20519999" rev="0"/>
                </a:camera>
                <a:lightRig rig="legacyFlat1" dir="r"/>
              </a:scene3d>
              <a:sp3d extrusionH="430200" prstMaterial="legacyMatte">
                <a:extrusionClr>
                  <a:srgbClr val="006600"/>
                </a:extrusionClr>
              </a:sp3d>
            </a:bodyPr>
            <a:lstStyle/>
            <a:p>
              <a:pPr algn="ctr"/>
              <a:r>
                <a:rPr lang="zh-CN" altLang="en-US" sz="4400" dirty="0">
                  <a:ln w="9525" cmpd="sng">
                    <a:round/>
                  </a:ln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atin typeface="宋体" panose="02010600030101010101" pitchFamily="2" charset="-122"/>
                  <a:ea typeface="宋体" panose="02010600030101010101" pitchFamily="2" charset="-122"/>
                </a:rPr>
                <a:t>想一想</a:t>
              </a:r>
            </a:p>
          </p:txBody>
        </p:sp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725" y="870"/>
            <a:ext cx="680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9" r:id="rId6" imgW="318770" imgH="229235" progId="Equation.3">
                    <p:embed/>
                  </p:oleObj>
                </mc:Choice>
                <mc:Fallback>
                  <p:oleObj r:id="rId6" imgW="318770" imgH="22923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" y="870"/>
                          <a:ext cx="680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12"/>
            <p:cNvGraphicFramePr>
              <a:graphicFrameLocks noChangeAspect="1"/>
            </p:cNvGraphicFramePr>
            <p:nvPr/>
          </p:nvGraphicFramePr>
          <p:xfrm>
            <a:off x="1859" y="915"/>
            <a:ext cx="862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0" r:id="rId8" imgW="421005" imgH="229870" progId="Equation.3">
                    <p:embed/>
                  </p:oleObj>
                </mc:Choice>
                <mc:Fallback>
                  <p:oleObj r:id="rId8" imgW="421005" imgH="22987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9" y="915"/>
                          <a:ext cx="862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5" name="Object 13"/>
            <p:cNvGraphicFramePr>
              <a:graphicFrameLocks noChangeAspect="1"/>
            </p:cNvGraphicFramePr>
            <p:nvPr/>
          </p:nvGraphicFramePr>
          <p:xfrm>
            <a:off x="3220" y="961"/>
            <a:ext cx="454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1" r:id="rId10" imgW="242570" imgH="229870" progId="Equation.3">
                    <p:embed/>
                  </p:oleObj>
                </mc:Choice>
                <mc:Fallback>
                  <p:oleObj r:id="rId10" imgW="242570" imgH="22987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0" y="961"/>
                          <a:ext cx="454" cy="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454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b="1" dirty="0"/>
              <a:t>一、 </a:t>
            </a:r>
            <a:r>
              <a:rPr lang="zh-CN" altLang="zh-CN" b="1" dirty="0"/>
              <a:t>a</a:t>
            </a:r>
            <a:r>
              <a:rPr lang="zh-CN" b="1" dirty="0"/>
              <a:t>的算术平方根</a:t>
            </a:r>
            <a:r>
              <a:rPr lang="zh-CN" altLang="zh-CN" b="1" dirty="0"/>
              <a:t>(a</a:t>
            </a:r>
            <a:r>
              <a:rPr lang="zh-CN" b="1" dirty="0"/>
              <a:t>＞</a:t>
            </a:r>
            <a:r>
              <a:rPr lang="zh-CN" altLang="zh-CN" b="1" dirty="0"/>
              <a:t>0)</a:t>
            </a:r>
            <a:r>
              <a:rPr lang="zh-CN" b="1" dirty="0"/>
              <a:t>怎么表示</a:t>
            </a:r>
            <a:r>
              <a:rPr lang="zh-CN" altLang="zh-CN" b="1" dirty="0"/>
              <a:t>___________.</a:t>
            </a:r>
          </a:p>
          <a:p>
            <a:pPr>
              <a:lnSpc>
                <a:spcPct val="125000"/>
              </a:lnSpc>
            </a:pPr>
            <a:r>
              <a:rPr lang="zh-CN" b="1" dirty="0"/>
              <a:t>二、　    </a:t>
            </a:r>
            <a:r>
              <a:rPr lang="zh-CN" altLang="zh-CN" b="1" dirty="0"/>
              <a:t>=9, </a:t>
            </a:r>
            <a:r>
              <a:rPr lang="zh-CN" b="1" dirty="0"/>
              <a:t>则</a:t>
            </a:r>
            <a:r>
              <a:rPr lang="zh-CN" altLang="zh-CN" b="1" dirty="0"/>
              <a:t>3</a:t>
            </a:r>
            <a:r>
              <a:rPr lang="zh-CN" b="1" dirty="0"/>
              <a:t>是</a:t>
            </a:r>
            <a:r>
              <a:rPr lang="zh-CN" altLang="zh-CN" b="1" dirty="0"/>
              <a:t>9</a:t>
            </a:r>
            <a:r>
              <a:rPr lang="zh-CN" b="1" dirty="0"/>
              <a:t>的</a:t>
            </a:r>
            <a:r>
              <a:rPr lang="zh-CN" altLang="zh-CN" b="1" dirty="0"/>
              <a:t>__________,</a:t>
            </a:r>
          </a:p>
          <a:p>
            <a:pPr>
              <a:lnSpc>
                <a:spcPct val="125000"/>
              </a:lnSpc>
            </a:pPr>
            <a:r>
              <a:rPr lang="zh-CN" b="1" dirty="0"/>
              <a:t>表示为</a:t>
            </a:r>
            <a:r>
              <a:rPr lang="zh-CN" altLang="zh-CN" b="1" dirty="0"/>
              <a:t>______.</a:t>
            </a:r>
          </a:p>
          <a:p>
            <a:pPr>
              <a:lnSpc>
                <a:spcPct val="125000"/>
              </a:lnSpc>
            </a:pPr>
            <a:r>
              <a:rPr lang="zh-CN" b="1" dirty="0"/>
              <a:t>三、</a:t>
            </a:r>
            <a:r>
              <a:rPr lang="zh-CN" altLang="zh-CN" b="1" dirty="0"/>
              <a:t>0</a:t>
            </a:r>
            <a:r>
              <a:rPr lang="zh-CN" b="1" dirty="0"/>
              <a:t>的算术平方根是</a:t>
            </a:r>
            <a:r>
              <a:rPr lang="zh-CN" altLang="zh-CN" b="1" dirty="0"/>
              <a:t>_______,</a:t>
            </a:r>
            <a:r>
              <a:rPr lang="zh-CN" b="1" dirty="0"/>
              <a:t>表示</a:t>
            </a:r>
          </a:p>
          <a:p>
            <a:pPr>
              <a:lnSpc>
                <a:spcPct val="125000"/>
              </a:lnSpc>
            </a:pPr>
            <a:r>
              <a:rPr lang="zh-CN" b="1" dirty="0"/>
              <a:t>为</a:t>
            </a:r>
            <a:r>
              <a:rPr lang="zh-CN" altLang="zh-CN" b="1" dirty="0"/>
              <a:t>________.</a:t>
            </a:r>
          </a:p>
        </p:txBody>
      </p:sp>
      <p:pic>
        <p:nvPicPr>
          <p:cNvPr id="9219" name="Picture 3" descr="图片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5116513"/>
            <a:ext cx="1665287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-379413"/>
            <a:ext cx="3276600" cy="19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r:id="rId5" imgW="128905" imgH="200025" progId="Equation.DSMT4">
                  <p:embed/>
                </p:oleObj>
              </mc:Choice>
              <mc:Fallback>
                <p:oleObj r:id="rId5" imgW="128905" imgH="2000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r:id="rId7" imgW="128905" imgH="200025" progId="Equation.DSMT4">
                  <p:embed/>
                </p:oleObj>
              </mc:Choice>
              <mc:Fallback>
                <p:oleObj r:id="rId7" imgW="128905" imgH="20002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r:id="rId8" imgW="128905" imgH="200025" progId="Equation.DSMT4">
                  <p:embed/>
                </p:oleObj>
              </mc:Choice>
              <mc:Fallback>
                <p:oleObj r:id="rId8" imgW="128905" imgH="20002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r:id="rId9" imgW="128905" imgH="200025" progId="Equation.DSMT4">
                  <p:embed/>
                </p:oleObj>
              </mc:Choice>
              <mc:Fallback>
                <p:oleObj r:id="rId9" imgW="128905" imgH="20002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51050" y="3644900"/>
            <a:ext cx="123666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r:id="rId11" imgW="128905" imgH="200025" progId="Equation.DSMT4">
                  <p:embed/>
                </p:oleObj>
              </mc:Choice>
              <mc:Fallback>
                <p:oleObj r:id="rId11" imgW="128905" imgH="20002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r:id="rId12" imgW="128905" imgH="200025" progId="Equation.DSMT4">
                  <p:embed/>
                </p:oleObj>
              </mc:Choice>
              <mc:Fallback>
                <p:oleObj r:id="rId12" imgW="128905" imgH="20002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r:id="rId13" imgW="128905" imgH="200025" progId="Equation.DSMT4">
                  <p:embed/>
                </p:oleObj>
              </mc:Choice>
              <mc:Fallback>
                <p:oleObj r:id="rId13" imgW="128905" imgH="20002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219700" y="2852738"/>
            <a:ext cx="254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3200" b="1">
                <a:solidFill>
                  <a:srgbClr val="FF0000"/>
                </a:solidFill>
                <a:ea typeface="宋体" panose="02010600030101010101" pitchFamily="2" charset="-122"/>
              </a:rPr>
              <a:t>算术平方根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435600" y="4149725"/>
            <a:ext cx="382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r:id="rId14" imgW="128905" imgH="200025" progId="Equation.DSMT4">
                  <p:embed/>
                </p:oleObj>
              </mc:Choice>
              <mc:Fallback>
                <p:oleObj r:id="rId14" imgW="128905" imgH="20002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2" name="Group 16"/>
          <p:cNvGrpSpPr/>
          <p:nvPr/>
        </p:nvGrpSpPr>
        <p:grpSpPr bwMode="auto">
          <a:xfrm>
            <a:off x="1258888" y="5013325"/>
            <a:ext cx="1260475" cy="579438"/>
            <a:chOff x="0" y="0"/>
            <a:chExt cx="794" cy="365"/>
          </a:xfrm>
        </p:grpSpPr>
        <p:sp>
          <p:nvSpPr>
            <p:cNvPr id="9233" name="未知"/>
            <p:cNvSpPr/>
            <p:nvPr/>
          </p:nvSpPr>
          <p:spPr bwMode="auto">
            <a:xfrm>
              <a:off x="0" y="42"/>
              <a:ext cx="285" cy="261"/>
            </a:xfrm>
            <a:custGeom>
              <a:avLst/>
              <a:gdLst>
                <a:gd name="T0" fmla="*/ 0 w 569"/>
                <a:gd name="T1" fmla="*/ 351 h 522"/>
                <a:gd name="T2" fmla="*/ 66 w 569"/>
                <a:gd name="T3" fmla="*/ 314 h 522"/>
                <a:gd name="T4" fmla="*/ 171 w 569"/>
                <a:gd name="T5" fmla="*/ 472 h 522"/>
                <a:gd name="T6" fmla="*/ 290 w 569"/>
                <a:gd name="T7" fmla="*/ 0 h 522"/>
                <a:gd name="T8" fmla="*/ 569 w 569"/>
                <a:gd name="T9" fmla="*/ 0 h 522"/>
                <a:gd name="T10" fmla="*/ 569 w 569"/>
                <a:gd name="T11" fmla="*/ 24 h 522"/>
                <a:gd name="T12" fmla="*/ 307 w 569"/>
                <a:gd name="T13" fmla="*/ 24 h 522"/>
                <a:gd name="T14" fmla="*/ 182 w 569"/>
                <a:gd name="T15" fmla="*/ 522 h 522"/>
                <a:gd name="T16" fmla="*/ 158 w 569"/>
                <a:gd name="T17" fmla="*/ 522 h 522"/>
                <a:gd name="T18" fmla="*/ 40 w 569"/>
                <a:gd name="T19" fmla="*/ 344 h 522"/>
                <a:gd name="T20" fmla="*/ 7 w 569"/>
                <a:gd name="T21" fmla="*/ 364 h 522"/>
                <a:gd name="T22" fmla="*/ 0 w 569"/>
                <a:gd name="T23" fmla="*/ 35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9" h="522">
                  <a:moveTo>
                    <a:pt x="0" y="351"/>
                  </a:moveTo>
                  <a:lnTo>
                    <a:pt x="66" y="314"/>
                  </a:lnTo>
                  <a:lnTo>
                    <a:pt x="171" y="472"/>
                  </a:lnTo>
                  <a:lnTo>
                    <a:pt x="290" y="0"/>
                  </a:lnTo>
                  <a:lnTo>
                    <a:pt x="569" y="0"/>
                  </a:lnTo>
                  <a:lnTo>
                    <a:pt x="569" y="24"/>
                  </a:lnTo>
                  <a:lnTo>
                    <a:pt x="307" y="24"/>
                  </a:lnTo>
                  <a:lnTo>
                    <a:pt x="182" y="522"/>
                  </a:lnTo>
                  <a:lnTo>
                    <a:pt x="158" y="522"/>
                  </a:lnTo>
                  <a:lnTo>
                    <a:pt x="40" y="344"/>
                  </a:lnTo>
                  <a:lnTo>
                    <a:pt x="7" y="364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09" y="38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zh-CN" altLang="zh-CN" sz="320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95" y="37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3200">
                  <a:solidFill>
                    <a:srgbClr val="FF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=</a:t>
              </a:r>
              <a:endParaRPr lang="zh-CN" altLang="zh-CN" sz="320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550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</p:grpSp>
      <p:grpSp>
        <p:nvGrpSpPr>
          <p:cNvPr id="9237" name="Group 21"/>
          <p:cNvGrpSpPr/>
          <p:nvPr/>
        </p:nvGrpSpPr>
        <p:grpSpPr bwMode="auto">
          <a:xfrm>
            <a:off x="1619250" y="2205038"/>
            <a:ext cx="720725" cy="549275"/>
            <a:chOff x="0" y="0"/>
            <a:chExt cx="454" cy="346"/>
          </a:xfrm>
        </p:grpSpPr>
        <p:sp>
          <p:nvSpPr>
            <p:cNvPr id="9238" name="未知"/>
            <p:cNvSpPr/>
            <p:nvPr/>
          </p:nvSpPr>
          <p:spPr bwMode="auto">
            <a:xfrm>
              <a:off x="0" y="27"/>
              <a:ext cx="334" cy="293"/>
            </a:xfrm>
            <a:custGeom>
              <a:avLst/>
              <a:gdLst>
                <a:gd name="T0" fmla="*/ 0 w 666"/>
                <a:gd name="T1" fmla="*/ 394 h 587"/>
                <a:gd name="T2" fmla="*/ 75 w 666"/>
                <a:gd name="T3" fmla="*/ 353 h 587"/>
                <a:gd name="T4" fmla="*/ 193 w 666"/>
                <a:gd name="T5" fmla="*/ 530 h 587"/>
                <a:gd name="T6" fmla="*/ 326 w 666"/>
                <a:gd name="T7" fmla="*/ 0 h 587"/>
                <a:gd name="T8" fmla="*/ 666 w 666"/>
                <a:gd name="T9" fmla="*/ 0 h 587"/>
                <a:gd name="T10" fmla="*/ 666 w 666"/>
                <a:gd name="T11" fmla="*/ 27 h 587"/>
                <a:gd name="T12" fmla="*/ 346 w 666"/>
                <a:gd name="T13" fmla="*/ 27 h 587"/>
                <a:gd name="T14" fmla="*/ 205 w 666"/>
                <a:gd name="T15" fmla="*/ 587 h 587"/>
                <a:gd name="T16" fmla="*/ 178 w 666"/>
                <a:gd name="T17" fmla="*/ 587 h 587"/>
                <a:gd name="T18" fmla="*/ 45 w 666"/>
                <a:gd name="T19" fmla="*/ 387 h 587"/>
                <a:gd name="T20" fmla="*/ 8 w 666"/>
                <a:gd name="T21" fmla="*/ 410 h 587"/>
                <a:gd name="T22" fmla="*/ 0 w 666"/>
                <a:gd name="T23" fmla="*/ 394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6" h="587">
                  <a:moveTo>
                    <a:pt x="0" y="394"/>
                  </a:moveTo>
                  <a:lnTo>
                    <a:pt x="75" y="353"/>
                  </a:lnTo>
                  <a:lnTo>
                    <a:pt x="193" y="530"/>
                  </a:lnTo>
                  <a:lnTo>
                    <a:pt x="326" y="0"/>
                  </a:lnTo>
                  <a:lnTo>
                    <a:pt x="666" y="0"/>
                  </a:lnTo>
                  <a:lnTo>
                    <a:pt x="666" y="27"/>
                  </a:lnTo>
                  <a:lnTo>
                    <a:pt x="346" y="27"/>
                  </a:lnTo>
                  <a:lnTo>
                    <a:pt x="205" y="587"/>
                  </a:lnTo>
                  <a:lnTo>
                    <a:pt x="178" y="587"/>
                  </a:lnTo>
                  <a:lnTo>
                    <a:pt x="45" y="387"/>
                  </a:lnTo>
                  <a:lnTo>
                    <a:pt x="8" y="410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000000"/>
            </a:solidFill>
            <a:ln w="9525" cmpd="sng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81" y="0"/>
              <a:ext cx="27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zh-CN" altLang="zh-CN" b="1">
                  <a:solidFill>
                    <a:srgbClr val="FF000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9240" name="Group 24"/>
          <p:cNvGrpSpPr>
            <a:grpSpLocks noChangeAspect="1"/>
          </p:cNvGrpSpPr>
          <p:nvPr/>
        </p:nvGrpSpPr>
        <p:grpSpPr bwMode="auto">
          <a:xfrm>
            <a:off x="1835150" y="2997200"/>
            <a:ext cx="527050" cy="673100"/>
            <a:chOff x="0" y="0"/>
            <a:chExt cx="332" cy="424"/>
          </a:xfrm>
        </p:grpSpPr>
        <p:sp>
          <p:nvSpPr>
            <p:cNvPr id="9241" name="AutoShape 2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3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188" y="36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CN" altLang="zh-CN" sz="1800" b="1">
                <a:ea typeface="宋体" panose="02010600030101010101" pitchFamily="2" charset="-122"/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37" y="59"/>
              <a:ext cx="1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38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CN" altLang="zh-CN" sz="1800">
                <a:ea typeface="宋体" panose="02010600030101010101" pitchFamily="2" charset="-122"/>
              </a:endParaRPr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900113" y="333375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solidFill>
                  <a:srgbClr val="FF33CC"/>
                </a:solidFill>
              </a:rPr>
              <a:t>练一练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utoUpdateAnimBg="0"/>
      <p:bldP spid="92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563563"/>
            <a:ext cx="754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练习：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下列各式中哪些有意义？哪些无意义？为什么？</a:t>
            </a: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544763"/>
            <a:ext cx="342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答：有意义的是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44196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无意义的是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286000" y="3200400"/>
          <a:ext cx="80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r:id="rId5" imgW="231140" imgH="231140" progId="Equation.3">
                  <p:embed/>
                </p:oleObj>
              </mc:Choice>
              <mc:Fallback>
                <p:oleObj r:id="rId5" imgW="231140" imgH="2311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800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562350" y="3289300"/>
          <a:ext cx="1009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r:id="rId7" imgW="344170" imgH="229870" progId="Equation.3">
                  <p:embed/>
                </p:oleObj>
              </mc:Choice>
              <mc:Fallback>
                <p:oleObj r:id="rId7" imgW="344170" imgH="22987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289300"/>
                        <a:ext cx="10096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105400" y="3276600"/>
          <a:ext cx="1295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r:id="rId9" imgW="497205" imgH="293370" progId="Equation.3">
                  <p:embed/>
                </p:oleObj>
              </mc:Choice>
              <mc:Fallback>
                <p:oleObj r:id="rId9" imgW="497205" imgH="29337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76600"/>
                        <a:ext cx="1295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733800" y="4419600"/>
          <a:ext cx="1009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r:id="rId11" imgW="345440" imgH="230505" progId="Equation.3">
                  <p:embed/>
                </p:oleObj>
              </mc:Choice>
              <mc:Fallback>
                <p:oleObj r:id="rId11" imgW="345440" imgH="23050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19600"/>
                        <a:ext cx="10096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791200" y="4711700"/>
          <a:ext cx="33528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r:id="rId13" imgW="3154680" imgH="4708525" progId="MS_ClipArt_Gallery.2">
                  <p:embed/>
                </p:oleObj>
              </mc:Choice>
              <mc:Fallback>
                <p:oleObj r:id="rId13" imgW="3154680" imgH="4708525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711700"/>
                        <a:ext cx="335280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AutoShape 10"/>
          <p:cNvSpPr>
            <a:spLocks noChangeAspect="1" noChangeArrowheads="1" noTextEdit="1"/>
          </p:cNvSpPr>
          <p:nvPr/>
        </p:nvSpPr>
        <p:spPr bwMode="auto">
          <a:xfrm>
            <a:off x="1116013" y="1412875"/>
            <a:ext cx="6553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1217613" y="2025650"/>
            <a:ext cx="69850" cy="39688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287463" y="2036763"/>
            <a:ext cx="100012" cy="187325"/>
          </a:xfrm>
          <a:prstGeom prst="line">
            <a:avLst/>
          </a:prstGeom>
          <a:noFill/>
          <a:ln w="44450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1398588" y="1668463"/>
            <a:ext cx="133350" cy="555625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531938" y="1668463"/>
            <a:ext cx="298450" cy="1587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2325688" y="2025650"/>
            <a:ext cx="68262" cy="39688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393950" y="2036763"/>
            <a:ext cx="100013" cy="187325"/>
          </a:xfrm>
          <a:prstGeom prst="line">
            <a:avLst/>
          </a:prstGeom>
          <a:noFill/>
          <a:ln w="44450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2505075" y="1668463"/>
            <a:ext cx="133350" cy="555625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638425" y="1668463"/>
            <a:ext cx="290513" cy="1587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3170238" y="2025650"/>
            <a:ext cx="68262" cy="39688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238500" y="2036763"/>
            <a:ext cx="100013" cy="187325"/>
          </a:xfrm>
          <a:prstGeom prst="line">
            <a:avLst/>
          </a:prstGeom>
          <a:noFill/>
          <a:ln w="44450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3349625" y="1668463"/>
            <a:ext cx="133350" cy="555625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482975" y="1668463"/>
            <a:ext cx="698500" cy="1587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4757738" y="1458913"/>
            <a:ext cx="2413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5700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lang="zh-CN" altLang="zh-CN" b="1" i="1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5589588" y="1458913"/>
            <a:ext cx="2413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5700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lang="zh-CN" altLang="zh-CN" b="1" i="1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4421188" y="2046288"/>
            <a:ext cx="68262" cy="39687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489450" y="2057400"/>
            <a:ext cx="101600" cy="271463"/>
          </a:xfrm>
          <a:prstGeom prst="line">
            <a:avLst/>
          </a:prstGeom>
          <a:noFill/>
          <a:ln w="44450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602163" y="1557338"/>
            <a:ext cx="131762" cy="771525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733925" y="1557338"/>
            <a:ext cx="1290638" cy="1587"/>
          </a:xfrm>
          <a:prstGeom prst="line">
            <a:avLst/>
          </a:prstGeom>
          <a:noFill/>
          <a:ln w="22225" cmpd="sng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5768975" y="1617663"/>
            <a:ext cx="158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25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zh-CN" altLang="zh-CN" b="1" i="1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6032500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b="1" i="1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318125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zh-CN" altLang="zh-CN" b="1" i="1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4189413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b="1" i="1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3906838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zh-CN" altLang="zh-CN" b="1" i="1"/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2938463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b="1" i="1" dirty="0"/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2655888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zh-CN" altLang="zh-CN" b="1" i="1"/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1839913" y="1701800"/>
            <a:ext cx="152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zh-CN" altLang="zh-CN" b="1" i="1" dirty="0"/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1547813" y="1701800"/>
            <a:ext cx="273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endParaRPr lang="zh-CN" altLang="zh-CN" b="1" i="1" dirty="0"/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4927600" y="1639888"/>
            <a:ext cx="3000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zh-CN" altLang="zh-CN" b="1" i="1"/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3516313" y="1639888"/>
            <a:ext cx="3000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zh-CN" altLang="zh-CN" b="1" i="1"/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1992313" y="1639888"/>
            <a:ext cx="3000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4300" dirty="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zh-CN" altLang="zh-CN" b="1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蹦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751388" y="692696"/>
            <a:ext cx="39243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"/>
            <a:r>
              <a:rPr lang="zh-CN" altLang="zh-CN" sz="2800" b="1" dirty="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目前，户外活动中，刺激度排名榜首的是</a:t>
            </a:r>
            <a:r>
              <a:rPr lang="zh-CN" sz="2800" b="1" dirty="0">
                <a:latin typeface="Arial" panose="020B0604020202020204"/>
                <a:ea typeface="楷体_GB2312" pitchFamily="1" charset="-122"/>
              </a:rPr>
              <a:t>“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蹦极</a:t>
            </a:r>
            <a:r>
              <a:rPr lang="zh-CN" sz="2800" b="1" dirty="0">
                <a:latin typeface="Arial" panose="020B0604020202020204"/>
                <a:ea typeface="楷体_GB2312" pitchFamily="1" charset="-122"/>
              </a:rPr>
              <a:t>”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。 </a:t>
            </a:r>
            <a:r>
              <a:rPr lang="zh-CN" sz="2800" b="1" dirty="0">
                <a:latin typeface="Arial" panose="020B0604020202020204"/>
                <a:ea typeface="楷体_GB2312" pitchFamily="1" charset="-122"/>
              </a:rPr>
              <a:t>“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蹦极</a:t>
            </a:r>
            <a:r>
              <a:rPr lang="zh-CN" sz="2800" b="1" dirty="0">
                <a:latin typeface="Arial" panose="020B0604020202020204"/>
                <a:ea typeface="楷体_GB2312" pitchFamily="1" charset="-122"/>
              </a:rPr>
              <a:t>”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就是跳跃者站在高约４０米以上（相当于１０层楼高）的跳台上，把一端固定的长长的橡皮条绑牢跳下。跳跃者在空中享受 </a:t>
            </a:r>
            <a:r>
              <a:rPr lang="zh-CN" sz="2800" b="1" dirty="0">
                <a:latin typeface="Arial" panose="020B0604020202020204"/>
                <a:ea typeface="楷体_GB2312" pitchFamily="1" charset="-122"/>
              </a:rPr>
              <a:t>“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自由落体</a:t>
            </a:r>
            <a:r>
              <a:rPr lang="zh-CN" sz="2800" b="1" dirty="0">
                <a:latin typeface="Arial" panose="020B0604020202020204"/>
                <a:ea typeface="楷体_GB2312" pitchFamily="1" charset="-122"/>
              </a:rPr>
              <a:t>”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隶书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隶书" panose="020105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1008</Words>
  <Application>Microsoft Office PowerPoint</Application>
  <PresentationFormat>全屏显示(4:3)</PresentationFormat>
  <Paragraphs>173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黑体</vt:lpstr>
      <vt:lpstr>华康海报体W12(P)</vt:lpstr>
      <vt:lpstr>华文行楷</vt:lpstr>
      <vt:lpstr>华文新魏</vt:lpstr>
      <vt:lpstr>楷体_GB2312</vt:lpstr>
      <vt:lpstr>隶书</vt:lpstr>
      <vt:lpstr>宋体</vt:lpstr>
      <vt:lpstr>微软雅黑</vt:lpstr>
      <vt:lpstr>新宋体</vt:lpstr>
      <vt:lpstr>Arial</vt:lpstr>
      <vt:lpstr>Calibri</vt:lpstr>
      <vt:lpstr>Symbol</vt:lpstr>
      <vt:lpstr>Times New Roman</vt:lpstr>
      <vt:lpstr>Wingdings</vt:lpstr>
      <vt:lpstr>WWW.2PPT.COM</vt:lpstr>
      <vt:lpstr>Equation.DSMT4</vt:lpstr>
      <vt:lpstr>Equation.3</vt:lpstr>
      <vt:lpstr>MS_ClipArt_Gallery.2</vt:lpstr>
      <vt:lpstr>MS_ClipArt_Gallery.5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2022-01-05T01:39:41Z</dcterms:created>
  <dcterms:modified xsi:type="dcterms:W3CDTF">2023-01-16T21:43:22Z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B62A2424C5C04207BDD3EE86834C16E3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