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657E621-BFA3-4216-97B0-444076A602F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D909619-42B4-4309-890A-30B72EFA8D48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A32C7442-E08D-4CE6-87FC-30D1E5C3D6FC}" type="slidenum">
              <a:rPr lang="zh-CN" altLang="en-US" sz="1200">
                <a:latin typeface="+mn-lt"/>
                <a:ea typeface="+mn-ea"/>
              </a:rPr>
              <a:t>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BE60C03-BD6F-46A6-B176-B7EE0D76E827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288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5B81F570-17C7-4DC5-8A85-81379DD8378C}" type="slidenum">
              <a:rPr lang="zh-CN" altLang="en-US" sz="1200">
                <a:latin typeface="+mn-lt"/>
                <a:ea typeface="+mn-ea"/>
              </a:rPr>
              <a:t>12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D3C8F49-E42A-4689-BBA5-07B49A201260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1249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493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CA353D30-58F9-4902-A09A-A34D5C698BD4}" type="slidenum">
              <a:rPr lang="zh-CN" altLang="en-US" sz="1200">
                <a:latin typeface="+mn-lt"/>
                <a:ea typeface="+mn-ea"/>
              </a:rPr>
              <a:t>13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A9499FF-33A3-48D8-AE87-3F9A15A06B51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1AA029A-8F19-4556-8F65-F4044D0BC0CB}" type="slidenum">
              <a:rPr lang="zh-CN" altLang="en-US" sz="1200">
                <a:latin typeface="+mn-lt"/>
                <a:ea typeface="+mn-ea"/>
              </a:rPr>
              <a:t>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B191129-3C49-4406-938F-B1A70DE26FB3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752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F866A0E0-766D-4E4F-98C5-B2D84F50D27C}" type="slidenum">
              <a:rPr lang="zh-CN" altLang="en-US" sz="1200">
                <a:latin typeface="+mn-lt"/>
                <a:ea typeface="+mn-ea"/>
              </a:rPr>
              <a:t>4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399500-09AE-48C2-9C5F-8232CBFE1AC6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EF999B90-D958-4EE8-A590-49045F6EFCB9}" type="slidenum">
              <a:rPr lang="zh-CN" altLang="en-US" sz="1200">
                <a:latin typeface="+mn-lt"/>
                <a:ea typeface="+mn-ea"/>
              </a:rPr>
              <a:t>5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CE283BB-AF94-490E-9EA7-AB22514A88EE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B0A8E117-C3E4-4368-A2D7-5207A13508D4}" type="slidenum">
              <a:rPr lang="zh-CN" altLang="en-US" sz="1200">
                <a:latin typeface="+mn-lt"/>
                <a:ea typeface="+mn-ea"/>
              </a:rPr>
              <a:t>6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459277A-DE86-436D-8284-9F40537118E7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2570BB9C-C526-4AA9-820F-571EF35BD2D7}" type="slidenum">
              <a:rPr lang="zh-CN" altLang="en-US" sz="1200">
                <a:latin typeface="+mn-lt"/>
                <a:ea typeface="+mn-ea"/>
              </a:rPr>
              <a:t>7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FD2203A-D28E-4261-B174-A2FD06A3097E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9958B36-8BE7-405D-8FDF-529166322C7D}" type="slidenum">
              <a:rPr lang="zh-CN" altLang="en-US" sz="1200">
                <a:latin typeface="+mn-lt"/>
                <a:ea typeface="+mn-ea"/>
              </a:rPr>
              <a:t>9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6D5C537-51AF-4A01-8149-D3C55AF53303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2C7BFFF6-62A8-40F0-A371-390F723508F0}" type="slidenum">
              <a:rPr lang="zh-CN" altLang="en-US" sz="1200">
                <a:latin typeface="+mn-lt"/>
                <a:ea typeface="+mn-ea"/>
              </a:rPr>
              <a:t>10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27E9151-6FA0-4FD2-9334-FF24696E0BCF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242B7203-893E-451B-80FA-9633CD1F4C16}" type="slidenum">
              <a:rPr lang="zh-CN" altLang="en-US" sz="1200">
                <a:latin typeface="+mn-lt"/>
                <a:ea typeface="+mn-ea"/>
              </a:rPr>
              <a:t>11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98940-3D97-41BF-A41C-4390115FD68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1B705-ABAD-403A-B0D1-DDC46FAEE77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5C32-AA91-400F-9445-DA4EE6B6420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0CDF3-0804-499E-9A06-D16268BF4CE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3EA9-1105-4ADE-91A8-5803909E38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109AA-94E8-4027-9733-1DC7E87AFA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E3F2D-B390-4A70-8DDE-B3FBA23CEE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8C94B-3C5E-46E5-8D63-0E99A96C9C9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1D3BF-B7AD-4F77-8A85-A98367C48D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602EB-A14E-4391-A0DF-9EAD3390A87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3681C16-6AC6-4467-A889-5F19673F906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" Target="slide7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/>
          <p:nvPr/>
        </p:nvSpPr>
        <p:spPr bwMode="auto">
          <a:xfrm>
            <a:off x="1" y="4267201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nn-NO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8 Fashion</a:t>
            </a:r>
            <a:endParaRPr lang="en-US" altLang="zh-CN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Comic strip and Welcome to the unit</a:t>
            </a:r>
          </a:p>
        </p:txBody>
      </p:sp>
      <p:sp>
        <p:nvSpPr>
          <p:cNvPr id="4" name="矩形 3"/>
          <p:cNvSpPr/>
          <p:nvPr/>
        </p:nvSpPr>
        <p:spPr>
          <a:xfrm>
            <a:off x="2924755" y="58674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512763"/>
            <a:ext cx="6408737" cy="936625"/>
          </a:xfrm>
        </p:spPr>
        <p:txBody>
          <a:bodyPr/>
          <a:lstStyle/>
          <a:p>
            <a:pPr algn="l"/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Listen and answer</a:t>
            </a:r>
          </a:p>
        </p:txBody>
      </p:sp>
      <p:sp>
        <p:nvSpPr>
          <p:cNvPr id="117763" name="Text Box 7"/>
          <p:cNvSpPr txBox="1">
            <a:spLocks noChangeArrowheads="1"/>
          </p:cNvSpPr>
          <p:nvPr/>
        </p:nvSpPr>
        <p:spPr bwMode="auto">
          <a:xfrm>
            <a:off x="323850" y="1412875"/>
            <a:ext cx="9144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latin typeface="Comic Sans MS" panose="030F0702030302020204" pitchFamily="66" charset="0"/>
              </a:rPr>
              <a:t>1.What does Millie want to borrow from 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Comic Sans MS" panose="030F0702030302020204" pitchFamily="66" charset="0"/>
              </a:rPr>
              <a:t>   her mother?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  She wants to borrow a red blouse 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  from her mother.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Comic Sans MS" panose="030F0702030302020204" pitchFamily="66" charset="0"/>
              </a:rPr>
              <a:t>2.What’s her mother’s size?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  It’s size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549275"/>
            <a:ext cx="6408738" cy="935038"/>
          </a:xfrm>
        </p:spPr>
        <p:txBody>
          <a:bodyPr/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Make a conversation</a:t>
            </a:r>
          </a:p>
        </p:txBody>
      </p:sp>
      <p:sp>
        <p:nvSpPr>
          <p:cNvPr id="119811" name="Text Box 7"/>
          <p:cNvSpPr txBox="1">
            <a:spLocks noChangeArrowheads="1"/>
          </p:cNvSpPr>
          <p:nvPr/>
        </p:nvSpPr>
        <p:spPr bwMode="auto">
          <a:xfrm>
            <a:off x="179388" y="1484313"/>
            <a:ext cx="9144000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A: </a:t>
            </a:r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What will you wear at the fashion show?</a:t>
            </a:r>
          </a:p>
          <a:p>
            <a:r>
              <a:rPr lang="en-US" altLang="zh-CN" sz="2800" dirty="0">
                <a:solidFill>
                  <a:schemeClr val="folHlink"/>
                </a:solidFill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B:</a:t>
            </a: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I am thinking about it. Can you lend me </a:t>
            </a:r>
          </a:p>
          <a:p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    your … for our fashion show?</a:t>
            </a:r>
          </a:p>
          <a:p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A: </a:t>
            </a:r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Of course.</a:t>
            </a:r>
          </a:p>
          <a:p>
            <a:r>
              <a:rPr lang="en-US" altLang="zh-CN" sz="2800" dirty="0">
                <a:solidFill>
                  <a:schemeClr val="folHlink"/>
                </a:solidFill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B:</a:t>
            </a:r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What size/</a:t>
            </a:r>
            <a:r>
              <a:rPr lang="en-US" altLang="zh-CN" sz="2800" dirty="0" err="1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colour</a:t>
            </a:r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 is your …?</a:t>
            </a:r>
          </a:p>
          <a:p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A: </a:t>
            </a:r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Size …. / The </a:t>
            </a:r>
            <a:r>
              <a:rPr lang="en-US" altLang="zh-CN" sz="2800" dirty="0" err="1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colour</a:t>
            </a:r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 is ….</a:t>
            </a:r>
          </a:p>
          <a:p>
            <a:r>
              <a:rPr lang="en-US" altLang="zh-CN" sz="2800" dirty="0">
                <a:solidFill>
                  <a:schemeClr val="folHlink"/>
                </a:solidFill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B:</a:t>
            </a:r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Oh, it’s too large/small for me, but … can </a:t>
            </a:r>
          </a:p>
          <a:p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    wear it.  She’s ….. / I don’t like this </a:t>
            </a:r>
            <a:r>
              <a:rPr lang="en-US" altLang="zh-CN" sz="2800" dirty="0" err="1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colour</a:t>
            </a:r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,  </a:t>
            </a:r>
          </a:p>
          <a:p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    but ….</a:t>
            </a:r>
          </a:p>
          <a:p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A: </a:t>
            </a:r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OK, then.</a:t>
            </a:r>
          </a:p>
          <a:p>
            <a:r>
              <a:rPr lang="en-US" altLang="zh-CN" sz="2800" dirty="0">
                <a:solidFill>
                  <a:schemeClr val="folHlink"/>
                </a:solidFill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B:</a:t>
            </a:r>
            <a:r>
              <a:rPr lang="en-US" altLang="zh-CN" sz="2800" dirty="0">
                <a:solidFill>
                  <a:srgbClr val="0000CC"/>
                </a:solidFill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Comic Sans MS" panose="030F0702030302020204" pitchFamily="66" charset="0"/>
                <a:ea typeface="Ebrima" panose="02000000000000000000" pitchFamily="2" charset="0"/>
                <a:cs typeface="Arial" panose="020B0604020202020204" pitchFamily="34" charset="0"/>
              </a:rPr>
              <a:t>Thank you,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6408737" cy="1143000"/>
          </a:xfrm>
        </p:spPr>
        <p:txBody>
          <a:bodyPr/>
          <a:lstStyle/>
          <a:p>
            <a:pPr algn="l"/>
            <a:r>
              <a:rPr lang="en-US" altLang="zh-CN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Conclusion </a:t>
            </a:r>
            <a:endParaRPr lang="en-US" altLang="zh-CN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1859" name="Picture 3" descr="JLKFTY~03WI$Z6X8]B}0]6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341438"/>
            <a:ext cx="6480175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Text Box 3"/>
          <p:cNvSpPr txBox="1">
            <a:spLocks noChangeArrowheads="1"/>
          </p:cNvSpPr>
          <p:nvPr/>
        </p:nvSpPr>
        <p:spPr bwMode="auto">
          <a:xfrm>
            <a:off x="684213" y="4076700"/>
            <a:ext cx="598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i="1">
                <a:solidFill>
                  <a:srgbClr val="FF0000"/>
                </a:solidFill>
                <a:latin typeface="Comic Sans MS" panose="030F0702030302020204" pitchFamily="66" charset="0"/>
              </a:rPr>
              <a:t>Colourful days</a:t>
            </a:r>
          </a:p>
        </p:txBody>
      </p:sp>
      <p:sp>
        <p:nvSpPr>
          <p:cNvPr id="121861" name="Text Box 4"/>
          <p:cNvSpPr txBox="1">
            <a:spLocks noChangeArrowheads="1"/>
          </p:cNvSpPr>
          <p:nvPr/>
        </p:nvSpPr>
        <p:spPr bwMode="auto">
          <a:xfrm>
            <a:off x="539750" y="2997200"/>
            <a:ext cx="6394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Comic Sans MS" panose="030F0702030302020204" pitchFamily="66" charset="0"/>
              </a:rPr>
              <a:t>Colourful clothes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49275"/>
            <a:ext cx="6408737" cy="1143000"/>
          </a:xfrm>
        </p:spPr>
        <p:txBody>
          <a:bodyPr/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123907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9144000" cy="340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CN" sz="3200" b="1" dirty="0">
                <a:latin typeface="Calibri" panose="020F0502020204030204" pitchFamily="34" charset="0"/>
              </a:rPr>
              <a:t>Write down what Hobo may wear for  the dog fashion show.</a:t>
            </a:r>
          </a:p>
          <a:p>
            <a:pPr>
              <a:lnSpc>
                <a:spcPct val="200000"/>
              </a:lnSpc>
              <a:buFontTx/>
              <a:buAutoNum type="arabicPeriod" startAt="2"/>
            </a:pPr>
            <a:r>
              <a:rPr lang="en-US" altLang="zh-CN" sz="3200" b="1" dirty="0">
                <a:latin typeface="Calibri" panose="020F0502020204030204" pitchFamily="34" charset="0"/>
              </a:rPr>
              <a:t>Recite the comic strip.</a:t>
            </a: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Calibri" panose="020F0502020204030204" pitchFamily="34" charset="0"/>
              </a:rPr>
              <a:t>3.  Preview </a:t>
            </a:r>
            <a:r>
              <a:rPr lang="en-US" altLang="zh-CN" sz="3200" b="1" i="1" dirty="0">
                <a:latin typeface="Calibri" panose="020F0502020204030204" pitchFamily="34" charset="0"/>
              </a:rPr>
              <a:t>Reading</a:t>
            </a:r>
            <a:r>
              <a:rPr lang="en-US" altLang="zh-CN" sz="3200" b="1" dirty="0" smtClean="0">
                <a:latin typeface="Calibri" panose="020F0502020204030204" pitchFamily="34" charset="0"/>
              </a:rPr>
              <a:t>.</a:t>
            </a:r>
            <a:endParaRPr lang="en-US" altLang="zh-CN" sz="3200" b="1" dirty="0">
              <a:latin typeface="Calibri" panose="020F0502020204030204" pitchFamily="34" charset="0"/>
            </a:endParaRPr>
          </a:p>
        </p:txBody>
      </p:sp>
      <p:pic>
        <p:nvPicPr>
          <p:cNvPr id="123908" name="Picture 4" descr="318757-1409110TA9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3141663"/>
            <a:ext cx="1690687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4464050" cy="1143000"/>
          </a:xfrm>
        </p:spPr>
        <p:txBody>
          <a:bodyPr/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Free talk</a:t>
            </a:r>
          </a:p>
        </p:txBody>
      </p:sp>
      <p:sp>
        <p:nvSpPr>
          <p:cNvPr id="101379" name="Rectangle 2"/>
          <p:cNvSpPr txBox="1">
            <a:spLocks noChangeArrowheads="1"/>
          </p:cNvSpPr>
          <p:nvPr/>
        </p:nvSpPr>
        <p:spPr bwMode="auto">
          <a:xfrm>
            <a:off x="395288" y="3500438"/>
            <a:ext cx="51133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Tx/>
              <a:buAutoNum type="arabicPeriod"/>
            </a:pPr>
            <a:r>
              <a:rPr lang="en-US" altLang="zh-CN" sz="3200" b="1" dirty="0">
                <a:latin typeface="Comic Sans MS" panose="030F0702030302020204" pitchFamily="66" charset="0"/>
              </a:rPr>
              <a:t> Do dogs like a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Comic Sans MS" panose="030F0702030302020204" pitchFamily="66" charset="0"/>
              </a:rPr>
              <a:t>    fashion show?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Comic Sans MS" panose="030F0702030302020204" pitchFamily="66" charset="0"/>
              </a:rPr>
              <a:t>2. Do you think 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Comic Sans MS" panose="030F0702030302020204" pitchFamily="66" charset="0"/>
              </a:rPr>
              <a:t>    dogs need clothes?</a:t>
            </a:r>
          </a:p>
          <a:p>
            <a:pPr eaLnBrk="0" hangingPunct="0">
              <a:lnSpc>
                <a:spcPct val="250000"/>
              </a:lnSpc>
            </a:pPr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pic>
        <p:nvPicPr>
          <p:cNvPr id="101380" name="Picture 4" descr="W0201506163076131344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484313"/>
            <a:ext cx="3878263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6408738" cy="1143000"/>
          </a:xfrm>
        </p:spPr>
        <p:txBody>
          <a:bodyPr/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Listen and answer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640763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1.What is Eddie doing?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  He is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think</a:t>
            </a: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ing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about</a:t>
            </a: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what to wear.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2.How much more time can Eddie spend in bed?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  He can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spend</a:t>
            </a: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 more minutes </a:t>
            </a: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in bed.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3.Is Eddie lazy?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  Yes, he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6408738" cy="1143000"/>
          </a:xfrm>
        </p:spPr>
        <p:txBody>
          <a:bodyPr/>
          <a:lstStyle/>
          <a:p>
            <a:pPr algn="l"/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Read and act out</a:t>
            </a:r>
          </a:p>
        </p:txBody>
      </p:sp>
      <p:pic>
        <p:nvPicPr>
          <p:cNvPr id="106499" name="图片 4" descr="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268413"/>
            <a:ext cx="4284662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3"/>
          <p:cNvSpPr txBox="1">
            <a:spLocks noChangeArrowheads="1"/>
          </p:cNvSpPr>
          <p:nvPr/>
        </p:nvSpPr>
        <p:spPr bwMode="auto">
          <a:xfrm>
            <a:off x="1908175" y="1628775"/>
            <a:ext cx="25193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zh-CN" altLang="zh-CN" sz="3200">
              <a:latin typeface="Comic Sans MS" panose="030F0702030302020204" pitchFamily="66" charset="0"/>
            </a:endParaRPr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1908175" y="3573463"/>
            <a:ext cx="1871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zh-CN" altLang="zh-CN" sz="3200">
              <a:latin typeface="Comic Sans MS" panose="030F0702030302020204" pitchFamily="66" charset="0"/>
            </a:endParaRPr>
          </a:p>
        </p:txBody>
      </p:sp>
      <p:pic>
        <p:nvPicPr>
          <p:cNvPr id="106502" name="图片 8" descr="3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1268413"/>
            <a:ext cx="41767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Text Box 3"/>
          <p:cNvSpPr txBox="1">
            <a:spLocks noChangeArrowheads="1"/>
          </p:cNvSpPr>
          <p:nvPr/>
        </p:nvSpPr>
        <p:spPr bwMode="auto">
          <a:xfrm>
            <a:off x="5940425" y="1557338"/>
            <a:ext cx="28082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zh-CN" altLang="zh-CN" sz="3200">
              <a:latin typeface="Comic Sans MS" panose="030F0702030302020204" pitchFamily="66" charset="0"/>
            </a:endParaRPr>
          </a:p>
        </p:txBody>
      </p:sp>
      <p:pic>
        <p:nvPicPr>
          <p:cNvPr id="106504" name="图片 10" descr="3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4206875"/>
            <a:ext cx="43211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Text Box 3"/>
          <p:cNvSpPr txBox="1">
            <a:spLocks noChangeArrowheads="1"/>
          </p:cNvSpPr>
          <p:nvPr/>
        </p:nvSpPr>
        <p:spPr bwMode="auto">
          <a:xfrm>
            <a:off x="827088" y="4437063"/>
            <a:ext cx="3240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zh-CN" altLang="zh-CN" sz="3200">
              <a:latin typeface="Comic Sans MS" panose="030F0702030302020204" pitchFamily="66" charset="0"/>
            </a:endParaRPr>
          </a:p>
        </p:txBody>
      </p:sp>
      <p:pic>
        <p:nvPicPr>
          <p:cNvPr id="106506" name="图片 12" descr="3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7900" y="4221163"/>
            <a:ext cx="410527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7" name="Text Box 3"/>
          <p:cNvSpPr txBox="1">
            <a:spLocks noChangeArrowheads="1"/>
          </p:cNvSpPr>
          <p:nvPr/>
        </p:nvSpPr>
        <p:spPr bwMode="auto">
          <a:xfrm>
            <a:off x="7272338" y="4508500"/>
            <a:ext cx="1331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zh-CN" altLang="zh-CN" sz="3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8604250" cy="1143000"/>
          </a:xfrm>
        </p:spPr>
        <p:txBody>
          <a:bodyPr/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Read and complete</a:t>
            </a:r>
          </a:p>
        </p:txBody>
      </p:sp>
      <p:sp>
        <p:nvSpPr>
          <p:cNvPr id="108547" name="Text Box 6"/>
          <p:cNvSpPr txBox="1">
            <a:spLocks noChangeArrowheads="1"/>
          </p:cNvSpPr>
          <p:nvPr/>
        </p:nvSpPr>
        <p:spPr bwMode="auto">
          <a:xfrm>
            <a:off x="468313" y="1700213"/>
            <a:ext cx="80645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 dirty="0">
                <a:latin typeface="Comic Sans MS" panose="030F0702030302020204" pitchFamily="66" charset="0"/>
              </a:rPr>
              <a:t>Eddie is ____________ what to wear. But Hobo tells him dogs ________________. So Eddie wants to __________________ in bed. He is a ______ dog. </a:t>
            </a:r>
          </a:p>
        </p:txBody>
      </p:sp>
      <p:sp>
        <p:nvSpPr>
          <p:cNvPr id="108548" name="Text Box 7"/>
          <p:cNvSpPr txBox="1">
            <a:spLocks noChangeArrowheads="1"/>
          </p:cNvSpPr>
          <p:nvPr/>
        </p:nvSpPr>
        <p:spPr bwMode="auto">
          <a:xfrm>
            <a:off x="2484438" y="1846263"/>
            <a:ext cx="417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thinking about</a:t>
            </a:r>
          </a:p>
        </p:txBody>
      </p:sp>
      <p:sp>
        <p:nvSpPr>
          <p:cNvPr id="108549" name="Text Box 11"/>
          <p:cNvSpPr txBox="1">
            <a:spLocks noChangeArrowheads="1"/>
          </p:cNvSpPr>
          <p:nvPr/>
        </p:nvSpPr>
        <p:spPr bwMode="auto">
          <a:xfrm>
            <a:off x="615950" y="3500438"/>
            <a:ext cx="4319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don’t wear clothes</a:t>
            </a:r>
          </a:p>
        </p:txBody>
      </p:sp>
      <p:sp>
        <p:nvSpPr>
          <p:cNvPr id="108550" name="Text Box 12"/>
          <p:cNvSpPr txBox="1">
            <a:spLocks noChangeArrowheads="1"/>
          </p:cNvSpPr>
          <p:nvPr/>
        </p:nvSpPr>
        <p:spPr bwMode="auto">
          <a:xfrm>
            <a:off x="2484438" y="4330700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spend ten more minutes</a:t>
            </a:r>
          </a:p>
        </p:txBody>
      </p:sp>
      <p:sp>
        <p:nvSpPr>
          <p:cNvPr id="108551" name="Text Box 14"/>
          <p:cNvSpPr txBox="1">
            <a:spLocks noChangeArrowheads="1"/>
          </p:cNvSpPr>
          <p:nvPr/>
        </p:nvSpPr>
        <p:spPr bwMode="auto">
          <a:xfrm>
            <a:off x="3573463" y="5084763"/>
            <a:ext cx="185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lazy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48" grpId="0"/>
      <p:bldP spid="108549" grpId="0"/>
      <p:bldP spid="108550" grpId="0"/>
      <p:bldP spid="1085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476250"/>
            <a:ext cx="6013450" cy="865188"/>
          </a:xfrm>
        </p:spPr>
        <p:txBody>
          <a:bodyPr/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dog fashion show</a:t>
            </a:r>
          </a:p>
        </p:txBody>
      </p:sp>
      <p:pic>
        <p:nvPicPr>
          <p:cNvPr id="7" name="Picture 6" descr="U7Comi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7582" y="3645024"/>
            <a:ext cx="327636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X240s\Desktop\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861047"/>
            <a:ext cx="2201154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云形标注 7"/>
          <p:cNvSpPr/>
          <p:nvPr/>
        </p:nvSpPr>
        <p:spPr>
          <a:xfrm>
            <a:off x="6012160" y="1089463"/>
            <a:ext cx="2376264" cy="2160240"/>
          </a:xfrm>
          <a:prstGeom prst="cloudCallout">
            <a:avLst>
              <a:gd name="adj1" fmla="val -53689"/>
              <a:gd name="adj2" fmla="val 74580"/>
            </a:avLst>
          </a:prstGeom>
          <a:solidFill>
            <a:srgbClr val="FADCE9">
              <a:alpha val="40000"/>
            </a:srgbClr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流程图: 可选过程 8"/>
          <p:cNvSpPr/>
          <p:nvPr/>
        </p:nvSpPr>
        <p:spPr>
          <a:xfrm>
            <a:off x="159275" y="1853343"/>
            <a:ext cx="5544616" cy="1440160"/>
          </a:xfrm>
          <a:prstGeom prst="flowChartAlternateProcess">
            <a:avLst/>
          </a:prstGeom>
          <a:solidFill>
            <a:srgbClr val="FFC000">
              <a:alpha val="14000"/>
            </a:srgbClr>
          </a:solidFill>
          <a:ln>
            <a:solidFill>
              <a:srgbClr val="0000FF"/>
            </a:solidFill>
          </a:ln>
          <a:scene3d>
            <a:camera prst="isometricOffAxis1Right">
              <a:rot lat="1075750" lon="20355353" rev="97326"/>
            </a:camera>
            <a:lightRig rig="flat" dir="t"/>
          </a:scene3d>
          <a:sp3d extrusionH="76200" prstMaterial="dkEdge">
            <a:bevelT/>
            <a:bevelB/>
            <a:extrusionClr>
              <a:srgbClr val="0000FF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altLang="zh-CN" sz="2400" b="1" dirty="0">
              <a:solidFill>
                <a:schemeClr val="tx1"/>
              </a:solidFill>
              <a:latin typeface="Bradley Hand ITC" panose="03070402050302030203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Bradley Hand ITC" panose="03070402050302030203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The 1</a:t>
            </a:r>
            <a:r>
              <a:rPr lang="en-US" altLang="zh-CN" sz="2400" b="1" baseline="30000" dirty="0">
                <a:solidFill>
                  <a:schemeClr val="tx1"/>
                </a:solidFill>
                <a:latin typeface="Bradley Hand ITC" panose="03070402050302030203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altLang="zh-CN" sz="2400" b="1" dirty="0">
                <a:solidFill>
                  <a:schemeClr val="tx1"/>
                </a:solidFill>
                <a:latin typeface="Bradley Hand ITC" panose="03070402050302030203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 International Dog Fashion Show</a:t>
            </a:r>
          </a:p>
          <a:p>
            <a:pPr algn="l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Bradley Hand ITC" panose="03070402050302030203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2015. 10.30  1 p.m.—4 p.m.</a:t>
            </a:r>
          </a:p>
          <a:p>
            <a:pPr algn="l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Bradley Hand ITC" panose="03070402050302030203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China Art Centre, Beijing </a:t>
            </a:r>
          </a:p>
          <a:p>
            <a:pPr algn="l">
              <a:defRPr/>
            </a:pPr>
            <a:endParaRPr lang="zh-CN" altLang="en-US" sz="2400" b="1" dirty="0">
              <a:solidFill>
                <a:srgbClr val="0000FF"/>
              </a:solidFill>
              <a:latin typeface="Bradley Hand ITC" panose="03070402050302030203" pitchFamily="66" charset="0"/>
              <a:cs typeface="Segoe UI" panose="020B0502040204020203" pitchFamily="34" charset="0"/>
            </a:endParaRPr>
          </a:p>
        </p:txBody>
      </p:sp>
      <p:pic>
        <p:nvPicPr>
          <p:cNvPr id="10" name="图片 9" descr="Question-mark-26279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1701800"/>
            <a:ext cx="9350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549275"/>
            <a:ext cx="6408737" cy="1143000"/>
          </a:xfrm>
        </p:spPr>
        <p:txBody>
          <a:bodyPr/>
          <a:lstStyle/>
          <a:p>
            <a:pPr algn="l"/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Clothes and shoes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6227763" y="3500438"/>
            <a:ext cx="33131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Comic Sans MS" panose="030F0702030302020204" pitchFamily="66" charset="0"/>
              </a:rPr>
              <a:t>blouse</a:t>
            </a:r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6227763" y="2636838"/>
            <a:ext cx="33131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Comic Sans MS" panose="030F0702030302020204" pitchFamily="66" charset="0"/>
              </a:rPr>
              <a:t>dress</a:t>
            </a: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7308850" y="2636838"/>
            <a:ext cx="33131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</a:p>
        </p:txBody>
      </p:sp>
      <p:sp>
        <p:nvSpPr>
          <p:cNvPr id="112646" name="Text Box 3"/>
          <p:cNvSpPr txBox="1">
            <a:spLocks noChangeArrowheads="1"/>
          </p:cNvSpPr>
          <p:nvPr/>
        </p:nvSpPr>
        <p:spPr bwMode="auto">
          <a:xfrm>
            <a:off x="6227763" y="4508500"/>
            <a:ext cx="17287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Comic Sans MS" panose="030F0702030302020204" pitchFamily="66" charset="0"/>
              </a:rPr>
              <a:t>skirt</a:t>
            </a:r>
          </a:p>
        </p:txBody>
      </p:sp>
      <p:pic>
        <p:nvPicPr>
          <p:cNvPr id="11" name="Picture 5" descr="C:\Users\X240s\Desktop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516216" y="548680"/>
            <a:ext cx="1590527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648" name="圆角矩形 12"/>
          <p:cNvSpPr>
            <a:spLocks noChangeArrowheads="1"/>
          </p:cNvSpPr>
          <p:nvPr/>
        </p:nvSpPr>
        <p:spPr bwMode="auto">
          <a:xfrm>
            <a:off x="755650" y="1916113"/>
            <a:ext cx="5400675" cy="39608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55650" y="3213100"/>
            <a:ext cx="5400675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55650" y="4581525"/>
            <a:ext cx="5400675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651" name="Text Box 3"/>
          <p:cNvSpPr txBox="1">
            <a:spLocks noChangeArrowheads="1"/>
          </p:cNvSpPr>
          <p:nvPr/>
        </p:nvSpPr>
        <p:spPr bwMode="auto">
          <a:xfrm>
            <a:off x="3348038" y="6021388"/>
            <a:ext cx="33131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Comic Sans MS" panose="030F0702030302020204" pitchFamily="66" charset="0"/>
              </a:rPr>
              <a:t>a pair of boots</a:t>
            </a:r>
          </a:p>
        </p:txBody>
      </p:sp>
      <p:sp>
        <p:nvSpPr>
          <p:cNvPr id="112652" name="Text Box 3"/>
          <p:cNvSpPr txBox="1">
            <a:spLocks noChangeArrowheads="1"/>
          </p:cNvSpPr>
          <p:nvPr/>
        </p:nvSpPr>
        <p:spPr bwMode="auto">
          <a:xfrm>
            <a:off x="4140200" y="6092825"/>
            <a:ext cx="33131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zh-CN" altLang="zh-CN" sz="32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61" descr="amy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CE9E2"/>
              </a:clrFrom>
              <a:clrTo>
                <a:srgbClr val="ECE9E2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323850" y="1484313"/>
            <a:ext cx="111601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 descr="skirt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3789363"/>
            <a:ext cx="24114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 descr="boots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4437063"/>
            <a:ext cx="21288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dresses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1916113"/>
            <a:ext cx="2057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blouses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7CB2DE"/>
              </a:clrFrom>
              <a:clrTo>
                <a:srgbClr val="7CB2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1916113"/>
            <a:ext cx="1928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  <p:bldP spid="112645" grpId="0"/>
      <p:bldP spid="112646" grpId="0"/>
      <p:bldP spid="1126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 txBox="1">
            <a:spLocks noChangeArrowheads="1"/>
          </p:cNvSpPr>
          <p:nvPr/>
        </p:nvSpPr>
        <p:spPr bwMode="auto">
          <a:xfrm>
            <a:off x="250825" y="333375"/>
            <a:ext cx="6408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Clothes and shoes</a:t>
            </a:r>
          </a:p>
        </p:txBody>
      </p:sp>
      <p:pic>
        <p:nvPicPr>
          <p:cNvPr id="4" name="Picture 5" descr="C:\Users\X240s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485" y="1340942"/>
            <a:ext cx="1226459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4692" name="Text Box 3"/>
          <p:cNvSpPr txBox="1">
            <a:spLocks noChangeArrowheads="1"/>
          </p:cNvSpPr>
          <p:nvPr/>
        </p:nvSpPr>
        <p:spPr bwMode="auto">
          <a:xfrm>
            <a:off x="584200" y="3222625"/>
            <a:ext cx="18716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</a:rPr>
              <a:t>shirt</a:t>
            </a:r>
          </a:p>
        </p:txBody>
      </p:sp>
      <p:sp>
        <p:nvSpPr>
          <p:cNvPr id="114693" name="Text Box 3"/>
          <p:cNvSpPr txBox="1">
            <a:spLocks noChangeArrowheads="1"/>
          </p:cNvSpPr>
          <p:nvPr/>
        </p:nvSpPr>
        <p:spPr bwMode="auto">
          <a:xfrm>
            <a:off x="609600" y="4005263"/>
            <a:ext cx="18716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</a:rPr>
              <a:t>tie</a:t>
            </a:r>
          </a:p>
        </p:txBody>
      </p:sp>
      <p:sp>
        <p:nvSpPr>
          <p:cNvPr id="114694" name="圆角矩形 7"/>
          <p:cNvSpPr>
            <a:spLocks noChangeArrowheads="1"/>
          </p:cNvSpPr>
          <p:nvPr/>
        </p:nvSpPr>
        <p:spPr bwMode="auto">
          <a:xfrm>
            <a:off x="3203575" y="1844675"/>
            <a:ext cx="5400675" cy="39608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203575" y="3860800"/>
            <a:ext cx="5400675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696" name="Text Box 3"/>
          <p:cNvSpPr txBox="1">
            <a:spLocks noChangeArrowheads="1"/>
          </p:cNvSpPr>
          <p:nvPr/>
        </p:nvSpPr>
        <p:spPr bwMode="auto">
          <a:xfrm>
            <a:off x="323850" y="5994400"/>
            <a:ext cx="59769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</a:rPr>
              <a:t>a pair of trousers</a:t>
            </a:r>
          </a:p>
        </p:txBody>
      </p:sp>
      <p:pic>
        <p:nvPicPr>
          <p:cNvPr id="13" name="图片 12" descr="T-shirt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6350" y="2065338"/>
            <a:ext cx="18748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8" name="Text Box 3"/>
          <p:cNvSpPr txBox="1">
            <a:spLocks noChangeArrowheads="1"/>
          </p:cNvSpPr>
          <p:nvPr/>
        </p:nvSpPr>
        <p:spPr bwMode="auto">
          <a:xfrm>
            <a:off x="611188" y="4868863"/>
            <a:ext cx="18716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</a:rPr>
              <a:t>T-shirt</a:t>
            </a:r>
          </a:p>
        </p:txBody>
      </p:sp>
      <p:pic>
        <p:nvPicPr>
          <p:cNvPr id="15" name="图片 14" descr="pants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4005263"/>
            <a:ext cx="196215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00" name="Text Box 3"/>
          <p:cNvSpPr txBox="1">
            <a:spLocks noChangeArrowheads="1"/>
          </p:cNvSpPr>
          <p:nvPr/>
        </p:nvSpPr>
        <p:spPr bwMode="auto">
          <a:xfrm>
            <a:off x="5233988" y="6029325"/>
            <a:ext cx="381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</a:rPr>
              <a:t>a pair of shoes</a:t>
            </a:r>
          </a:p>
        </p:txBody>
      </p:sp>
      <p:pic>
        <p:nvPicPr>
          <p:cNvPr id="17" name="图片 16" descr="ties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CB2DE"/>
              </a:clrFrom>
              <a:clrTo>
                <a:srgbClr val="7CB2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1916113"/>
            <a:ext cx="12017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shoes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7CB2DE"/>
              </a:clrFrom>
              <a:clrTo>
                <a:srgbClr val="7CB2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3860800"/>
            <a:ext cx="26797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7" descr="danie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EEEE6"/>
              </a:clrFrom>
              <a:clrTo>
                <a:srgbClr val="EEEEE6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7667625" y="981075"/>
            <a:ext cx="11287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shirt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7CB2DE"/>
              </a:clrFrom>
              <a:clrTo>
                <a:srgbClr val="7CB2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2060575"/>
            <a:ext cx="2174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6" grpId="0"/>
      <p:bldP spid="114698" grpId="0"/>
      <p:bldP spid="1147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6388" y="477838"/>
            <a:ext cx="3203575" cy="809625"/>
          </a:xfrm>
        </p:spPr>
        <p:txBody>
          <a:bodyPr/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Learn to say</a:t>
            </a:r>
          </a:p>
        </p:txBody>
      </p:sp>
      <p:pic>
        <p:nvPicPr>
          <p:cNvPr id="115715" name="Picture 2" descr="clothes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" y="2119313"/>
            <a:ext cx="7308850" cy="4516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4211638" y="333375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zh-CN" altLang="zh-CN" sz="3200">
              <a:latin typeface="Comic Sans MS" panose="030F0702030302020204" pitchFamily="66" charset="0"/>
            </a:endParaRPr>
          </a:p>
        </p:txBody>
      </p:sp>
      <p:sp>
        <p:nvSpPr>
          <p:cNvPr id="115717" name="Rectangle 2"/>
          <p:cNvSpPr txBox="1">
            <a:spLocks noChangeArrowheads="1"/>
          </p:cNvSpPr>
          <p:nvPr/>
        </p:nvSpPr>
        <p:spPr bwMode="auto">
          <a:xfrm>
            <a:off x="431800" y="1268413"/>
            <a:ext cx="8207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blouse   shirt   shoes    skirt   tie   trousers</a:t>
            </a:r>
            <a:endParaRPr lang="en-US" altLang="zh-CN" sz="2600" b="1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8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5718" name="Text Box 3"/>
          <p:cNvSpPr txBox="1">
            <a:spLocks noChangeArrowheads="1"/>
          </p:cNvSpPr>
          <p:nvPr/>
        </p:nvSpPr>
        <p:spPr bwMode="auto">
          <a:xfrm>
            <a:off x="3851275" y="2349500"/>
            <a:ext cx="1008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zh-CN" altLang="zh-CN" sz="32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5719" name="Text Box 3"/>
          <p:cNvSpPr txBox="1">
            <a:spLocks noChangeArrowheads="1"/>
          </p:cNvSpPr>
          <p:nvPr/>
        </p:nvSpPr>
        <p:spPr bwMode="auto">
          <a:xfrm>
            <a:off x="814388" y="3500438"/>
            <a:ext cx="10810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zh-CN" altLang="zh-CN" sz="32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5720" name="Text Box 3"/>
          <p:cNvSpPr txBox="1">
            <a:spLocks noChangeArrowheads="1"/>
          </p:cNvSpPr>
          <p:nvPr/>
        </p:nvSpPr>
        <p:spPr bwMode="auto">
          <a:xfrm>
            <a:off x="3851275" y="4759325"/>
            <a:ext cx="1135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zh-CN" altLang="zh-CN" sz="32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5721" name="Text Box 3"/>
          <p:cNvSpPr txBox="1">
            <a:spLocks noChangeArrowheads="1"/>
          </p:cNvSpPr>
          <p:nvPr/>
        </p:nvSpPr>
        <p:spPr bwMode="auto">
          <a:xfrm>
            <a:off x="3959225" y="6237288"/>
            <a:ext cx="10271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zh-CN" altLang="zh-CN" sz="32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5722" name="Text Box 3"/>
          <p:cNvSpPr txBox="1">
            <a:spLocks noChangeArrowheads="1"/>
          </p:cNvSpPr>
          <p:nvPr/>
        </p:nvSpPr>
        <p:spPr bwMode="auto">
          <a:xfrm>
            <a:off x="6875463" y="2420938"/>
            <a:ext cx="1009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zh-CN" altLang="zh-CN" sz="32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5723" name="Text Box 3"/>
          <p:cNvSpPr txBox="1">
            <a:spLocks noChangeArrowheads="1"/>
          </p:cNvSpPr>
          <p:nvPr/>
        </p:nvSpPr>
        <p:spPr bwMode="auto">
          <a:xfrm>
            <a:off x="6875463" y="4427538"/>
            <a:ext cx="9493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zh-CN" altLang="zh-CN" sz="32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03575" y="5000625"/>
            <a:ext cx="514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  <p:bldP spid="115719" grpId="0"/>
      <p:bldP spid="115720" grpId="0"/>
      <p:bldP spid="115721" grpId="0"/>
      <p:bldP spid="115722" grpId="0"/>
      <p:bldP spid="115723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全屏显示(4:3)</PresentationFormat>
  <Paragraphs>90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宋体</vt:lpstr>
      <vt:lpstr>微软雅黑</vt:lpstr>
      <vt:lpstr>Arial</vt:lpstr>
      <vt:lpstr>Bradley Hand ITC</vt:lpstr>
      <vt:lpstr>Calibri</vt:lpstr>
      <vt:lpstr>Comic Sans MS</vt:lpstr>
      <vt:lpstr>Ebrima</vt:lpstr>
      <vt:lpstr>Segoe UI</vt:lpstr>
      <vt:lpstr>Times New Roman</vt:lpstr>
      <vt:lpstr>WWW.2PPT.COM
</vt:lpstr>
      <vt:lpstr>PowerPoint 演示文稿</vt:lpstr>
      <vt:lpstr>Free talk</vt:lpstr>
      <vt:lpstr>Listen and answer</vt:lpstr>
      <vt:lpstr>Read and act out</vt:lpstr>
      <vt:lpstr>Read and complete</vt:lpstr>
      <vt:lpstr>A dog fashion show</vt:lpstr>
      <vt:lpstr>Clothes and shoes</vt:lpstr>
      <vt:lpstr>PowerPoint 演示文稿</vt:lpstr>
      <vt:lpstr>Learn to say</vt:lpstr>
      <vt:lpstr>Listen and answer</vt:lpstr>
      <vt:lpstr>Make a conversation</vt:lpstr>
      <vt:lpstr>Conclusion 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2023-01-16T21:43:35Z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A510778B6EC747C692594B668D479DCD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