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43" r:id="rId2"/>
    <p:sldId id="625" r:id="rId3"/>
    <p:sldId id="633" r:id="rId4"/>
    <p:sldId id="634" r:id="rId5"/>
    <p:sldId id="641" r:id="rId6"/>
    <p:sldId id="642" r:id="rId7"/>
    <p:sldId id="627" r:id="rId8"/>
    <p:sldId id="628" r:id="rId9"/>
    <p:sldId id="626" r:id="rId10"/>
    <p:sldId id="629" r:id="rId11"/>
    <p:sldId id="630" r:id="rId12"/>
    <p:sldId id="632" r:id="rId13"/>
    <p:sldId id="636" r:id="rId14"/>
    <p:sldId id="614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4444"/>
    <a:srgbClr val="E93825"/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image" Target="../media/image8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85ABF02-E3A4-410C-856C-B3DE47B196C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34F1DCA-C157-4F77-8C49-49CF1D6FD68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30F4-3046-4878-A6AB-3CBDE3D5C72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EDE3-3DD2-4985-BB0A-C0B30D4A53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7C2B9-2D5F-4080-B9F9-F1CE8FBD259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0533E-B2B9-4A36-9E6E-7DECCD1741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E76E3-DF17-4CF9-B204-246BEA2E9F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C50FD-FEC8-4CE0-A249-24FB866589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A584-818B-4797-BB63-231E78B3CB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D864-C2B6-49A6-8900-5EFC0985A3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B149-4AF8-4767-94D2-73A1D0182BD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6B4B-4714-4063-94AB-450F9E03CA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077F3-1A06-4490-BD0E-B43264E78AE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7A59-34D1-4D87-9F0B-4D228CABFD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EF259-7BAD-446A-AEFD-ED8F21A375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4BDD-6CC2-430B-B0A6-63114E09FB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2880-6490-4413-AE00-9F45787145A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C20E7-58AE-414D-975F-A7487FBF18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EDFD-C1A1-4165-91A6-410CBD83D7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D417E-28A5-47DA-91F9-D3D24C82DF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22C9-CC3B-4BC9-B4D7-77218C2FE4E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4B45-4630-45BD-84DE-DFB3E70685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0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FE93B6-8573-4DA2-8E8A-9B2793E20F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723F49-418F-4860-B0A0-76346093DB4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2962112"/>
            <a:ext cx="175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14"/>
          <p:cNvSpPr txBox="1">
            <a:spLocks noChangeArrowheads="1"/>
          </p:cNvSpPr>
          <p:nvPr/>
        </p:nvSpPr>
        <p:spPr bwMode="auto">
          <a:xfrm>
            <a:off x="-1066800" y="3657600"/>
            <a:ext cx="184150" cy="457200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679" y="1484784"/>
            <a:ext cx="9139321" cy="1477328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2.1 </a:t>
            </a:r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理数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50545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5750" y="785813"/>
            <a:ext cx="8289925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２．任意写出三个有理数，并说出是什么类型的数，与同伴进行交流。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  <a:endParaRPr lang="zh-CN" altLang="en-US" sz="3600" b="1" dirty="0">
              <a:solidFill>
                <a:srgbClr val="36B8D8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Group 6"/>
          <p:cNvGrpSpPr/>
          <p:nvPr/>
        </p:nvGrpSpPr>
        <p:grpSpPr bwMode="auto">
          <a:xfrm>
            <a:off x="285750" y="857250"/>
            <a:ext cx="8858250" cy="2246313"/>
            <a:chOff x="240" y="1776"/>
            <a:chExt cx="5724" cy="1415"/>
          </a:xfrm>
        </p:grpSpPr>
        <p:sp>
          <p:nvSpPr>
            <p:cNvPr id="3092" name="Text Box 7"/>
            <p:cNvSpPr txBox="1">
              <a:spLocks noChangeArrowheads="1"/>
            </p:cNvSpPr>
            <p:nvPr/>
          </p:nvSpPr>
          <p:spPr bwMode="auto">
            <a:xfrm>
              <a:off x="240" y="1776"/>
              <a:ext cx="5724" cy="14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宋体" panose="02010600030101010101" pitchFamily="2" charset="-122"/>
                </a:rPr>
                <a:t>３</a:t>
              </a:r>
              <a:r>
                <a:rPr lang="en-US" altLang="zh-CN" sz="2800" b="1">
                  <a:latin typeface="宋体" panose="02010600030101010101" pitchFamily="2" charset="-122"/>
                </a:rPr>
                <a:t>.</a:t>
              </a:r>
              <a:r>
                <a:rPr lang="zh-CN" altLang="en-US" sz="2800" b="1">
                  <a:latin typeface="宋体" panose="02010600030101010101" pitchFamily="2" charset="-122"/>
                </a:rPr>
                <a:t>把下列各数填入它所属于的集合的圈内</a:t>
              </a:r>
              <a:r>
                <a:rPr lang="en-US" altLang="zh-CN" sz="2800" b="1">
                  <a:latin typeface="宋体" panose="02010600030101010101" pitchFamily="2" charset="-122"/>
                </a:rPr>
                <a:t>:</a:t>
              </a:r>
            </a:p>
            <a:p>
              <a:endParaRPr lang="en-US" altLang="zh-CN" sz="2800" b="1">
                <a:latin typeface="宋体" panose="02010600030101010101" pitchFamily="2" charset="-122"/>
              </a:endParaRPr>
            </a:p>
            <a:p>
              <a:r>
                <a:rPr lang="en-US" altLang="zh-CN" sz="2800" b="1">
                  <a:latin typeface="宋体" panose="02010600030101010101" pitchFamily="2" charset="-122"/>
                </a:rPr>
                <a:t>15,       , -5,     ,      ,  0.1, -5.32,  -80, </a:t>
              </a:r>
            </a:p>
            <a:p>
              <a:endParaRPr lang="en-US" altLang="zh-CN" sz="2800" b="1">
                <a:latin typeface="宋体" panose="02010600030101010101" pitchFamily="2" charset="-122"/>
              </a:endParaRPr>
            </a:p>
            <a:p>
              <a:r>
                <a:rPr lang="en-US" altLang="zh-CN" sz="2800" b="1">
                  <a:latin typeface="宋体" panose="02010600030101010101" pitchFamily="2" charset="-122"/>
                </a:rPr>
                <a:t>123, 2.333. </a:t>
              </a:r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780" y="2181"/>
            <a:ext cx="367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3" imgW="8128000" imgH="12598400" progId="">
                    <p:embed/>
                  </p:oleObj>
                </mc:Choice>
                <mc:Fallback>
                  <p:oleObj name="Equation" r:id="rId3" imgW="8128000" imgH="1259840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0" y="2181"/>
                          <a:ext cx="367" cy="5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2130" y="2226"/>
            <a:ext cx="316" cy="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5" imgW="6502400" imgH="12598400" progId="">
                    <p:embed/>
                  </p:oleObj>
                </mc:Choice>
                <mc:Fallback>
                  <p:oleObj name="Equation" r:id="rId5" imgW="6502400" imgH="1259840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0" y="2226"/>
                          <a:ext cx="316" cy="6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2670" y="2226"/>
            <a:ext cx="493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Equation" r:id="rId7" imgW="10160000" imgH="12598400" progId="">
                    <p:embed/>
                  </p:oleObj>
                </mc:Choice>
                <mc:Fallback>
                  <p:oleObj name="Equation" r:id="rId7" imgW="10160000" imgH="125984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0" y="2226"/>
                          <a:ext cx="493" cy="5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78" name="Group 11"/>
          <p:cNvGrpSpPr/>
          <p:nvPr/>
        </p:nvGrpSpPr>
        <p:grpSpPr bwMode="auto">
          <a:xfrm>
            <a:off x="3214688" y="2857500"/>
            <a:ext cx="5400675" cy="2952750"/>
            <a:chOff x="703" y="2795"/>
            <a:chExt cx="3402" cy="1482"/>
          </a:xfrm>
        </p:grpSpPr>
        <p:sp>
          <p:nvSpPr>
            <p:cNvPr id="2" name="Oval 12"/>
            <p:cNvSpPr>
              <a:spLocks noChangeArrowheads="1"/>
            </p:cNvSpPr>
            <p:nvPr/>
          </p:nvSpPr>
          <p:spPr bwMode="auto">
            <a:xfrm>
              <a:off x="793" y="2795"/>
              <a:ext cx="1180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zh-CN" sz="2800" b="1">
                <a:latin typeface="宋体" panose="02010600030101010101" pitchFamily="2" charset="-122"/>
              </a:endParaRPr>
            </a:p>
          </p:txBody>
        </p:sp>
        <p:sp>
          <p:nvSpPr>
            <p:cNvPr id="3" name="Oval 13"/>
            <p:cNvSpPr>
              <a:spLocks noChangeArrowheads="1"/>
            </p:cNvSpPr>
            <p:nvPr/>
          </p:nvSpPr>
          <p:spPr bwMode="auto">
            <a:xfrm>
              <a:off x="2834" y="2795"/>
              <a:ext cx="1180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sp>
          <p:nvSpPr>
            <p:cNvPr id="4" name="Oval 14"/>
            <p:cNvSpPr>
              <a:spLocks noChangeArrowheads="1"/>
            </p:cNvSpPr>
            <p:nvPr/>
          </p:nvSpPr>
          <p:spPr bwMode="auto">
            <a:xfrm>
              <a:off x="793" y="3566"/>
              <a:ext cx="1180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sp>
          <p:nvSpPr>
            <p:cNvPr id="3083" name="Oval 15"/>
            <p:cNvSpPr>
              <a:spLocks noChangeArrowheads="1"/>
            </p:cNvSpPr>
            <p:nvPr/>
          </p:nvSpPr>
          <p:spPr bwMode="auto">
            <a:xfrm>
              <a:off x="2789" y="3566"/>
              <a:ext cx="1180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sp>
          <p:nvSpPr>
            <p:cNvPr id="3084" name="Text Box 16"/>
            <p:cNvSpPr txBox="1">
              <a:spLocks noChangeArrowheads="1"/>
            </p:cNvSpPr>
            <p:nvPr/>
          </p:nvSpPr>
          <p:spPr bwMode="auto">
            <a:xfrm>
              <a:off x="703" y="3261"/>
              <a:ext cx="1270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宋体" panose="02010600030101010101" pitchFamily="2" charset="-122"/>
                </a:rPr>
                <a:t>正整数集合</a:t>
              </a:r>
            </a:p>
          </p:txBody>
        </p:sp>
        <p:sp>
          <p:nvSpPr>
            <p:cNvPr id="3085" name="Text Box 17"/>
            <p:cNvSpPr txBox="1">
              <a:spLocks noChangeArrowheads="1"/>
            </p:cNvSpPr>
            <p:nvPr/>
          </p:nvSpPr>
          <p:spPr bwMode="auto">
            <a:xfrm>
              <a:off x="703" y="4014"/>
              <a:ext cx="1270" cy="2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宋体" panose="02010600030101010101" pitchFamily="2" charset="-122"/>
                </a:rPr>
                <a:t>正分数集合</a:t>
              </a:r>
            </a:p>
          </p:txBody>
        </p:sp>
        <p:sp>
          <p:nvSpPr>
            <p:cNvPr id="3086" name="Text Box 18"/>
            <p:cNvSpPr txBox="1">
              <a:spLocks noChangeArrowheads="1"/>
            </p:cNvSpPr>
            <p:nvPr/>
          </p:nvSpPr>
          <p:spPr bwMode="auto">
            <a:xfrm>
              <a:off x="2835" y="3261"/>
              <a:ext cx="1270" cy="2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宋体" panose="02010600030101010101" pitchFamily="2" charset="-122"/>
                </a:rPr>
                <a:t>负整数集合</a:t>
              </a:r>
            </a:p>
          </p:txBody>
        </p:sp>
        <p:sp>
          <p:nvSpPr>
            <p:cNvPr id="3087" name="Text Box 19"/>
            <p:cNvSpPr txBox="1">
              <a:spLocks noChangeArrowheads="1"/>
            </p:cNvSpPr>
            <p:nvPr/>
          </p:nvSpPr>
          <p:spPr bwMode="auto">
            <a:xfrm>
              <a:off x="2835" y="4014"/>
              <a:ext cx="1270" cy="2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宋体" panose="02010600030101010101" pitchFamily="2" charset="-122"/>
                </a:rPr>
                <a:t>负分数集合</a:t>
              </a:r>
            </a:p>
          </p:txBody>
        </p:sp>
        <p:sp>
          <p:nvSpPr>
            <p:cNvPr id="3088" name="Text Box 20"/>
            <p:cNvSpPr txBox="1">
              <a:spLocks noChangeArrowheads="1"/>
            </p:cNvSpPr>
            <p:nvPr/>
          </p:nvSpPr>
          <p:spPr bwMode="auto">
            <a:xfrm>
              <a:off x="1565" y="2840"/>
              <a:ext cx="36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宋体" panose="02010600030101010101" pitchFamily="2" charset="-122"/>
                </a:rPr>
                <a:t>…</a:t>
              </a:r>
            </a:p>
          </p:txBody>
        </p:sp>
        <p:sp>
          <p:nvSpPr>
            <p:cNvPr id="3089" name="Text Box 21"/>
            <p:cNvSpPr txBox="1">
              <a:spLocks noChangeArrowheads="1"/>
            </p:cNvSpPr>
            <p:nvPr/>
          </p:nvSpPr>
          <p:spPr bwMode="auto">
            <a:xfrm>
              <a:off x="3607" y="2840"/>
              <a:ext cx="36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宋体" panose="02010600030101010101" pitchFamily="2" charset="-122"/>
                </a:rPr>
                <a:t>…</a:t>
              </a:r>
            </a:p>
          </p:txBody>
        </p:sp>
        <p:sp>
          <p:nvSpPr>
            <p:cNvPr id="3090" name="Text Box 22"/>
            <p:cNvSpPr txBox="1">
              <a:spLocks noChangeArrowheads="1"/>
            </p:cNvSpPr>
            <p:nvPr/>
          </p:nvSpPr>
          <p:spPr bwMode="auto">
            <a:xfrm>
              <a:off x="1610" y="3612"/>
              <a:ext cx="36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宋体" panose="02010600030101010101" pitchFamily="2" charset="-122"/>
                </a:rPr>
                <a:t>…</a:t>
              </a:r>
            </a:p>
          </p:txBody>
        </p:sp>
        <p:sp>
          <p:nvSpPr>
            <p:cNvPr id="3091" name="Text Box 23"/>
            <p:cNvSpPr txBox="1">
              <a:spLocks noChangeArrowheads="1"/>
            </p:cNvSpPr>
            <p:nvPr/>
          </p:nvSpPr>
          <p:spPr bwMode="auto">
            <a:xfrm>
              <a:off x="3607" y="3641"/>
              <a:ext cx="36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宋体" panose="02010600030101010101" pitchFamily="2" charset="-122"/>
                </a:rPr>
                <a:t>…</a:t>
              </a:r>
            </a:p>
          </p:txBody>
        </p:sp>
      </p:grp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  <a:endParaRPr lang="zh-CN" altLang="en-US" sz="3600" b="1" dirty="0">
              <a:solidFill>
                <a:srgbClr val="36B8D8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85750" y="785813"/>
            <a:ext cx="8643938" cy="2032000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zh-CN" sz="2800" b="1">
                <a:latin typeface="宋体" panose="02010600030101010101" pitchFamily="2" charset="-122"/>
              </a:rPr>
              <a:t>4</a:t>
            </a:r>
            <a:r>
              <a:rPr lang="zh-CN" altLang="en-US" sz="2800" b="1">
                <a:latin typeface="宋体" panose="02010600030101010101" pitchFamily="2" charset="-122"/>
              </a:rPr>
              <a:t>．图中两个圆圈分别表示正整数集合和整数集合</a:t>
            </a:r>
            <a:r>
              <a:rPr lang="en-US" altLang="zh-CN" sz="2800" b="1"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latin typeface="宋体" panose="02010600030101010101" pitchFamily="2" charset="-122"/>
              </a:rPr>
              <a:t>请写并填入两个圆圈的重叠部分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  <a:r>
              <a:rPr lang="zh-CN" altLang="en-US" sz="2800" b="1">
                <a:latin typeface="宋体" panose="02010600030101010101" pitchFamily="2" charset="-122"/>
              </a:rPr>
              <a:t>你能说出这个重叠部分表示什么数的集合吗</a:t>
            </a:r>
            <a:r>
              <a:rPr lang="en-US" altLang="zh-CN" sz="2800" b="1"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2387600" y="2989263"/>
            <a:ext cx="2749550" cy="9858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955800" y="4141788"/>
            <a:ext cx="23749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正数集合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036888" y="4940300"/>
            <a:ext cx="7191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…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3756025" y="2917825"/>
            <a:ext cx="3024188" cy="1747838"/>
            <a:chOff x="2064" y="2614"/>
            <a:chExt cx="1905" cy="1101"/>
          </a:xfrm>
        </p:grpSpPr>
        <p:sp>
          <p:nvSpPr>
            <p:cNvPr id="32776" name="Oval 10"/>
            <p:cNvSpPr>
              <a:spLocks noChangeArrowheads="1"/>
            </p:cNvSpPr>
            <p:nvPr/>
          </p:nvSpPr>
          <p:spPr bwMode="auto">
            <a:xfrm>
              <a:off x="2064" y="2614"/>
              <a:ext cx="1414" cy="666"/>
            </a:xfrm>
            <a:prstGeom prst="ellipse">
              <a:avLst/>
            </a:prstGeom>
            <a:solidFill>
              <a:srgbClr val="66FFFF">
                <a:alpha val="30196"/>
              </a:srgbClr>
            </a:solidFill>
            <a:ln w="38100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sp>
          <p:nvSpPr>
            <p:cNvPr id="32777" name="Text Box 11"/>
            <p:cNvSpPr txBox="1">
              <a:spLocks noChangeArrowheads="1"/>
            </p:cNvSpPr>
            <p:nvPr/>
          </p:nvSpPr>
          <p:spPr bwMode="auto">
            <a:xfrm>
              <a:off x="2473" y="3385"/>
              <a:ext cx="1496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宋体" panose="02010600030101010101" pitchFamily="2" charset="-122"/>
                </a:rPr>
                <a:t>整数集合</a:t>
              </a:r>
            </a:p>
          </p:txBody>
        </p:sp>
        <p:sp>
          <p:nvSpPr>
            <p:cNvPr id="32778" name="Text Box 12"/>
            <p:cNvSpPr txBox="1">
              <a:spLocks noChangeArrowheads="1"/>
            </p:cNvSpPr>
            <p:nvPr/>
          </p:nvSpPr>
          <p:spPr bwMode="auto">
            <a:xfrm>
              <a:off x="3062" y="2779"/>
              <a:ext cx="453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宋体" panose="02010600030101010101" pitchFamily="2" charset="-122"/>
                </a:rPr>
                <a:t>…</a:t>
              </a:r>
            </a:p>
          </p:txBody>
        </p:sp>
      </p:grp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116388" y="4868863"/>
            <a:ext cx="7191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…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2" grpId="0" animBg="1"/>
      <p:bldP spid="39943" grpId="0" autoUpdateAnimBg="0"/>
      <p:bldP spid="39944" grpId="0" autoUpdateAnimBg="0"/>
      <p:bldP spid="399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28625" y="785813"/>
            <a:ext cx="8215313" cy="2678112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sy="50000" kx="2115830" algn="bl" rotWithShape="0">
              <a:srgbClr val="C0C0C0">
                <a:alpha val="78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在下列有理数中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正整数有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:__________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负分数有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:_____________________________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整数有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:_______________________________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分数有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:_______________________________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28625" y="3643313"/>
          <a:ext cx="35004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1092835" imgH="394335" progId="">
                  <p:embed/>
                </p:oleObj>
              </mc:Choice>
              <mc:Fallback>
                <p:oleObj name="Equation" r:id="rId3" imgW="1092835" imgH="39433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643313"/>
                        <a:ext cx="3500438" cy="10001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A603AB"/>
                                </a:gs>
                                <a:gs pos="12000">
                                  <a:srgbClr val="E81766"/>
                                </a:gs>
                                <a:gs pos="27000">
                                  <a:srgbClr val="EE3F17"/>
                                </a:gs>
                                <a:gs pos="48000">
                                  <a:srgbClr val="FFFF00"/>
                                </a:gs>
                                <a:gs pos="64999">
                                  <a:srgbClr val="1A8D48"/>
                                </a:gs>
                                <a:gs pos="78999">
                                  <a:srgbClr val="0819FB"/>
                                </a:gs>
                                <a:gs pos="100000">
                                  <a:srgbClr val="A603AB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sy="50000" kx="2115830" algn="bl" rotWithShape="0">
                                <a:srgbClr val="C0C0C0">
                                  <a:alpha val="78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071938" y="3643313"/>
          <a:ext cx="28797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1309370" imgH="394335" progId="">
                  <p:embed/>
                </p:oleObj>
              </mc:Choice>
              <mc:Fallback>
                <p:oleObj name="Equation" r:id="rId5" imgW="1309370" imgH="394335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643313"/>
                        <a:ext cx="2879725" cy="10001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A603AB"/>
                                </a:gs>
                                <a:gs pos="12000">
                                  <a:srgbClr val="E81766"/>
                                </a:gs>
                                <a:gs pos="27000">
                                  <a:srgbClr val="EE3F17"/>
                                </a:gs>
                                <a:gs pos="48000">
                                  <a:srgbClr val="FFFF00"/>
                                </a:gs>
                                <a:gs pos="64999">
                                  <a:srgbClr val="1A8D48"/>
                                </a:gs>
                                <a:gs pos="78999">
                                  <a:srgbClr val="0819FB"/>
                                </a:gs>
                                <a:gs pos="100000">
                                  <a:srgbClr val="A603AB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sy="50000" kx="2115830" algn="bl" rotWithShape="0">
                                <a:srgbClr val="C0C0C0">
                                  <a:alpha val="78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87363" y="4857750"/>
          <a:ext cx="2808287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1205865" imgH="393700" progId="">
                  <p:embed/>
                </p:oleObj>
              </mc:Choice>
              <mc:Fallback>
                <p:oleObj name="Equation" r:id="rId7" imgW="1205865" imgH="3937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4857750"/>
                        <a:ext cx="2808287" cy="9445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A603AB"/>
                                </a:gs>
                                <a:gs pos="12000">
                                  <a:srgbClr val="E81766"/>
                                </a:gs>
                                <a:gs pos="27000">
                                  <a:srgbClr val="EE3F17"/>
                                </a:gs>
                                <a:gs pos="48000">
                                  <a:srgbClr val="FFFF00"/>
                                </a:gs>
                                <a:gs pos="64999">
                                  <a:srgbClr val="1A8D48"/>
                                </a:gs>
                                <a:gs pos="78999">
                                  <a:srgbClr val="0819FB"/>
                                </a:gs>
                                <a:gs pos="100000">
                                  <a:srgbClr val="A603AB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sy="50000" kx="2115830" algn="bl" rotWithShape="0">
                                <a:srgbClr val="C0C0C0">
                                  <a:alpha val="78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43887" cy="754063"/>
          </a:xfrm>
        </p:spPr>
        <p:txBody>
          <a:bodyPr/>
          <a:lstStyle/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课堂小结</a:t>
            </a:r>
          </a:p>
        </p:txBody>
      </p:sp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285750" y="1728788"/>
            <a:ext cx="7215188" cy="2657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53340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　　　　　 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2.1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有理数</a:t>
            </a:r>
          </a:p>
          <a:p>
            <a:pPr indent="533400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1.0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既不是正数也不是负数</a:t>
            </a:r>
          </a:p>
          <a:p>
            <a:pPr indent="533400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有理数的分类：</a:t>
            </a:r>
          </a:p>
          <a:p>
            <a:pPr indent="533400" eaLnBrk="0" hangingPunct="0"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</a:rPr>
              <a:t>这节课你有什么收获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57188" y="714375"/>
            <a:ext cx="8153400" cy="1384300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latin typeface="宋体" panose="02010600030101010101" pitchFamily="2" charset="-122"/>
              </a:rPr>
              <a:t>引入负数后，数的范围扩大了。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现在请同学们在草稿纸上任意写出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个</a:t>
            </a:r>
            <a:r>
              <a:rPr lang="zh-CN" altLang="en-US" sz="2800" b="1" dirty="0">
                <a:latin typeface="宋体" panose="02010600030101010101" pitchFamily="2" charset="-122"/>
              </a:rPr>
              <a:t>不同种类的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数</a:t>
            </a:r>
            <a:r>
              <a:rPr lang="zh-CN" altLang="en-US" sz="2800" b="1" dirty="0">
                <a:latin typeface="宋体" panose="02010600030101010101" pitchFamily="2" charset="-122"/>
              </a:rPr>
              <a:t>。</a:t>
            </a:r>
          </a:p>
        </p:txBody>
      </p:sp>
      <p:pic>
        <p:nvPicPr>
          <p:cNvPr id="14343" name="Picture 7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3143250"/>
            <a:ext cx="175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57188" y="2143125"/>
            <a:ext cx="2000250" cy="5238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 indent="266700" algn="just"/>
            <a:r>
              <a:rPr lang="zh-CN" altLang="en-US" sz="2800" b="1" dirty="0">
                <a:latin typeface="宋体" panose="02010600030101010101" pitchFamily="2" charset="-122"/>
              </a:rPr>
              <a:t>小组讨论：</a:t>
            </a:r>
          </a:p>
        </p:txBody>
      </p:sp>
      <p:sp>
        <p:nvSpPr>
          <p:cNvPr id="16388" name="Text Box 14"/>
          <p:cNvSpPr txBox="1">
            <a:spLocks noChangeArrowheads="1"/>
          </p:cNvSpPr>
          <p:nvPr/>
        </p:nvSpPr>
        <p:spPr bwMode="auto">
          <a:xfrm>
            <a:off x="-1066800" y="3657600"/>
            <a:ext cx="184150" cy="457200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57188" y="2643188"/>
            <a:ext cx="7572375" cy="1384300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观察小组成员所写的数，并给它们进行分类．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你是按照什么划分的？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导入新课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8" grpId="0" autoUpdateAnimBg="0"/>
      <p:bldP spid="143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4313" y="428625"/>
            <a:ext cx="8715375" cy="332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   我们把以前学过的数大于零的叫做正数。有时在正数前面也加上“+”（正）号。 如+0.5、+3、+1/2……“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”号可以省略。我们把在以前学过的数（</a:t>
            </a:r>
            <a:r>
              <a:rPr lang="zh-CN" altLang="en-US" sz="2800" b="1" u="sng" dirty="0">
                <a:latin typeface="宋体" panose="02010600030101010101" pitchFamily="2" charset="-122"/>
              </a:rPr>
              <a:t>0除外</a:t>
            </a:r>
            <a:r>
              <a:rPr lang="zh-CN" altLang="en-US" sz="2800" b="1" dirty="0">
                <a:latin typeface="宋体" panose="02010600030101010101" pitchFamily="2" charset="-122"/>
              </a:rPr>
              <a:t>）前面加上负号“-”的数叫做负数。如</a:t>
            </a:r>
            <a:r>
              <a:rPr lang="en-US" altLang="zh-CN" sz="2800" b="1" dirty="0">
                <a:latin typeface="宋体" panose="02010600030101010101" pitchFamily="2" charset="-122"/>
              </a:rPr>
              <a:t>-</a:t>
            </a:r>
            <a:r>
              <a:rPr lang="zh-CN" altLang="en-US" sz="2800" b="1" dirty="0">
                <a:latin typeface="宋体" panose="02010600030101010101" pitchFamily="2" charset="-122"/>
              </a:rPr>
              <a:t>３、</a:t>
            </a:r>
            <a:r>
              <a:rPr lang="en-US" altLang="zh-CN" sz="2800" b="1" dirty="0">
                <a:latin typeface="宋体" panose="02010600030101010101" pitchFamily="2" charset="-122"/>
              </a:rPr>
              <a:t>-0.5</a:t>
            </a:r>
            <a:r>
              <a:rPr lang="zh-CN" altLang="en-US" sz="2800" b="1" dirty="0">
                <a:latin typeface="宋体" panose="02010600030101010101" pitchFamily="2" charset="-122"/>
              </a:rPr>
              <a:t>、-2/3……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85750" y="3500438"/>
            <a:ext cx="8675688" cy="2678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    一个数前面的“+”、“-”号叫做它的符号。 “</a:t>
            </a:r>
            <a:r>
              <a:rPr lang="en-US" altLang="zh-CN" sz="2800" b="1">
                <a:latin typeface="宋体" panose="02010600030101010101" pitchFamily="2" charset="-122"/>
              </a:rPr>
              <a:t>-</a:t>
            </a:r>
            <a:r>
              <a:rPr lang="zh-CN" altLang="en-US" sz="2800" b="1">
                <a:latin typeface="宋体" panose="02010600030101010101" pitchFamily="2" charset="-122"/>
              </a:rPr>
              <a:t>”号读为“负”，如：“</a:t>
            </a:r>
            <a:r>
              <a:rPr lang="en-US" altLang="zh-CN" sz="2800" b="1">
                <a:latin typeface="宋体" panose="02010600030101010101" pitchFamily="2" charset="-122"/>
              </a:rPr>
              <a:t>-5</a:t>
            </a:r>
            <a:r>
              <a:rPr lang="zh-CN" altLang="en-US" sz="2800" b="1">
                <a:latin typeface="宋体" panose="02010600030101010101" pitchFamily="2" charset="-122"/>
              </a:rPr>
              <a:t>”读为“负</a:t>
            </a:r>
            <a:r>
              <a:rPr lang="en-US" altLang="zh-CN" sz="2800" b="1">
                <a:latin typeface="宋体" panose="02010600030101010101" pitchFamily="2" charset="-122"/>
              </a:rPr>
              <a:t>5</a:t>
            </a:r>
            <a:r>
              <a:rPr lang="zh-CN" altLang="en-US" sz="2800" b="1">
                <a:latin typeface="宋体" panose="02010600030101010101" pitchFamily="2" charset="-122"/>
              </a:rPr>
              <a:t>”；“</a:t>
            </a:r>
            <a:r>
              <a:rPr lang="en-US" altLang="zh-CN" sz="2800" b="1">
                <a:latin typeface="宋体" panose="02010600030101010101" pitchFamily="2" charset="-122"/>
              </a:rPr>
              <a:t>+</a:t>
            </a:r>
            <a:r>
              <a:rPr lang="zh-CN" altLang="en-US" sz="2800" b="1">
                <a:latin typeface="宋体" panose="02010600030101010101" pitchFamily="2" charset="-122"/>
              </a:rPr>
              <a:t>”号读为“正”，如：“</a:t>
            </a:r>
            <a:r>
              <a:rPr lang="en-US" altLang="zh-CN" sz="2800" b="1">
                <a:latin typeface="宋体" panose="02010600030101010101" pitchFamily="2" charset="-122"/>
              </a:rPr>
              <a:t>+</a:t>
            </a:r>
            <a:r>
              <a:rPr lang="zh-CN" altLang="en-US" sz="2800" b="1">
                <a:latin typeface="宋体" panose="02010600030101010101" pitchFamily="2" charset="-122"/>
              </a:rPr>
              <a:t>３”读为“正３”。</a:t>
            </a:r>
            <a:r>
              <a:rPr lang="zh-CN" altLang="en-US" sz="2800" b="1" u="sng">
                <a:latin typeface="宋体" panose="02010600030101010101" pitchFamily="2" charset="-122"/>
              </a:rPr>
              <a:t>“</a:t>
            </a:r>
            <a:r>
              <a:rPr lang="en-US" altLang="zh-CN" sz="2800" b="1" u="sng">
                <a:latin typeface="宋体" panose="02010600030101010101" pitchFamily="2" charset="-122"/>
              </a:rPr>
              <a:t>+</a:t>
            </a:r>
            <a:r>
              <a:rPr lang="zh-CN" altLang="en-US" sz="2800" b="1" u="sng">
                <a:latin typeface="宋体" panose="02010600030101010101" pitchFamily="2" charset="-122"/>
              </a:rPr>
              <a:t>”号可以省略。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57188" y="1143000"/>
            <a:ext cx="8763000" cy="2576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  在同一问题中，用正、负数表示具有相反意义的量。收入</a:t>
            </a:r>
            <a:r>
              <a:rPr lang="en-US" altLang="zh-CN" sz="2800" b="1" dirty="0">
                <a:latin typeface="宋体" panose="02010600030101010101" pitchFamily="2" charset="-122"/>
              </a:rPr>
              <a:t>300</a:t>
            </a:r>
            <a:r>
              <a:rPr lang="zh-CN" altLang="en-US" sz="2800" b="1" dirty="0">
                <a:latin typeface="宋体" panose="02010600030101010101" pitchFamily="2" charset="-122"/>
              </a:rPr>
              <a:t>元和支出</a:t>
            </a:r>
            <a:r>
              <a:rPr lang="en-US" altLang="zh-CN" sz="2800" b="1" dirty="0">
                <a:latin typeface="宋体" panose="02010600030101010101" pitchFamily="2" charset="-122"/>
              </a:rPr>
              <a:t>200</a:t>
            </a:r>
            <a:r>
              <a:rPr lang="zh-CN" altLang="en-US" sz="2800" b="1" dirty="0">
                <a:latin typeface="宋体" panose="02010600030101010101" pitchFamily="2" charset="-122"/>
              </a:rPr>
              <a:t>元，零上</a:t>
            </a:r>
            <a:r>
              <a:rPr lang="en-US" altLang="zh-CN" sz="2800" b="1" dirty="0">
                <a:latin typeface="宋体" panose="02010600030101010101" pitchFamily="2" charset="-122"/>
              </a:rPr>
              <a:t>6℃</a:t>
            </a:r>
            <a:r>
              <a:rPr lang="zh-CN" altLang="en-US" sz="2800" b="1" dirty="0">
                <a:latin typeface="宋体" panose="02010600030101010101" pitchFamily="2" charset="-122"/>
              </a:rPr>
              <a:t>和零下</a:t>
            </a:r>
            <a:r>
              <a:rPr lang="en-US" altLang="zh-CN" sz="2800" b="1" dirty="0">
                <a:latin typeface="宋体" panose="02010600030101010101" pitchFamily="2" charset="-122"/>
              </a:rPr>
              <a:t>4℃</a:t>
            </a:r>
            <a:r>
              <a:rPr lang="zh-CN" altLang="en-US" sz="2800" b="1" dirty="0">
                <a:latin typeface="宋体" panose="02010600030101010101" pitchFamily="2" charset="-122"/>
              </a:rPr>
              <a:t>，向东</a:t>
            </a:r>
            <a:r>
              <a:rPr lang="en-US" altLang="zh-CN" sz="2800" b="1" dirty="0">
                <a:latin typeface="宋体" panose="02010600030101010101" pitchFamily="2" charset="-122"/>
              </a:rPr>
              <a:t>30</a:t>
            </a:r>
            <a:r>
              <a:rPr lang="zh-CN" altLang="en-US" sz="2800" b="1" dirty="0">
                <a:latin typeface="宋体" panose="02010600030101010101" pitchFamily="2" charset="-122"/>
              </a:rPr>
              <a:t>米和向西</a:t>
            </a:r>
            <a:r>
              <a:rPr lang="en-US" altLang="zh-CN" sz="2800" b="1" dirty="0">
                <a:latin typeface="宋体" panose="02010600030101010101" pitchFamily="2" charset="-122"/>
              </a:rPr>
              <a:t>50</a:t>
            </a:r>
            <a:r>
              <a:rPr lang="zh-CN" altLang="en-US" sz="2800" b="1" dirty="0">
                <a:latin typeface="宋体" panose="02010600030101010101" pitchFamily="2" charset="-122"/>
              </a:rPr>
              <a:t>米等等，如果正数表示某种意义，那么负数表示它的相反的意义，反之亦然。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57188" y="3714750"/>
            <a:ext cx="8382000" cy="2678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    对于两个具有相反意义的量，把哪一种意义规定为正，带有任意性，不过习惯上把向东、上升、盈利、运进、增加、收入等规定为正，把它们的相反量规定为负的。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57188" y="642938"/>
            <a:ext cx="4494212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怎样理解具有相反意义的量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5288" y="733425"/>
            <a:ext cx="8748712" cy="332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例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</a:rPr>
              <a:t>：下列各数哪些是正整数？哪些是负整数？哪些是正分数？哪些是负分数？</a:t>
            </a:r>
            <a:endParaRPr lang="en-US" altLang="zh-CN" sz="2800" b="1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宋体" panose="02010600030101010101" pitchFamily="2" charset="-122"/>
              </a:rPr>
              <a:t>+5</a:t>
            </a:r>
            <a:r>
              <a:rPr lang="zh-CN" altLang="en-US" sz="2800" b="1"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</a:rPr>
              <a:t>-7</a:t>
            </a:r>
            <a:r>
              <a:rPr lang="zh-CN" altLang="en-US" sz="2800" b="1">
                <a:latin typeface="宋体" panose="02010600030101010101" pitchFamily="2" charset="-122"/>
              </a:rPr>
              <a:t>，　，　　，</a:t>
            </a:r>
            <a:r>
              <a:rPr lang="en-US" altLang="zh-CN" sz="2800" b="1">
                <a:latin typeface="宋体" panose="02010600030101010101" pitchFamily="2" charset="-122"/>
              </a:rPr>
              <a:t>+5.2</a:t>
            </a:r>
            <a:r>
              <a:rPr lang="zh-CN" altLang="en-US" sz="2800" b="1"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</a:rPr>
              <a:t>0</a:t>
            </a:r>
            <a:r>
              <a:rPr lang="zh-CN" altLang="en-US" sz="2800" b="1"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</a:rPr>
              <a:t>89</a:t>
            </a:r>
            <a:r>
              <a:rPr lang="zh-CN" altLang="en-US" sz="2800" b="1">
                <a:latin typeface="宋体" panose="02010600030101010101" pitchFamily="2" charset="-122"/>
              </a:rPr>
              <a:t>，　　，　，　</a:t>
            </a:r>
            <a:endParaRPr lang="en-US" altLang="zh-CN" sz="2800" b="1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宋体" panose="02010600030101010101" pitchFamily="2" charset="-122"/>
              </a:rPr>
              <a:t>-1.5</a:t>
            </a:r>
            <a:r>
              <a:rPr lang="zh-CN" altLang="en-US" sz="2800" b="1"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</a:rPr>
              <a:t>-100</a:t>
            </a:r>
          </a:p>
          <a:p>
            <a:pPr>
              <a:lnSpc>
                <a:spcPct val="150000"/>
              </a:lnSpc>
            </a:pPr>
            <a:endParaRPr lang="zh-CN" altLang="en-US" sz="2800" b="1">
              <a:latin typeface="宋体" panose="02010600030101010101" pitchFamily="2" charset="-122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843088" y="1970088"/>
          <a:ext cx="42862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152400" imgH="393700" progId="">
                  <p:embed/>
                </p:oleObj>
              </mc:Choice>
              <mc:Fallback>
                <p:oleObj name="Equation" r:id="rId3" imgW="152400" imgH="3937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1970088"/>
                        <a:ext cx="42862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505075" y="1970088"/>
          <a:ext cx="6969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5" imgW="254000" imgH="393700" progId="">
                  <p:embed/>
                </p:oleObj>
              </mc:Choice>
              <mc:Fallback>
                <p:oleObj name="Equation" r:id="rId5" imgW="254000" imgH="3937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1970088"/>
                        <a:ext cx="69691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948363" y="2049463"/>
          <a:ext cx="528637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7" imgW="254000" imgH="393700" progId="">
                  <p:embed/>
                </p:oleObj>
              </mc:Choice>
              <mc:Fallback>
                <p:oleObj name="Equation" r:id="rId7" imgW="254000" imgH="3937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3" y="2049463"/>
                        <a:ext cx="528637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019925" y="2049463"/>
          <a:ext cx="5080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9" imgW="139700" imgH="393700" progId="">
                  <p:embed/>
                </p:oleObj>
              </mc:Choice>
              <mc:Fallback>
                <p:oleObj name="Equation" r:id="rId9" imgW="139700" imgH="3937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049463"/>
                        <a:ext cx="5080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763713" y="4652963"/>
            <a:ext cx="46085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E93825"/>
                </a:solidFill>
              </a:rPr>
              <a:t>0</a:t>
            </a:r>
            <a:r>
              <a:rPr lang="zh-CN" altLang="en-US" sz="3200">
                <a:solidFill>
                  <a:srgbClr val="E93825"/>
                </a:solidFill>
              </a:rPr>
              <a:t>既不是正数也不是负数</a:t>
            </a:r>
            <a:r>
              <a:rPr lang="zh-CN" altLang="en-US" sz="3200" b="1"/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828675"/>
            <a:ext cx="8748712" cy="2678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解：正整数：</a:t>
            </a:r>
            <a:r>
              <a:rPr lang="en-US" altLang="zh-CN" sz="2800" b="1">
                <a:latin typeface="宋体" panose="02010600030101010101" pitchFamily="2" charset="-122"/>
              </a:rPr>
              <a:t> +5</a:t>
            </a:r>
            <a:r>
              <a:rPr lang="zh-CN" altLang="en-US" sz="2800" b="1"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</a:rPr>
              <a:t>89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　　负整数：</a:t>
            </a:r>
            <a:r>
              <a:rPr lang="en-US" altLang="zh-CN" sz="2800" b="1">
                <a:latin typeface="宋体" panose="02010600030101010101" pitchFamily="2" charset="-122"/>
              </a:rPr>
              <a:t> -7</a:t>
            </a:r>
            <a:r>
              <a:rPr lang="zh-CN" altLang="en-US" sz="2800" b="1"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</a:rPr>
              <a:t>-100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　　正分数：　，</a:t>
            </a:r>
            <a:r>
              <a:rPr lang="en-US" altLang="zh-CN" sz="2800" b="1">
                <a:latin typeface="宋体" panose="02010600030101010101" pitchFamily="2" charset="-122"/>
              </a:rPr>
              <a:t> +5.2</a:t>
            </a:r>
            <a:r>
              <a:rPr lang="zh-CN" altLang="en-US" sz="2800" b="1">
                <a:latin typeface="宋体" panose="02010600030101010101" pitchFamily="2" charset="-122"/>
              </a:rPr>
              <a:t>，</a:t>
            </a:r>
            <a:endParaRPr lang="en-US" altLang="zh-CN" sz="2800" b="1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　　负分数：　　，　　，</a:t>
            </a:r>
            <a:r>
              <a:rPr lang="en-US" altLang="zh-CN" sz="2800" b="1">
                <a:latin typeface="宋体" panose="02010600030101010101" pitchFamily="2" charset="-122"/>
              </a:rPr>
              <a:t>-1.5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2559050" y="2089150"/>
          <a:ext cx="4286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152400" imgH="393700" progId="">
                  <p:embed/>
                </p:oleObj>
              </mc:Choice>
              <mc:Fallback>
                <p:oleObj name="Equation" r:id="rId3" imgW="152400" imgH="3937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2089150"/>
                        <a:ext cx="428625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4492625" y="2135188"/>
          <a:ext cx="5080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" imgW="139700" imgH="393700" progId="">
                  <p:embed/>
                </p:oleObj>
              </mc:Choice>
              <mc:Fallback>
                <p:oleObj name="Equation" r:id="rId5" imgW="139700" imgH="3937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2135188"/>
                        <a:ext cx="5080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2638425" y="2703513"/>
          <a:ext cx="6969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7" imgW="254000" imgH="393700" progId="">
                  <p:embed/>
                </p:oleObj>
              </mc:Choice>
              <mc:Fallback>
                <p:oleObj name="Equation" r:id="rId7" imgW="254000" imgH="3937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2703513"/>
                        <a:ext cx="69691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3673475" y="2717800"/>
          <a:ext cx="52863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9" imgW="254000" imgH="393700" progId="">
                  <p:embed/>
                </p:oleObj>
              </mc:Choice>
              <mc:Fallback>
                <p:oleObj name="Equation" r:id="rId9" imgW="254000" imgH="3937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2717800"/>
                        <a:ext cx="52863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00063" y="785813"/>
            <a:ext cx="7931150" cy="2000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正整数、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、负整数统称整数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, </a:t>
            </a:r>
          </a:p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正分数和负分数统称分数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. </a:t>
            </a:r>
          </a:p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整数和分数统称有理数 </a:t>
            </a:r>
          </a:p>
        </p:txBody>
      </p:sp>
      <p:graphicFrame>
        <p:nvGraphicFramePr>
          <p:cNvPr id="40960" name="Object 2"/>
          <p:cNvGraphicFramePr>
            <a:graphicFrameLocks noChangeAspect="1"/>
          </p:cNvGraphicFramePr>
          <p:nvPr/>
        </p:nvGraphicFramePr>
        <p:xfrm>
          <a:off x="714375" y="2928938"/>
          <a:ext cx="3500438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45110400" imgH="39827200" progId="">
                  <p:embed/>
                </p:oleObj>
              </mc:Choice>
              <mc:Fallback>
                <p:oleObj name="Equation" r:id="rId3" imgW="45110400" imgH="39827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928938"/>
                        <a:ext cx="3500438" cy="207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结论总结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533400" y="1295400"/>
            <a:ext cx="8229600" cy="2376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zh-CN" sz="32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9916" name="Rectangle 1244"/>
          <p:cNvSpPr>
            <a:spLocks noChangeArrowheads="1"/>
          </p:cNvSpPr>
          <p:nvPr/>
        </p:nvSpPr>
        <p:spPr bwMode="auto">
          <a:xfrm>
            <a:off x="428625" y="785813"/>
            <a:ext cx="8139113" cy="530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82562" tIns="46038" rIns="182562" bIns="46038"/>
          <a:lstStyle/>
          <a:p>
            <a:pPr marL="342900" indent="-342900" eaLnBrk="0" hangingPunct="0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我们还可以按其它标准分类吗</a:t>
            </a:r>
            <a:r>
              <a:rPr lang="en-US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?</a:t>
            </a:r>
          </a:p>
        </p:txBody>
      </p:sp>
      <p:graphicFrame>
        <p:nvGraphicFramePr>
          <p:cNvPr id="29918" name="Object 2"/>
          <p:cNvGraphicFramePr>
            <a:graphicFrameLocks noChangeAspect="1"/>
          </p:cNvGraphicFramePr>
          <p:nvPr/>
        </p:nvGraphicFramePr>
        <p:xfrm>
          <a:off x="601663" y="1762125"/>
          <a:ext cx="3870325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56083200" imgH="40640000" progId="">
                  <p:embed/>
                </p:oleObj>
              </mc:Choice>
              <mc:Fallback>
                <p:oleObj name="Equation" r:id="rId3" imgW="56083200" imgH="40640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1762125"/>
                        <a:ext cx="3870325" cy="240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结论总结</a:t>
            </a:r>
            <a:endParaRPr lang="zh-CN" altLang="en-US" sz="3600" b="1" dirty="0">
              <a:solidFill>
                <a:srgbClr val="36B8D8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2052"/>
          <p:cNvSpPr txBox="1">
            <a:spLocks noChangeArrowheads="1"/>
          </p:cNvSpPr>
          <p:nvPr/>
        </p:nvSpPr>
        <p:spPr bwMode="auto">
          <a:xfrm>
            <a:off x="571500" y="1500188"/>
            <a:ext cx="7848600" cy="5238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</a:rPr>
              <a:t>5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5.6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-6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-3.7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0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-2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3/2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-1/2</a:t>
            </a:r>
          </a:p>
        </p:txBody>
      </p:sp>
      <p:sp>
        <p:nvSpPr>
          <p:cNvPr id="28677" name="Rectangle 2053"/>
          <p:cNvSpPr>
            <a:spLocks noChangeArrowheads="1"/>
          </p:cNvSpPr>
          <p:nvPr/>
        </p:nvSpPr>
        <p:spPr bwMode="auto">
          <a:xfrm>
            <a:off x="357188" y="857250"/>
            <a:ext cx="8458200" cy="5238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</a:rPr>
              <a:t>．观察下面</a:t>
            </a:r>
            <a:r>
              <a:rPr lang="en-US" altLang="zh-CN" sz="2800" b="1">
                <a:latin typeface="宋体" panose="02010600030101010101" pitchFamily="2" charset="-122"/>
              </a:rPr>
              <a:t>9</a:t>
            </a:r>
            <a:r>
              <a:rPr lang="zh-CN" altLang="en-US" sz="2800" b="1">
                <a:latin typeface="宋体" panose="02010600030101010101" pitchFamily="2" charset="-122"/>
              </a:rPr>
              <a:t>个数，并给它们进行分类． </a:t>
            </a:r>
          </a:p>
        </p:txBody>
      </p:sp>
      <p:sp>
        <p:nvSpPr>
          <p:cNvPr id="28678" name="Rectangle 2054"/>
          <p:cNvSpPr>
            <a:spLocks noChangeArrowheads="1"/>
          </p:cNvSpPr>
          <p:nvPr/>
        </p:nvSpPr>
        <p:spPr bwMode="auto">
          <a:xfrm>
            <a:off x="642938" y="2214563"/>
            <a:ext cx="3071812" cy="5238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正整数：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3……</a:t>
            </a:r>
          </a:p>
        </p:txBody>
      </p:sp>
      <p:sp>
        <p:nvSpPr>
          <p:cNvPr id="28679" name="Text Box 2055"/>
          <p:cNvSpPr txBox="1">
            <a:spLocks noChangeArrowheads="1"/>
          </p:cNvSpPr>
          <p:nvPr/>
        </p:nvSpPr>
        <p:spPr bwMode="auto">
          <a:xfrm>
            <a:off x="642938" y="2824163"/>
            <a:ext cx="10874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零：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8684" name="Text Box 2060"/>
          <p:cNvSpPr txBox="1">
            <a:spLocks noChangeArrowheads="1"/>
          </p:cNvSpPr>
          <p:nvPr/>
        </p:nvSpPr>
        <p:spPr bwMode="auto">
          <a:xfrm>
            <a:off x="642938" y="3433763"/>
            <a:ext cx="5638800" cy="519112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负整数：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-6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-2</a:t>
            </a:r>
          </a:p>
        </p:txBody>
      </p:sp>
      <p:sp>
        <p:nvSpPr>
          <p:cNvPr id="28685" name="Text Box 2061"/>
          <p:cNvSpPr txBox="1">
            <a:spLocks noChangeArrowheads="1"/>
          </p:cNvSpPr>
          <p:nvPr/>
        </p:nvSpPr>
        <p:spPr bwMode="auto">
          <a:xfrm>
            <a:off x="642938" y="4195763"/>
            <a:ext cx="5791200" cy="519112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正分数：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5.6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3/2…..</a:t>
            </a:r>
          </a:p>
        </p:txBody>
      </p:sp>
      <p:sp>
        <p:nvSpPr>
          <p:cNvPr id="28686" name="Text Box 2062"/>
          <p:cNvSpPr txBox="1">
            <a:spLocks noChangeArrowheads="1"/>
          </p:cNvSpPr>
          <p:nvPr/>
        </p:nvSpPr>
        <p:spPr bwMode="auto">
          <a:xfrm>
            <a:off x="642938" y="4957763"/>
            <a:ext cx="5943600" cy="519112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负分数：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-3.7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-1/2…..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ts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  <a:endParaRPr lang="zh-CN" altLang="en-US" sz="3600" b="1" dirty="0">
              <a:solidFill>
                <a:srgbClr val="36B8D8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678" grpId="0" autoUpdateAnimBg="0"/>
      <p:bldP spid="28679" grpId="0" autoUpdateAnimBg="0"/>
      <p:bldP spid="28684" grpId="0" autoUpdateAnimBg="0"/>
      <p:bldP spid="28685" grpId="0" autoUpdateAnimBg="0"/>
      <p:bldP spid="2868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全屏显示(4:3)</PresentationFormat>
  <Paragraphs>71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2023-01-16T21:43:42Z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D43A04265EE646BB84AAD126E1F4B844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