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82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569E4C-D781-4299-A86A-0F78C782F0C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F44114-D1A5-430A-8982-439EC6A34A3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F44114-D1A5-430A-8982-439EC6A34A37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标题占位符 1"/>
          <p:cNvSpPr>
            <a:spLocks noGrp="1" noChangeArrowheads="1"/>
          </p:cNvSpPr>
          <p:nvPr>
            <p:ph type="ctrTitle"/>
          </p:nvPr>
        </p:nvSpPr>
        <p:spPr>
          <a:xfrm>
            <a:off x="396875" y="2493963"/>
            <a:ext cx="7772400" cy="1181100"/>
          </a:xfrm>
        </p:spPr>
        <p:txBody>
          <a:bodyPr/>
          <a:lstStyle>
            <a:lvl1pPr>
              <a:defRPr sz="3600" b="1"/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18435" name="文本占位符 2"/>
          <p:cNvSpPr>
            <a:spLocks noGrp="1" noChangeArrowheads="1"/>
          </p:cNvSpPr>
          <p:nvPr>
            <p:ph type="subTitle" idx="1"/>
          </p:nvPr>
        </p:nvSpPr>
        <p:spPr>
          <a:xfrm>
            <a:off x="396875" y="3789363"/>
            <a:ext cx="6400800" cy="982662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2800"/>
            </a:lvl1pPr>
          </a:lstStyle>
          <a:p>
            <a:r>
              <a:rPr lang="zh-CN" altLang="en-US" smtClean="0"/>
              <a:t>单击此处编辑母版副标题样式</a:t>
            </a:r>
            <a:endParaRPr lang="zh-CN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341438"/>
            <a:ext cx="4038600" cy="4784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341438"/>
            <a:ext cx="4038600" cy="4784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41438"/>
            <a:ext cx="8229600" cy="478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404040"/>
          </a:solidFill>
          <a:latin typeface="Verdana" panose="020B0604030504040204" pitchFamily="34" charset="0"/>
          <a:ea typeface="微软雅黑" panose="020B0503020204020204" pitchFamily="3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404040"/>
          </a:solidFill>
          <a:latin typeface="Verdana" panose="020B0604030504040204" pitchFamily="34" charset="0"/>
          <a:ea typeface="微软雅黑" panose="020B0503020204020204" pitchFamily="3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404040"/>
          </a:solidFill>
          <a:latin typeface="Verdana" panose="020B0604030504040204" pitchFamily="34" charset="0"/>
          <a:ea typeface="微软雅黑" panose="020B0503020204020204" pitchFamily="3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404040"/>
          </a:solidFill>
          <a:latin typeface="Verdana" panose="020B0604030504040204" pitchFamily="34" charset="0"/>
          <a:ea typeface="微软雅黑" panose="020B0503020204020204" pitchFamily="3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404040"/>
          </a:solidFill>
          <a:latin typeface="Verdana" panose="020B0604030504040204" pitchFamily="34" charset="0"/>
          <a:ea typeface="微软雅黑" panose="020B0503020204020204" pitchFamily="3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404040"/>
          </a:solidFill>
          <a:latin typeface="Verdana" panose="020B0604030504040204" pitchFamily="34" charset="0"/>
          <a:ea typeface="微软雅黑" panose="020B0503020204020204" pitchFamily="3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404040"/>
          </a:solidFill>
          <a:latin typeface="Verdana" panose="020B0604030504040204" pitchFamily="34" charset="0"/>
          <a:ea typeface="微软雅黑" panose="020B0503020204020204" pitchFamily="3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404040"/>
          </a:solidFill>
          <a:latin typeface="Verdana" panose="020B060403050404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200">
          <a:solidFill>
            <a:srgbClr val="404040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rgbClr val="404040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rgbClr val="404040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600">
          <a:solidFill>
            <a:srgbClr val="404040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600">
          <a:solidFill>
            <a:srgbClr val="404040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600">
          <a:solidFill>
            <a:srgbClr val="404040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600">
          <a:solidFill>
            <a:srgbClr val="404040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600">
          <a:solidFill>
            <a:srgbClr val="404040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7" Type="http://schemas.openxmlformats.org/officeDocument/2006/relationships/image" Target="../media/image22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5123"/>
          <p:cNvSpPr>
            <a:spLocks noChangeArrowheads="1"/>
          </p:cNvSpPr>
          <p:nvPr/>
        </p:nvSpPr>
        <p:spPr bwMode="auto">
          <a:xfrm>
            <a:off x="755576" y="836712"/>
            <a:ext cx="276550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4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Lesson 35</a:t>
            </a:r>
          </a:p>
        </p:txBody>
      </p:sp>
      <p:sp>
        <p:nvSpPr>
          <p:cNvPr id="3" name="矩形 5124"/>
          <p:cNvSpPr>
            <a:spLocks noChangeArrowheads="1"/>
          </p:cNvSpPr>
          <p:nvPr/>
        </p:nvSpPr>
        <p:spPr bwMode="auto">
          <a:xfrm>
            <a:off x="611560" y="2101157"/>
            <a:ext cx="6985000" cy="1064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5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Future Transportation</a:t>
            </a:r>
            <a:endParaRPr lang="en-US" altLang="zh-CN" sz="5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567562" y="5085184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l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图片 14337" descr="5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矩形 14338"/>
          <p:cNvSpPr/>
          <p:nvPr/>
        </p:nvSpPr>
        <p:spPr>
          <a:xfrm>
            <a:off x="323850" y="260350"/>
            <a:ext cx="7632700" cy="12922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4000" noProof="1">
                <a:solidFill>
                  <a:srgbClr val="C0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Jokerman" panose="04090605060D06020702" pitchFamily="82" charset="0"/>
              </a:rPr>
              <a:t>Listen to the tape and </a:t>
            </a:r>
          </a:p>
          <a:p>
            <a:pPr>
              <a:defRPr/>
            </a:pPr>
            <a:r>
              <a:rPr lang="en-US" altLang="zh-CN" sz="4000" noProof="1">
                <a:solidFill>
                  <a:srgbClr val="C0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Jokerman" panose="04090605060D06020702" pitchFamily="82" charset="0"/>
              </a:rPr>
              <a:t>                find out the phrases.</a:t>
            </a:r>
          </a:p>
        </p:txBody>
      </p:sp>
      <p:sp>
        <p:nvSpPr>
          <p:cNvPr id="11268" name="文本框 14339"/>
          <p:cNvSpPr txBox="1">
            <a:spLocks noChangeArrowheads="1"/>
          </p:cNvSpPr>
          <p:nvPr/>
        </p:nvSpPr>
        <p:spPr bwMode="auto">
          <a:xfrm>
            <a:off x="1476375" y="1843088"/>
            <a:ext cx="7272338" cy="2535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39725" indent="-3397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3600" b="1">
                <a:solidFill>
                  <a:srgbClr val="3333FF"/>
                </a:solidFill>
              </a:rPr>
              <a:t>1.allow sb. to do sth.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600" b="1">
                <a:solidFill>
                  <a:srgbClr val="3333FF"/>
                </a:solidFill>
              </a:rPr>
              <a:t>2.at the speed of light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600" b="1">
                <a:solidFill>
                  <a:srgbClr val="3333FF"/>
                </a:solidFill>
              </a:rPr>
              <a:t>3.all the time</a:t>
            </a:r>
            <a:r>
              <a:rPr lang="en-US" altLang="zh-CN" b="1">
                <a:solidFill>
                  <a:srgbClr val="3333FF"/>
                </a:solidFill>
              </a:rPr>
              <a:t> </a:t>
            </a:r>
          </a:p>
        </p:txBody>
      </p:sp>
      <p:sp>
        <p:nvSpPr>
          <p:cNvPr id="11270" name="文本框 14341"/>
          <p:cNvSpPr txBox="1">
            <a:spLocks noChangeArrowheads="1"/>
          </p:cNvSpPr>
          <p:nvPr/>
        </p:nvSpPr>
        <p:spPr bwMode="auto">
          <a:xfrm>
            <a:off x="1258888" y="6091238"/>
            <a:ext cx="56864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FF0000"/>
                </a:solidFill>
              </a:rPr>
              <a:t>Pay attention to the new words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文本框 15362"/>
          <p:cNvSpPr txBox="1">
            <a:spLocks noChangeArrowheads="1"/>
          </p:cNvSpPr>
          <p:nvPr/>
        </p:nvSpPr>
        <p:spPr bwMode="auto">
          <a:xfrm>
            <a:off x="0" y="0"/>
            <a:ext cx="5334000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Language points:</a:t>
            </a:r>
          </a:p>
        </p:txBody>
      </p:sp>
      <p:sp>
        <p:nvSpPr>
          <p:cNvPr id="12292" name="文本框 15363"/>
          <p:cNvSpPr txBox="1">
            <a:spLocks noChangeArrowheads="1"/>
          </p:cNvSpPr>
          <p:nvPr/>
        </p:nvSpPr>
        <p:spPr bwMode="auto">
          <a:xfrm>
            <a:off x="0" y="692150"/>
            <a:ext cx="891540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zh-CN" sz="3600" b="1">
              <a:latin typeface="Times New Roman" panose="02020603050405020304" pitchFamily="18" charset="0"/>
            </a:endParaRPr>
          </a:p>
        </p:txBody>
      </p:sp>
      <p:pic>
        <p:nvPicPr>
          <p:cNvPr id="12293" name="图片 15364" descr="9E3DF8~1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2700000">
            <a:off x="7848600" y="228600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4" name="文本框 15365"/>
          <p:cNvSpPr txBox="1">
            <a:spLocks noChangeArrowheads="1"/>
          </p:cNvSpPr>
          <p:nvPr/>
        </p:nvSpPr>
        <p:spPr bwMode="auto">
          <a:xfrm>
            <a:off x="179388" y="908050"/>
            <a:ext cx="7488237" cy="94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dirty="0"/>
              <a:t>1.A transporter would </a:t>
            </a:r>
            <a:r>
              <a:rPr lang="en-US" altLang="zh-CN" sz="2800" b="1" u="sng" dirty="0">
                <a:solidFill>
                  <a:srgbClr val="FF0000"/>
                </a:solidFill>
              </a:rPr>
              <a:t>allow you to</a:t>
            </a:r>
            <a:r>
              <a:rPr lang="en-US" altLang="zh-CN" sz="2800" b="1" dirty="0"/>
              <a:t> </a:t>
            </a:r>
            <a:r>
              <a:rPr lang="en-US" altLang="zh-CN" sz="2800" b="1" dirty="0">
                <a:solidFill>
                  <a:srgbClr val="FF0000"/>
                </a:solidFill>
              </a:rPr>
              <a:t>travel </a:t>
            </a:r>
            <a:r>
              <a:rPr lang="en-US" altLang="zh-CN" sz="2800" b="1" u="sng" dirty="0">
                <a:solidFill>
                  <a:srgbClr val="FF0000"/>
                </a:solidFill>
              </a:rPr>
              <a:t>at</a:t>
            </a:r>
            <a:r>
              <a:rPr lang="en-US" altLang="zh-CN" sz="2800" b="1" u="sng" dirty="0">
                <a:solidFill>
                  <a:srgbClr val="FF0066"/>
                </a:solidFill>
              </a:rPr>
              <a:t> the speed of light.</a:t>
            </a:r>
          </a:p>
        </p:txBody>
      </p:sp>
      <p:sp>
        <p:nvSpPr>
          <p:cNvPr id="15367" name="文本框 15366"/>
          <p:cNvSpPr txBox="1">
            <a:spLocks noChangeArrowheads="1"/>
          </p:cNvSpPr>
          <p:nvPr/>
        </p:nvSpPr>
        <p:spPr bwMode="auto">
          <a:xfrm>
            <a:off x="323850" y="1844675"/>
            <a:ext cx="7058025" cy="137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Times New Roman" panose="02020603050405020304" pitchFamily="18" charset="0"/>
              <a:buAutoNum type="arabicPeriod"/>
            </a:pPr>
            <a:r>
              <a:rPr lang="en-US" altLang="zh-CN" sz="2800" b="1" dirty="0">
                <a:solidFill>
                  <a:srgbClr val="3333FF"/>
                </a:solidFill>
                <a:latin typeface="Georgia" panose="02040502050405020303" pitchFamily="18" charset="0"/>
              </a:rPr>
              <a:t>allow sb. to do </a:t>
            </a:r>
            <a:r>
              <a:rPr lang="en-US" altLang="zh-CN" sz="2800" b="1" dirty="0" err="1">
                <a:solidFill>
                  <a:srgbClr val="3333FF"/>
                </a:solidFill>
                <a:latin typeface="Georgia" panose="02040502050405020303" pitchFamily="18" charset="0"/>
              </a:rPr>
              <a:t>sth</a:t>
            </a:r>
            <a:r>
              <a:rPr lang="en-US" altLang="zh-CN" sz="2800" b="1" dirty="0">
                <a:solidFill>
                  <a:srgbClr val="3333FF"/>
                </a:solidFill>
                <a:latin typeface="Georgia" panose="02040502050405020303" pitchFamily="18" charset="0"/>
              </a:rPr>
              <a:t>.      </a:t>
            </a:r>
            <a:r>
              <a:rPr lang="zh-CN" altLang="en-US" sz="2800" b="1" dirty="0">
                <a:latin typeface="Georgia" panose="02040502050405020303" pitchFamily="18" charset="0"/>
              </a:rPr>
              <a:t>允许某人做某事</a:t>
            </a:r>
          </a:p>
          <a:p>
            <a:pPr eaLnBrk="1" hangingPunct="1">
              <a:buFont typeface="Times New Roman" panose="02020603050405020304" pitchFamily="18" charset="0"/>
              <a:buAutoNum type="arabicPeriod"/>
            </a:pPr>
            <a:r>
              <a:rPr lang="en-US" altLang="zh-CN" sz="2800" b="1" dirty="0">
                <a:solidFill>
                  <a:srgbClr val="3333FF"/>
                </a:solidFill>
                <a:latin typeface="Georgia" panose="02040502050405020303" pitchFamily="18" charset="0"/>
              </a:rPr>
              <a:t>at the speed of light     </a:t>
            </a:r>
            <a:r>
              <a:rPr lang="zh-CN" altLang="en-US" sz="2800" b="1" dirty="0">
                <a:solidFill>
                  <a:srgbClr val="000000"/>
                </a:solidFill>
                <a:latin typeface="Georgia" panose="02040502050405020303" pitchFamily="18" charset="0"/>
              </a:rPr>
              <a:t>以光的速度</a:t>
            </a:r>
          </a:p>
          <a:p>
            <a:pPr eaLnBrk="1" hangingPunct="1">
              <a:buFont typeface="Times New Roman" panose="02020603050405020304" pitchFamily="18" charset="0"/>
              <a:buAutoNum type="arabicPeriod"/>
            </a:pPr>
            <a:endParaRPr lang="zh-CN" altLang="en-US" sz="2800" b="1" dirty="0">
              <a:solidFill>
                <a:srgbClr val="3333FF"/>
              </a:solidFill>
              <a:latin typeface="Georgia" panose="02040502050405020303" pitchFamily="18" charset="0"/>
            </a:endParaRPr>
          </a:p>
        </p:txBody>
      </p:sp>
      <p:sp>
        <p:nvSpPr>
          <p:cNvPr id="15368" name="文本框 15367"/>
          <p:cNvSpPr txBox="1">
            <a:spLocks noChangeArrowheads="1"/>
          </p:cNvSpPr>
          <p:nvPr/>
        </p:nvSpPr>
        <p:spPr bwMode="auto">
          <a:xfrm>
            <a:off x="247650" y="2641600"/>
            <a:ext cx="8207375" cy="73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buFont typeface="Times New Roman" panose="02020603050405020304" pitchFamily="18" charset="0"/>
              <a:buChar char="•"/>
            </a:pPr>
            <a:r>
              <a:rPr lang="en-US" altLang="zh-CN" sz="2800" b="1" dirty="0">
                <a:solidFill>
                  <a:srgbClr val="3333FF"/>
                </a:solidFill>
                <a:latin typeface="Georgia" panose="02040502050405020303" pitchFamily="18" charset="0"/>
              </a:rPr>
              <a:t>The doctor </a:t>
            </a:r>
            <a:r>
              <a:rPr lang="en-US" altLang="zh-CN" sz="2800" b="1" dirty="0">
                <a:solidFill>
                  <a:srgbClr val="FF0000"/>
                </a:solidFill>
                <a:latin typeface="Georgia" panose="02040502050405020303" pitchFamily="18" charset="0"/>
              </a:rPr>
              <a:t>allowed him to eat </a:t>
            </a:r>
            <a:r>
              <a:rPr lang="en-US" altLang="zh-CN" sz="2800" b="1" dirty="0">
                <a:solidFill>
                  <a:srgbClr val="3333FF"/>
                </a:solidFill>
                <a:latin typeface="Georgia" panose="02040502050405020303" pitchFamily="18" charset="0"/>
              </a:rPr>
              <a:t>three apples</a:t>
            </a:r>
          </a:p>
        </p:txBody>
      </p:sp>
      <p:sp>
        <p:nvSpPr>
          <p:cNvPr id="15369" name="文本框 15368"/>
          <p:cNvSpPr txBox="1">
            <a:spLocks noChangeArrowheads="1"/>
          </p:cNvSpPr>
          <p:nvPr/>
        </p:nvSpPr>
        <p:spPr bwMode="auto">
          <a:xfrm>
            <a:off x="393700" y="3286125"/>
            <a:ext cx="7129463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Times New Roman" panose="02020603050405020304" pitchFamily="18" charset="0"/>
              <a:buChar char="•"/>
            </a:pPr>
            <a:r>
              <a:rPr lang="zh-CN" altLang="en-US" sz="28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我们不允许他去游泳。 </a:t>
            </a:r>
          </a:p>
        </p:txBody>
      </p:sp>
      <p:sp>
        <p:nvSpPr>
          <p:cNvPr id="15370" name="文本框 15369"/>
          <p:cNvSpPr txBox="1">
            <a:spLocks noChangeArrowheads="1"/>
          </p:cNvSpPr>
          <p:nvPr/>
        </p:nvSpPr>
        <p:spPr bwMode="auto">
          <a:xfrm>
            <a:off x="541338" y="3784600"/>
            <a:ext cx="7127875" cy="73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b="1" dirty="0">
                <a:solidFill>
                  <a:srgbClr val="3333FF"/>
                </a:solidFill>
                <a:latin typeface="Georgia" panose="02040502050405020303" pitchFamily="18" charset="0"/>
              </a:rPr>
              <a:t>We don’t </a:t>
            </a:r>
            <a:r>
              <a:rPr lang="en-US" altLang="zh-CN" sz="2800" b="1" dirty="0">
                <a:solidFill>
                  <a:srgbClr val="FF0000"/>
                </a:solidFill>
                <a:latin typeface="Georgia" panose="02040502050405020303" pitchFamily="18" charset="0"/>
              </a:rPr>
              <a:t>allow him to swim</a:t>
            </a:r>
            <a:r>
              <a:rPr lang="en-US" altLang="zh-CN" sz="2800" b="1" dirty="0">
                <a:solidFill>
                  <a:srgbClr val="3333FF"/>
                </a:solidFill>
                <a:latin typeface="Georgia" panose="02040502050405020303" pitchFamily="18" charset="0"/>
              </a:rPr>
              <a:t>  .</a:t>
            </a:r>
          </a:p>
        </p:txBody>
      </p:sp>
      <p:sp>
        <p:nvSpPr>
          <p:cNvPr id="15371" name="文本框 15370"/>
          <p:cNvSpPr txBox="1">
            <a:spLocks noChangeArrowheads="1"/>
          </p:cNvSpPr>
          <p:nvPr/>
        </p:nvSpPr>
        <p:spPr bwMode="auto">
          <a:xfrm>
            <a:off x="392113" y="4508500"/>
            <a:ext cx="74168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Times New Roman" panose="02020603050405020304" pitchFamily="18" charset="0"/>
              <a:buChar char="•"/>
            </a:pPr>
            <a:r>
              <a:rPr lang="en-US" altLang="zh-CN" sz="2800" b="1" dirty="0">
                <a:solidFill>
                  <a:srgbClr val="3333FF"/>
                </a:solidFill>
                <a:latin typeface="Georgia" panose="02040502050405020303" pitchFamily="18" charset="0"/>
              </a:rPr>
              <a:t>Maybe you can travel ___ the speed of light in the future.</a:t>
            </a:r>
          </a:p>
          <a:p>
            <a:pPr eaLnBrk="1" hangingPunct="1"/>
            <a:r>
              <a:rPr lang="en-US" altLang="zh-CN" sz="2800" b="1" dirty="0" smtClean="0">
                <a:solidFill>
                  <a:srgbClr val="3333FF"/>
                </a:solidFill>
                <a:latin typeface="Georgia" panose="02040502050405020303" pitchFamily="18" charset="0"/>
              </a:rPr>
              <a:t>A</a:t>
            </a:r>
            <a:r>
              <a:rPr lang="en-US" altLang="zh-CN" sz="2800" b="1" dirty="0">
                <a:solidFill>
                  <a:srgbClr val="3333FF"/>
                </a:solidFill>
                <a:latin typeface="Georgia" panose="02040502050405020303" pitchFamily="18" charset="0"/>
              </a:rPr>
              <a:t>. on      B. at     C. for    D. </a:t>
            </a:r>
            <a:r>
              <a:rPr lang="en-US" altLang="zh-CN" sz="2800" b="1" dirty="0" smtClean="0">
                <a:solidFill>
                  <a:srgbClr val="3333FF"/>
                </a:solidFill>
                <a:latin typeface="Georgia" panose="02040502050405020303" pitchFamily="18" charset="0"/>
              </a:rPr>
              <a:t>with</a:t>
            </a:r>
            <a:endParaRPr lang="en-US" altLang="zh-CN" sz="2800" b="1" dirty="0">
              <a:solidFill>
                <a:srgbClr val="3333FF"/>
              </a:solidFill>
              <a:latin typeface="Georgia" panose="02040502050405020303" pitchFamily="18" charset="0"/>
            </a:endParaRPr>
          </a:p>
        </p:txBody>
      </p:sp>
      <p:sp>
        <p:nvSpPr>
          <p:cNvPr id="15372" name="文本框 15371"/>
          <p:cNvSpPr txBox="1">
            <a:spLocks noChangeArrowheads="1"/>
          </p:cNvSpPr>
          <p:nvPr/>
        </p:nvSpPr>
        <p:spPr bwMode="auto">
          <a:xfrm>
            <a:off x="4643438" y="4508500"/>
            <a:ext cx="64770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</a:rPr>
              <a:t>B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8" grpId="0" animBg="1"/>
      <p:bldP spid="15369" grpId="0" animBg="1"/>
      <p:bldP spid="15370" grpId="0" animBg="1"/>
      <p:bldP spid="15371" grpId="0" animBg="1"/>
      <p:bldP spid="1537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文本框 16386"/>
          <p:cNvSpPr txBox="1">
            <a:spLocks noChangeArrowheads="1"/>
          </p:cNvSpPr>
          <p:nvPr/>
        </p:nvSpPr>
        <p:spPr bwMode="auto">
          <a:xfrm>
            <a:off x="0" y="0"/>
            <a:ext cx="5334000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800" b="1">
                <a:solidFill>
                  <a:srgbClr val="3333FF"/>
                </a:solidFill>
                <a:latin typeface="Times New Roman" panose="02020603050405020304" pitchFamily="18" charset="0"/>
              </a:rPr>
              <a:t>Language points:</a:t>
            </a:r>
          </a:p>
        </p:txBody>
      </p:sp>
      <p:sp>
        <p:nvSpPr>
          <p:cNvPr id="13316" name="文本框 16387"/>
          <p:cNvSpPr txBox="1">
            <a:spLocks noChangeArrowheads="1"/>
          </p:cNvSpPr>
          <p:nvPr/>
        </p:nvSpPr>
        <p:spPr bwMode="auto">
          <a:xfrm>
            <a:off x="0" y="838200"/>
            <a:ext cx="8915400" cy="362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 dirty="0">
                <a:latin typeface="Times New Roman" panose="02020603050405020304" pitchFamily="18" charset="0"/>
              </a:rPr>
              <a:t>2. People use new forms of transportation </a:t>
            </a:r>
            <a:r>
              <a:rPr lang="en-US" altLang="zh-CN" sz="36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all     the time .</a:t>
            </a:r>
            <a:endParaRPr lang="en-US" altLang="zh-CN" sz="3600" b="1" u="sng" dirty="0">
              <a:solidFill>
                <a:srgbClr val="FF0000"/>
              </a:solidFill>
              <a:latin typeface="宋体" panose="02010600030101010101" pitchFamily="2" charset="-122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zh-CN" sz="3600" b="1" dirty="0">
                <a:latin typeface="Times New Roman" panose="02020603050405020304" pitchFamily="18" charset="0"/>
              </a:rPr>
              <a:t>  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all the time</a:t>
            </a:r>
            <a:r>
              <a:rPr lang="en-US" altLang="zh-CN" sz="3600" b="1" dirty="0">
                <a:latin typeface="Times New Roman" panose="02020603050405020304" pitchFamily="18" charset="0"/>
              </a:rPr>
              <a:t>     </a:t>
            </a:r>
            <a:r>
              <a:rPr lang="zh-CN" altLang="en-US" sz="3600" b="1" dirty="0">
                <a:latin typeface="Times New Roman" panose="02020603050405020304" pitchFamily="18" charset="0"/>
              </a:rPr>
              <a:t>总是， 一直</a:t>
            </a:r>
          </a:p>
          <a:p>
            <a:pPr eaLnBrk="1" hangingPunct="1">
              <a:spcBef>
                <a:spcPct val="50000"/>
              </a:spcBef>
            </a:pPr>
            <a:endParaRPr lang="zh-CN" altLang="en-US" sz="3600" b="1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zh-CN" altLang="en-US" sz="3600" b="1" dirty="0">
              <a:latin typeface="Times New Roman" panose="02020603050405020304" pitchFamily="18" charset="0"/>
            </a:endParaRPr>
          </a:p>
        </p:txBody>
      </p:sp>
      <p:pic>
        <p:nvPicPr>
          <p:cNvPr id="13317" name="图片 16388" descr="9E3DF8~1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2700000">
            <a:off x="7848600" y="228600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0" name="文本框 16389"/>
          <p:cNvSpPr txBox="1">
            <a:spLocks noChangeArrowheads="1"/>
          </p:cNvSpPr>
          <p:nvPr/>
        </p:nvSpPr>
        <p:spPr bwMode="auto">
          <a:xfrm>
            <a:off x="325438" y="3068638"/>
            <a:ext cx="7050087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He teaches us English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all the time.</a:t>
            </a:r>
          </a:p>
        </p:txBody>
      </p:sp>
      <p:sp>
        <p:nvSpPr>
          <p:cNvPr id="16391" name="文本框 16390"/>
          <p:cNvSpPr txBox="1">
            <a:spLocks noChangeArrowheads="1"/>
          </p:cNvSpPr>
          <p:nvPr/>
        </p:nvSpPr>
        <p:spPr bwMode="auto">
          <a:xfrm>
            <a:off x="323850" y="3937000"/>
            <a:ext cx="891540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Times New Roman" panose="02020603050405020304" pitchFamily="18" charset="0"/>
              <a:buChar char="•"/>
            </a:pPr>
            <a:r>
              <a:rPr lang="zh-CN" altLang="en-US" sz="3600" b="1" dirty="0">
                <a:latin typeface="Times New Roman" panose="02020603050405020304" pitchFamily="18" charset="0"/>
              </a:rPr>
              <a:t>他一直教我们英语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0" grpId="0" animBg="1"/>
      <p:bldP spid="1639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图片 17409" descr="200904231756465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文本框 17410"/>
          <p:cNvSpPr txBox="1"/>
          <p:nvPr/>
        </p:nvSpPr>
        <p:spPr>
          <a:xfrm>
            <a:off x="685800" y="1412776"/>
            <a:ext cx="6981825" cy="10156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6000" b="1" noProof="1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</a:rPr>
              <a:t>Fast  </a:t>
            </a:r>
            <a:r>
              <a:rPr lang="en-US" altLang="zh-CN" sz="6000" b="1" noProof="1" smtClean="0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</a:rPr>
              <a:t>reading</a:t>
            </a:r>
            <a:endParaRPr lang="en-US" altLang="zh-CN" sz="6000" b="1" noProof="1"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矩形 18434"/>
          <p:cNvSpPr/>
          <p:nvPr/>
        </p:nvSpPr>
        <p:spPr>
          <a:xfrm>
            <a:off x="323850" y="0"/>
            <a:ext cx="8178800" cy="10636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3600" b="1" noProof="1">
                <a:solidFill>
                  <a:srgbClr val="C0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Georgia" panose="02040502050405020303" pitchFamily="18" charset="0"/>
              </a:rPr>
              <a:t>Read </a:t>
            </a:r>
            <a:r>
              <a:rPr lang="en-US" altLang="zh-CN" sz="2800" b="1" noProof="1">
                <a:solidFill>
                  <a:srgbClr val="C0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Georgia" panose="02040502050405020303" pitchFamily="18" charset="0"/>
              </a:rPr>
              <a:t>the lesson and write true (T) or false (F).</a:t>
            </a:r>
          </a:p>
        </p:txBody>
      </p:sp>
      <p:sp>
        <p:nvSpPr>
          <p:cNvPr id="15364" name="矩形 18435"/>
          <p:cNvSpPr>
            <a:spLocks noChangeArrowheads="1"/>
          </p:cNvSpPr>
          <p:nvPr/>
        </p:nvSpPr>
        <p:spPr bwMode="auto">
          <a:xfrm>
            <a:off x="323850" y="1052513"/>
            <a:ext cx="8496300" cy="484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</a:pPr>
            <a:r>
              <a:rPr lang="en-US" altLang="zh-CN" sz="2800" b="1">
                <a:latin typeface="Georgia" panose="02040502050405020303" pitchFamily="18" charset="0"/>
              </a:rPr>
              <a:t>1. A hoverboard would be like a skateboard with wheels. (    )</a:t>
            </a: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lang="en-US" altLang="zh-CN" sz="2800" b="1">
                <a:latin typeface="Georgia" panose="02040502050405020303" pitchFamily="18" charset="0"/>
              </a:rPr>
              <a:t>2. A hoverboard would float in the air. (   )</a:t>
            </a: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lang="en-US" altLang="zh-CN" sz="2800" b="1">
                <a:latin typeface="Georgia" panose="02040502050405020303" pitchFamily="18" charset="0"/>
              </a:rPr>
              <a:t>3. Riding the train from Canada to China takes eleven hours. (    )</a:t>
            </a: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lang="en-US" altLang="zh-CN" sz="2800" b="1">
                <a:latin typeface="Georgia" panose="02040502050405020303" pitchFamily="18" charset="0"/>
              </a:rPr>
              <a:t>4. TV shows about space and spaceships are about the future. (    )</a:t>
            </a:r>
            <a:endParaRPr lang="en-US" altLang="zh-CN" sz="3600" b="1">
              <a:latin typeface="Georgia" panose="02040502050405020303" pitchFamily="18" charset="0"/>
            </a:endParaRPr>
          </a:p>
        </p:txBody>
      </p:sp>
      <p:sp>
        <p:nvSpPr>
          <p:cNvPr id="18437" name="文本框 18436"/>
          <p:cNvSpPr txBox="1">
            <a:spLocks noChangeArrowheads="1"/>
          </p:cNvSpPr>
          <p:nvPr/>
        </p:nvSpPr>
        <p:spPr bwMode="auto">
          <a:xfrm>
            <a:off x="2697163" y="1844675"/>
            <a:ext cx="46990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F</a:t>
            </a:r>
          </a:p>
        </p:txBody>
      </p:sp>
      <p:sp>
        <p:nvSpPr>
          <p:cNvPr id="18438" name="文本框 18437"/>
          <p:cNvSpPr txBox="1">
            <a:spLocks noChangeArrowheads="1"/>
          </p:cNvSpPr>
          <p:nvPr/>
        </p:nvSpPr>
        <p:spPr bwMode="auto">
          <a:xfrm>
            <a:off x="7810500" y="2492375"/>
            <a:ext cx="496888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T</a:t>
            </a:r>
          </a:p>
        </p:txBody>
      </p:sp>
      <p:sp>
        <p:nvSpPr>
          <p:cNvPr id="18439" name="文本框 18438"/>
          <p:cNvSpPr txBox="1">
            <a:spLocks noChangeArrowheads="1"/>
          </p:cNvSpPr>
          <p:nvPr/>
        </p:nvSpPr>
        <p:spPr bwMode="auto">
          <a:xfrm>
            <a:off x="4140200" y="3933825"/>
            <a:ext cx="46990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F</a:t>
            </a:r>
          </a:p>
        </p:txBody>
      </p:sp>
      <p:sp>
        <p:nvSpPr>
          <p:cNvPr id="18440" name="文本框 18439"/>
          <p:cNvSpPr txBox="1">
            <a:spLocks noChangeArrowheads="1"/>
          </p:cNvSpPr>
          <p:nvPr/>
        </p:nvSpPr>
        <p:spPr bwMode="auto">
          <a:xfrm>
            <a:off x="4425950" y="5373688"/>
            <a:ext cx="496888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T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 animBg="1"/>
      <p:bldP spid="18438" grpId="0" animBg="1"/>
      <p:bldP spid="18439" grpId="0" animBg="1"/>
      <p:bldP spid="1844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图片 19457" descr="200904231756465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文本框 19458"/>
          <p:cNvSpPr txBox="1"/>
          <p:nvPr/>
        </p:nvSpPr>
        <p:spPr>
          <a:xfrm>
            <a:off x="685800" y="990600"/>
            <a:ext cx="6981825" cy="23542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6000" b="1" noProof="1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</a:rPr>
              <a:t>Reading    </a:t>
            </a:r>
          </a:p>
          <a:p>
            <a:pPr>
              <a:spcBef>
                <a:spcPct val="50000"/>
              </a:spcBef>
              <a:defRPr/>
            </a:pPr>
            <a:r>
              <a:rPr lang="en-US" altLang="zh-CN" sz="6000" b="1" noProof="1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</a:rPr>
              <a:t>               Carefully</a:t>
            </a:r>
          </a:p>
        </p:txBody>
      </p:sp>
    </p:spTree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组合 20481"/>
          <p:cNvGrpSpPr/>
          <p:nvPr/>
        </p:nvGrpSpPr>
        <p:grpSpPr bwMode="auto">
          <a:xfrm>
            <a:off x="-180975" y="884238"/>
            <a:ext cx="10440988" cy="5554663"/>
            <a:chOff x="-114" y="557"/>
            <a:chExt cx="6577" cy="3499"/>
          </a:xfrm>
        </p:grpSpPr>
        <p:sp>
          <p:nvSpPr>
            <p:cNvPr id="17424" name="文本框 20483"/>
            <p:cNvSpPr txBox="1">
              <a:spLocks noChangeArrowheads="1"/>
            </p:cNvSpPr>
            <p:nvPr/>
          </p:nvSpPr>
          <p:spPr bwMode="auto">
            <a:xfrm>
              <a:off x="-114" y="1827"/>
              <a:ext cx="1872" cy="6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CN" sz="3200" b="1">
                  <a:latin typeface="Times New Roman" panose="02020603050405020304" pitchFamily="18" charset="0"/>
                </a:rPr>
                <a:t>Future transportation</a:t>
              </a:r>
            </a:p>
          </p:txBody>
        </p:sp>
        <p:sp>
          <p:nvSpPr>
            <p:cNvPr id="17425" name="直接连接符 20484"/>
            <p:cNvSpPr>
              <a:spLocks noChangeShapeType="1"/>
            </p:cNvSpPr>
            <p:nvPr/>
          </p:nvSpPr>
          <p:spPr bwMode="auto">
            <a:xfrm>
              <a:off x="1610" y="1374"/>
              <a:ext cx="0" cy="2064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26" name="直接连接符 20485"/>
            <p:cNvSpPr>
              <a:spLocks noChangeShapeType="1"/>
            </p:cNvSpPr>
            <p:nvPr/>
          </p:nvSpPr>
          <p:spPr bwMode="auto">
            <a:xfrm>
              <a:off x="1565" y="1374"/>
              <a:ext cx="192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27" name="文本框 20486"/>
            <p:cNvSpPr txBox="1">
              <a:spLocks noChangeArrowheads="1"/>
            </p:cNvSpPr>
            <p:nvPr/>
          </p:nvSpPr>
          <p:spPr bwMode="auto">
            <a:xfrm>
              <a:off x="1655" y="3052"/>
              <a:ext cx="1488" cy="3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3200" b="1">
                  <a:latin typeface="Times New Roman" panose="02020603050405020304" pitchFamily="18" charset="0"/>
                </a:rPr>
                <a:t>transporter</a:t>
              </a:r>
            </a:p>
          </p:txBody>
        </p:sp>
        <p:sp>
          <p:nvSpPr>
            <p:cNvPr id="17428" name="直接连接符 20487"/>
            <p:cNvSpPr>
              <a:spLocks noChangeShapeType="1"/>
            </p:cNvSpPr>
            <p:nvPr/>
          </p:nvSpPr>
          <p:spPr bwMode="auto">
            <a:xfrm>
              <a:off x="3107" y="739"/>
              <a:ext cx="0" cy="1224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29" name="文本框 20488"/>
            <p:cNvSpPr txBox="1">
              <a:spLocks noChangeArrowheads="1"/>
            </p:cNvSpPr>
            <p:nvPr/>
          </p:nvSpPr>
          <p:spPr bwMode="auto">
            <a:xfrm>
              <a:off x="3288" y="557"/>
              <a:ext cx="2359" cy="3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3200" b="1">
                  <a:latin typeface="Times New Roman" panose="02020603050405020304" pitchFamily="18" charset="0"/>
                </a:rPr>
                <a:t>a. </a:t>
              </a:r>
              <a:r>
                <a:rPr lang="en-US" altLang="zh-CN" sz="3200" b="1">
                  <a:solidFill>
                    <a:srgbClr val="3333FF"/>
                  </a:solidFill>
                  <a:latin typeface="Times New Roman" panose="02020603050405020304" pitchFamily="18" charset="0"/>
                </a:rPr>
                <a:t>like a skateboard</a:t>
              </a:r>
            </a:p>
          </p:txBody>
        </p:sp>
        <p:sp>
          <p:nvSpPr>
            <p:cNvPr id="17430" name="文本框 20489"/>
            <p:cNvSpPr txBox="1">
              <a:spLocks noChangeArrowheads="1"/>
            </p:cNvSpPr>
            <p:nvPr/>
          </p:nvSpPr>
          <p:spPr bwMode="auto">
            <a:xfrm>
              <a:off x="3288" y="920"/>
              <a:ext cx="2041" cy="8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3200" b="1">
                  <a:latin typeface="Times New Roman" panose="02020603050405020304" pitchFamily="18" charset="0"/>
                </a:rPr>
                <a:t>b. </a:t>
              </a:r>
              <a:r>
                <a:rPr lang="en-US" altLang="zh-CN" sz="3200" b="1">
                  <a:solidFill>
                    <a:srgbClr val="3333FF"/>
                  </a:solidFill>
                  <a:latin typeface="Times New Roman" panose="02020603050405020304" pitchFamily="18" charset="0"/>
                </a:rPr>
                <a:t>____  wheels</a:t>
              </a:r>
            </a:p>
            <a:p>
              <a:pPr eaLnBrk="1" hangingPunct="1">
                <a:spcBef>
                  <a:spcPct val="50000"/>
                </a:spcBef>
              </a:pPr>
              <a:endParaRPr lang="en-US" altLang="zh-CN" sz="3200" b="1">
                <a:latin typeface="Times New Roman" panose="02020603050405020304" pitchFamily="18" charset="0"/>
              </a:endParaRPr>
            </a:p>
          </p:txBody>
        </p:sp>
        <p:sp>
          <p:nvSpPr>
            <p:cNvPr id="17431" name="文本框 20490"/>
            <p:cNvSpPr txBox="1">
              <a:spLocks noChangeArrowheads="1"/>
            </p:cNvSpPr>
            <p:nvPr/>
          </p:nvSpPr>
          <p:spPr bwMode="auto">
            <a:xfrm>
              <a:off x="3288" y="1283"/>
              <a:ext cx="1632" cy="3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3200" b="1">
                  <a:latin typeface="Times New Roman" panose="02020603050405020304" pitchFamily="18" charset="0"/>
                </a:rPr>
                <a:t>c. </a:t>
              </a:r>
              <a:r>
                <a:rPr lang="en-US" altLang="zh-CN" sz="3200" b="1">
                  <a:solidFill>
                    <a:srgbClr val="3333FF"/>
                  </a:solidFill>
                  <a:latin typeface="Times New Roman" panose="02020603050405020304" pitchFamily="18" charset="0"/>
                </a:rPr>
                <a:t>go ____</a:t>
              </a:r>
            </a:p>
          </p:txBody>
        </p:sp>
        <p:sp>
          <p:nvSpPr>
            <p:cNvPr id="17432" name="文本框 20491"/>
            <p:cNvSpPr txBox="1">
              <a:spLocks noChangeArrowheads="1"/>
            </p:cNvSpPr>
            <p:nvPr/>
          </p:nvSpPr>
          <p:spPr bwMode="auto">
            <a:xfrm>
              <a:off x="3243" y="1646"/>
              <a:ext cx="2177" cy="6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3200" b="1">
                  <a:latin typeface="Times New Roman" panose="02020603050405020304" pitchFamily="18" charset="0"/>
                </a:rPr>
                <a:t>d. </a:t>
              </a:r>
              <a:r>
                <a:rPr lang="en-US" altLang="zh-CN" sz="3200" b="1">
                  <a:solidFill>
                    <a:srgbClr val="3333FF"/>
                  </a:solidFill>
                  <a:latin typeface="Times New Roman" panose="02020603050405020304" pitchFamily="18" charset="0"/>
                </a:rPr>
                <a:t>Ride would be</a:t>
              </a:r>
              <a:r>
                <a:rPr lang="en-US" altLang="zh-CN" sz="3200" b="1">
                  <a:latin typeface="Times New Roman" panose="02020603050405020304" pitchFamily="18" charset="0"/>
                </a:rPr>
                <a:t>    </a:t>
              </a:r>
              <a:r>
                <a:rPr lang="en-US" altLang="zh-CN" sz="3200" b="1">
                  <a:solidFill>
                    <a:srgbClr val="3333FF"/>
                  </a:solidFill>
                  <a:latin typeface="Times New Roman" panose="02020603050405020304" pitchFamily="18" charset="0"/>
                </a:rPr>
                <a:t>_____</a:t>
              </a:r>
            </a:p>
          </p:txBody>
        </p:sp>
        <p:sp>
          <p:nvSpPr>
            <p:cNvPr id="17433" name="直接连接符 20492"/>
            <p:cNvSpPr>
              <a:spLocks noChangeShapeType="1"/>
            </p:cNvSpPr>
            <p:nvPr/>
          </p:nvSpPr>
          <p:spPr bwMode="auto">
            <a:xfrm>
              <a:off x="3198" y="3460"/>
              <a:ext cx="192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34" name="直接连接符 20493"/>
            <p:cNvSpPr>
              <a:spLocks noChangeShapeType="1"/>
            </p:cNvSpPr>
            <p:nvPr/>
          </p:nvSpPr>
          <p:spPr bwMode="auto">
            <a:xfrm>
              <a:off x="3198" y="2553"/>
              <a:ext cx="192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35" name="直接连接符 20494"/>
            <p:cNvSpPr>
              <a:spLocks noChangeShapeType="1"/>
            </p:cNvSpPr>
            <p:nvPr/>
          </p:nvSpPr>
          <p:spPr bwMode="auto">
            <a:xfrm>
              <a:off x="3198" y="2553"/>
              <a:ext cx="0" cy="942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36" name="文本框 20495"/>
            <p:cNvSpPr txBox="1">
              <a:spLocks noChangeArrowheads="1"/>
            </p:cNvSpPr>
            <p:nvPr/>
          </p:nvSpPr>
          <p:spPr bwMode="auto">
            <a:xfrm>
              <a:off x="3356" y="2326"/>
              <a:ext cx="2404" cy="9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3200" b="1">
                  <a:latin typeface="Times New Roman" panose="02020603050405020304" pitchFamily="18" charset="0"/>
                </a:rPr>
                <a:t>e. </a:t>
              </a:r>
              <a:r>
                <a:rPr lang="en-US" altLang="zh-CN" sz="3200" b="1">
                  <a:solidFill>
                    <a:srgbClr val="3333FF"/>
                  </a:solidFill>
                  <a:latin typeface="Times New Roman" panose="02020603050405020304" pitchFamily="18" charset="0"/>
                </a:rPr>
                <a:t>send people from one place to another very ________</a:t>
              </a:r>
            </a:p>
          </p:txBody>
        </p:sp>
        <p:sp>
          <p:nvSpPr>
            <p:cNvPr id="17437" name="文本框 20496"/>
            <p:cNvSpPr txBox="1">
              <a:spLocks noChangeArrowheads="1"/>
            </p:cNvSpPr>
            <p:nvPr/>
          </p:nvSpPr>
          <p:spPr bwMode="auto">
            <a:xfrm>
              <a:off x="3424" y="3233"/>
              <a:ext cx="3039" cy="8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3200" b="1">
                  <a:latin typeface="Times New Roman" panose="02020603050405020304" pitchFamily="18" charset="0"/>
                </a:rPr>
                <a:t>f. </a:t>
              </a:r>
              <a:r>
                <a:rPr lang="en-US" altLang="zh-CN" sz="3200" b="1">
                  <a:solidFill>
                    <a:srgbClr val="3333FF"/>
                  </a:solidFill>
                  <a:latin typeface="Times New Roman" panose="02020603050405020304" pitchFamily="18" charset="0"/>
                </a:rPr>
                <a:t>make you travel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zh-CN" sz="3200" b="1">
                  <a:solidFill>
                    <a:srgbClr val="3333FF"/>
                  </a:solidFill>
                  <a:latin typeface="Times New Roman" panose="02020603050405020304" pitchFamily="18" charset="0"/>
                </a:rPr>
                <a:t>_______</a:t>
              </a:r>
            </a:p>
          </p:txBody>
        </p:sp>
      </p:grpSp>
      <p:sp>
        <p:nvSpPr>
          <p:cNvPr id="17411" name="文本框 20497"/>
          <p:cNvSpPr txBox="1">
            <a:spLocks noChangeArrowheads="1"/>
          </p:cNvSpPr>
          <p:nvPr/>
        </p:nvSpPr>
        <p:spPr bwMode="auto">
          <a:xfrm>
            <a:off x="-38100" y="114300"/>
            <a:ext cx="914400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 dirty="0">
                <a:latin typeface="Times New Roman" panose="02020603050405020304" pitchFamily="18" charset="0"/>
              </a:rPr>
              <a:t> </a:t>
            </a:r>
            <a:r>
              <a:rPr lang="en-US" altLang="zh-CN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Read the text carefully and fill in the chart.     </a:t>
            </a:r>
            <a:r>
              <a:rPr lang="en-US" altLang="zh-CN" sz="3600" b="1" dirty="0">
                <a:latin typeface="Times New Roman" panose="02020603050405020304" pitchFamily="18" charset="0"/>
              </a:rPr>
              <a:t>  </a:t>
            </a:r>
          </a:p>
        </p:txBody>
      </p:sp>
      <p:sp>
        <p:nvSpPr>
          <p:cNvPr id="17412" name="直接连接符 20498"/>
          <p:cNvSpPr>
            <a:spLocks noChangeShapeType="1"/>
          </p:cNvSpPr>
          <p:nvPr/>
        </p:nvSpPr>
        <p:spPr bwMode="auto">
          <a:xfrm>
            <a:off x="2484438" y="5373688"/>
            <a:ext cx="304800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413" name="文本框 20499"/>
          <p:cNvSpPr txBox="1">
            <a:spLocks noChangeArrowheads="1"/>
          </p:cNvSpPr>
          <p:nvPr/>
        </p:nvSpPr>
        <p:spPr bwMode="auto">
          <a:xfrm>
            <a:off x="2771775" y="1844675"/>
            <a:ext cx="243840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hoverboard</a:t>
            </a:r>
          </a:p>
        </p:txBody>
      </p:sp>
      <p:sp>
        <p:nvSpPr>
          <p:cNvPr id="17414" name="直接连接符 20500"/>
          <p:cNvSpPr>
            <a:spLocks noChangeShapeType="1"/>
          </p:cNvSpPr>
          <p:nvPr/>
        </p:nvSpPr>
        <p:spPr bwMode="auto">
          <a:xfrm>
            <a:off x="4932363" y="1125538"/>
            <a:ext cx="304800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415" name="直接连接符 20501"/>
          <p:cNvSpPr>
            <a:spLocks noChangeShapeType="1"/>
          </p:cNvSpPr>
          <p:nvPr/>
        </p:nvSpPr>
        <p:spPr bwMode="auto">
          <a:xfrm>
            <a:off x="4932363" y="3068638"/>
            <a:ext cx="304800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416" name="直接连接符 20502"/>
          <p:cNvSpPr>
            <a:spLocks noChangeShapeType="1"/>
          </p:cNvSpPr>
          <p:nvPr/>
        </p:nvSpPr>
        <p:spPr bwMode="auto">
          <a:xfrm>
            <a:off x="4716463" y="5157788"/>
            <a:ext cx="304800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17417" name="图片 20503" descr="T0119E~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4508500"/>
            <a:ext cx="21336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05" name="文本框 20504"/>
          <p:cNvSpPr txBox="1">
            <a:spLocks noChangeArrowheads="1"/>
          </p:cNvSpPr>
          <p:nvPr/>
        </p:nvSpPr>
        <p:spPr bwMode="auto">
          <a:xfrm>
            <a:off x="5651500" y="1412875"/>
            <a:ext cx="1512888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</a:rPr>
              <a:t>no</a:t>
            </a:r>
          </a:p>
        </p:txBody>
      </p:sp>
      <p:sp>
        <p:nvSpPr>
          <p:cNvPr id="20506" name="文本框 20505"/>
          <p:cNvSpPr txBox="1">
            <a:spLocks noChangeArrowheads="1"/>
          </p:cNvSpPr>
          <p:nvPr/>
        </p:nvSpPr>
        <p:spPr bwMode="auto">
          <a:xfrm>
            <a:off x="6156325" y="1916113"/>
            <a:ext cx="1655763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</a:rPr>
              <a:t>fast</a:t>
            </a:r>
          </a:p>
        </p:txBody>
      </p:sp>
      <p:sp>
        <p:nvSpPr>
          <p:cNvPr id="20507" name="文本框 20506"/>
          <p:cNvSpPr txBox="1">
            <a:spLocks noChangeArrowheads="1"/>
          </p:cNvSpPr>
          <p:nvPr/>
        </p:nvSpPr>
        <p:spPr bwMode="auto">
          <a:xfrm>
            <a:off x="5076825" y="3068638"/>
            <a:ext cx="22320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>
                <a:solidFill>
                  <a:srgbClr val="3333FF"/>
                </a:solidFill>
              </a:rPr>
              <a:t>. </a:t>
            </a:r>
            <a:r>
              <a:rPr lang="en-US" altLang="zh-CN" sz="3200" b="1">
                <a:solidFill>
                  <a:srgbClr val="FF0000"/>
                </a:solidFill>
              </a:rPr>
              <a:t>smooth</a:t>
            </a:r>
          </a:p>
        </p:txBody>
      </p:sp>
      <p:sp>
        <p:nvSpPr>
          <p:cNvPr id="20508" name="文本框 20507"/>
          <p:cNvSpPr txBox="1">
            <a:spLocks noChangeArrowheads="1"/>
          </p:cNvSpPr>
          <p:nvPr/>
        </p:nvSpPr>
        <p:spPr bwMode="auto">
          <a:xfrm>
            <a:off x="6227763" y="4581525"/>
            <a:ext cx="208915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</a:rPr>
              <a:t>quickly</a:t>
            </a:r>
            <a:endParaRPr lang="en-US" altLang="zh-CN"/>
          </a:p>
        </p:txBody>
      </p:sp>
      <p:sp>
        <p:nvSpPr>
          <p:cNvPr id="20509" name="文本框 20508"/>
          <p:cNvSpPr txBox="1">
            <a:spLocks noChangeArrowheads="1"/>
          </p:cNvSpPr>
          <p:nvPr/>
        </p:nvSpPr>
        <p:spPr bwMode="auto">
          <a:xfrm>
            <a:off x="5184775" y="5734050"/>
            <a:ext cx="3959225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</a:rPr>
              <a:t>at the speed of light</a:t>
            </a:r>
          </a:p>
          <a:p>
            <a:pPr eaLnBrk="1" hangingPunct="1">
              <a:spcBef>
                <a:spcPct val="50000"/>
              </a:spcBef>
            </a:pPr>
            <a:endParaRPr lang="en-US" altLang="zh-CN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5" grpId="0" animBg="1"/>
      <p:bldP spid="20506" grpId="0" animBg="1"/>
      <p:bldP spid="20507" grpId="0" animBg="1"/>
      <p:bldP spid="20508" grpId="0" animBg="1"/>
      <p:bldP spid="2050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矩形 21507"/>
          <p:cNvSpPr>
            <a:spLocks noChangeArrowheads="1" noChangeShapeType="1" noTextEdit="1"/>
          </p:cNvSpPr>
          <p:nvPr/>
        </p:nvSpPr>
        <p:spPr bwMode="auto">
          <a:xfrm>
            <a:off x="838200" y="609600"/>
            <a:ext cx="7772400" cy="27432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750"/>
              </a:avLst>
            </a:prstTxWarp>
          </a:bodyPr>
          <a:lstStyle/>
          <a:p>
            <a:pPr algn="ctr">
              <a:defRPr/>
            </a:pPr>
            <a:r>
              <a:rPr lang="zh-CN" altLang="en-US" sz="3600" kern="10" dirty="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5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速读大</a:t>
            </a:r>
            <a:r>
              <a:rPr lang="en-US" altLang="zh-CN" sz="3600" kern="10" dirty="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5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PK</a:t>
            </a:r>
            <a:endParaRPr lang="zh-CN" altLang="en-US" sz="3600" kern="10" dirty="0">
              <a:ln w="12700">
                <a:solidFill>
                  <a:srgbClr val="EAEAEA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50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1509" name="云形标注 21508"/>
          <p:cNvSpPr>
            <a:spLocks noChangeArrowheads="1"/>
          </p:cNvSpPr>
          <p:nvPr/>
        </p:nvSpPr>
        <p:spPr bwMode="auto">
          <a:xfrm>
            <a:off x="1066800" y="3733800"/>
            <a:ext cx="7467600" cy="1905000"/>
          </a:xfrm>
          <a:prstGeom prst="cloudCallout">
            <a:avLst>
              <a:gd name="adj1" fmla="val 1468"/>
              <a:gd name="adj2" fmla="val -10283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pPr algn="ctr"/>
            <a:r>
              <a:rPr lang="en-US" altLang="zh-CN" sz="3200" b="1" dirty="0">
                <a:solidFill>
                  <a:srgbClr val="FF00FF"/>
                </a:solidFill>
                <a:latin typeface="Comic Sans MS" panose="030F0702030302020204" pitchFamily="66" charset="0"/>
              </a:rPr>
              <a:t>Attention, please!</a:t>
            </a:r>
            <a:r>
              <a:rPr lang="en-US" altLang="zh-CN" sz="3200" b="1" dirty="0">
                <a:solidFill>
                  <a:srgbClr val="0000FF"/>
                </a:solidFill>
                <a:latin typeface="Comic Sans MS" panose="030F0702030302020204" pitchFamily="66" charset="0"/>
              </a:rPr>
              <a:t> </a:t>
            </a:r>
          </a:p>
          <a:p>
            <a:pPr algn="ctr"/>
            <a:r>
              <a:rPr lang="en-US" altLang="zh-CN" sz="3200" b="1" dirty="0">
                <a:solidFill>
                  <a:srgbClr val="0000FF"/>
                </a:solidFill>
                <a:latin typeface="Comic Sans MS" panose="030F0702030302020204" pitchFamily="66" charset="0"/>
              </a:rPr>
              <a:t>Read quickly and loudly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9" name="图片 22530" descr="9E3DF8~1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2700000">
            <a:off x="7848600" y="228600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文本框 22531"/>
          <p:cNvSpPr txBox="1">
            <a:spLocks noChangeArrowheads="1"/>
          </p:cNvSpPr>
          <p:nvPr/>
        </p:nvSpPr>
        <p:spPr bwMode="auto">
          <a:xfrm>
            <a:off x="2008188" y="1196975"/>
            <a:ext cx="91440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zh-CN"/>
          </a:p>
        </p:txBody>
      </p:sp>
      <p:sp>
        <p:nvSpPr>
          <p:cNvPr id="19461" name="文本框 22532"/>
          <p:cNvSpPr txBox="1">
            <a:spLocks noChangeArrowheads="1"/>
          </p:cNvSpPr>
          <p:nvPr/>
        </p:nvSpPr>
        <p:spPr bwMode="auto">
          <a:xfrm>
            <a:off x="179388" y="258763"/>
            <a:ext cx="8208962" cy="618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latin typeface="Comic Sans MS" panose="030F0702030302020204" pitchFamily="66" charset="0"/>
              </a:rPr>
              <a:t>Hello everyone! My name is Sam.</a:t>
            </a:r>
          </a:p>
          <a:p>
            <a:pPr eaLnBrk="1" hangingPunct="1"/>
            <a:r>
              <a:rPr lang="en-US" altLang="zh-CN" sz="3200" dirty="0">
                <a:latin typeface="Comic Sans MS" panose="030F0702030302020204" pitchFamily="66" charset="0"/>
              </a:rPr>
              <a:t>     What type of transportation would I like to see in the future? I </a:t>
            </a:r>
            <a:r>
              <a:rPr lang="en-US" altLang="zh-CN" sz="3200" u="sng" dirty="0">
                <a:solidFill>
                  <a:srgbClr val="FF0066"/>
                </a:solidFill>
                <a:latin typeface="Comic Sans MS" panose="030F0702030302020204" pitchFamily="66" charset="0"/>
              </a:rPr>
              <a:t>would like to see</a:t>
            </a:r>
            <a:r>
              <a:rPr lang="en-US" altLang="zh-CN" sz="3200" dirty="0">
                <a:latin typeface="Comic Sans MS" panose="030F0702030302020204" pitchFamily="66" charset="0"/>
              </a:rPr>
              <a:t> a </a:t>
            </a:r>
            <a:r>
              <a:rPr lang="en-US" altLang="zh-CN" sz="3200" dirty="0" err="1">
                <a:latin typeface="Comic Sans MS" panose="030F0702030302020204" pitchFamily="66" charset="0"/>
              </a:rPr>
              <a:t>hoverboard</a:t>
            </a:r>
            <a:r>
              <a:rPr lang="en-US" altLang="zh-CN" sz="3200" dirty="0">
                <a:latin typeface="Comic Sans MS" panose="030F0702030302020204" pitchFamily="66" charset="0"/>
              </a:rPr>
              <a:t> . It would be like a skateboard. It would go really fast.  I hope someone will invent one </a:t>
            </a:r>
            <a:r>
              <a:rPr lang="en-US" altLang="zh-CN" sz="3200" u="sng" dirty="0">
                <a:solidFill>
                  <a:srgbClr val="FF0066"/>
                </a:solidFill>
                <a:latin typeface="Comic Sans MS" panose="030F0702030302020204" pitchFamily="66" charset="0"/>
              </a:rPr>
              <a:t>in the future</a:t>
            </a:r>
            <a:r>
              <a:rPr lang="en-US" altLang="zh-CN" sz="3200" dirty="0">
                <a:latin typeface="Comic Sans MS" panose="030F0702030302020204" pitchFamily="66" charset="0"/>
              </a:rPr>
              <a:t>.  </a:t>
            </a:r>
          </a:p>
          <a:p>
            <a:pPr eaLnBrk="1" hangingPunct="1"/>
            <a:r>
              <a:rPr lang="en-US" altLang="zh-CN" sz="3200" dirty="0">
                <a:latin typeface="Comic Sans MS" panose="030F0702030302020204" pitchFamily="66" charset="0"/>
              </a:rPr>
              <a:t>     Maybe I will invent a transporter .</a:t>
            </a:r>
            <a:r>
              <a:rPr lang="en-US" altLang="zh-CN" sz="3200" dirty="0">
                <a:solidFill>
                  <a:srgbClr val="FF00FF"/>
                </a:solidFill>
                <a:latin typeface="Comic Sans MS" panose="030F0702030302020204" pitchFamily="66" charset="0"/>
              </a:rPr>
              <a:t> </a:t>
            </a:r>
            <a:r>
              <a:rPr lang="en-US" altLang="zh-CN" sz="3200" dirty="0">
                <a:latin typeface="Comic Sans MS" panose="030F0702030302020204" pitchFamily="66" charset="0"/>
              </a:rPr>
              <a:t>It would allow you to travel </a:t>
            </a:r>
            <a:r>
              <a:rPr lang="en-US" altLang="zh-CN" sz="3200" u="sng" dirty="0">
                <a:solidFill>
                  <a:srgbClr val="FF0066"/>
                </a:solidFill>
                <a:latin typeface="Comic Sans MS" panose="030F0702030302020204" pitchFamily="66" charset="0"/>
              </a:rPr>
              <a:t>at the speed of light.</a:t>
            </a:r>
          </a:p>
          <a:p>
            <a:pPr eaLnBrk="1" hangingPunct="1"/>
            <a:r>
              <a:rPr lang="en-US" altLang="zh-CN" sz="3200" dirty="0">
                <a:latin typeface="Comic Sans MS" panose="030F0702030302020204" pitchFamily="66" charset="0"/>
              </a:rPr>
              <a:t>    I like to watch TV shows about new forms of transportation </a:t>
            </a:r>
            <a:r>
              <a:rPr lang="en-US" altLang="zh-CN" sz="3200" u="sng" dirty="0">
                <a:solidFill>
                  <a:srgbClr val="FF0066"/>
                </a:solidFill>
                <a:latin typeface="Comic Sans MS" panose="030F0702030302020204" pitchFamily="66" charset="0"/>
              </a:rPr>
              <a:t>all the time</a:t>
            </a:r>
            <a:r>
              <a:rPr lang="en-US" altLang="zh-CN" sz="3200" dirty="0">
                <a:latin typeface="Comic Sans MS" panose="030F0702030302020204" pitchFamily="66" charset="0"/>
              </a:rPr>
              <a:t>.</a:t>
            </a:r>
          </a:p>
          <a:p>
            <a:endParaRPr lang="en-US" altLang="zh-CN" dirty="0"/>
          </a:p>
        </p:txBody>
      </p:sp>
    </p:spTree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文本框 23556"/>
          <p:cNvSpPr txBox="1">
            <a:spLocks noChangeArrowheads="1"/>
          </p:cNvSpPr>
          <p:nvPr/>
        </p:nvSpPr>
        <p:spPr bwMode="auto">
          <a:xfrm>
            <a:off x="0" y="838200"/>
            <a:ext cx="9144000" cy="592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latin typeface="Comic Sans MS" panose="030F0702030302020204" pitchFamily="66" charset="0"/>
              </a:rPr>
              <a:t>     Hello everyone! My name is Sam.</a:t>
            </a:r>
          </a:p>
          <a:p>
            <a:pPr eaLnBrk="1" hangingPunct="1"/>
            <a:r>
              <a:rPr lang="en-US" altLang="zh-CN" sz="3200">
                <a:latin typeface="Comic Sans MS" panose="030F0702030302020204" pitchFamily="66" charset="0"/>
              </a:rPr>
              <a:t>     What type of transportation would I like to see in the future? I </a:t>
            </a:r>
            <a:r>
              <a:rPr lang="en-US" altLang="zh-CN" sz="3200" u="sng">
                <a:solidFill>
                  <a:srgbClr val="FF0066"/>
                </a:solidFill>
                <a:latin typeface="Comic Sans MS" panose="030F0702030302020204" pitchFamily="66" charset="0"/>
              </a:rPr>
              <a:t>would like to see</a:t>
            </a:r>
            <a:r>
              <a:rPr lang="en-US" altLang="zh-CN" sz="3200">
                <a:latin typeface="Comic Sans MS" panose="030F0702030302020204" pitchFamily="66" charset="0"/>
              </a:rPr>
              <a:t> a </a:t>
            </a:r>
          </a:p>
          <a:p>
            <a:pPr eaLnBrk="1" hangingPunct="1"/>
            <a:r>
              <a:rPr lang="en-US" altLang="zh-CN" sz="3200">
                <a:latin typeface="Comic Sans MS" panose="030F0702030302020204" pitchFamily="66" charset="0"/>
              </a:rPr>
              <a:t>hoverboard . It would be like a skateboard. It would go really fast.  I hope someone will invent one </a:t>
            </a:r>
            <a:r>
              <a:rPr lang="en-US" altLang="zh-CN" sz="3200" u="sng">
                <a:solidFill>
                  <a:srgbClr val="FF0066"/>
                </a:solidFill>
                <a:latin typeface="Comic Sans MS" panose="030F0702030302020204" pitchFamily="66" charset="0"/>
              </a:rPr>
              <a:t>in the future</a:t>
            </a:r>
            <a:r>
              <a:rPr lang="en-US" altLang="zh-CN" sz="3200">
                <a:latin typeface="Comic Sans MS" panose="030F0702030302020204" pitchFamily="66" charset="0"/>
              </a:rPr>
              <a:t>.  </a:t>
            </a:r>
          </a:p>
          <a:p>
            <a:pPr eaLnBrk="1" hangingPunct="1"/>
            <a:r>
              <a:rPr lang="en-US" altLang="zh-CN" sz="3200">
                <a:latin typeface="Comic Sans MS" panose="030F0702030302020204" pitchFamily="66" charset="0"/>
              </a:rPr>
              <a:t>     Maybe I will invent a transporter .</a:t>
            </a:r>
            <a:r>
              <a:rPr lang="en-US" altLang="zh-CN" sz="3200">
                <a:solidFill>
                  <a:srgbClr val="FF00FF"/>
                </a:solidFill>
                <a:latin typeface="Comic Sans MS" panose="030F0702030302020204" pitchFamily="66" charset="0"/>
              </a:rPr>
              <a:t> </a:t>
            </a:r>
            <a:r>
              <a:rPr lang="en-US" altLang="zh-CN" sz="3200">
                <a:latin typeface="Comic Sans MS" panose="030F0702030302020204" pitchFamily="66" charset="0"/>
              </a:rPr>
              <a:t>It would allow you to travel </a:t>
            </a:r>
            <a:r>
              <a:rPr lang="en-US" altLang="zh-CN" sz="3200" u="sng">
                <a:solidFill>
                  <a:srgbClr val="FF0066"/>
                </a:solidFill>
                <a:latin typeface="Comic Sans MS" panose="030F0702030302020204" pitchFamily="66" charset="0"/>
              </a:rPr>
              <a:t>at the speed of light.</a:t>
            </a:r>
          </a:p>
          <a:p>
            <a:pPr eaLnBrk="1" hangingPunct="1"/>
            <a:r>
              <a:rPr lang="en-US" altLang="zh-CN" sz="3200">
                <a:latin typeface="Comic Sans MS" panose="030F0702030302020204" pitchFamily="66" charset="0"/>
              </a:rPr>
              <a:t>    I like to watch TV shows about new forms of transportation </a:t>
            </a:r>
            <a:r>
              <a:rPr lang="en-US" altLang="zh-CN" sz="3200" u="sng">
                <a:solidFill>
                  <a:srgbClr val="FF0066"/>
                </a:solidFill>
                <a:latin typeface="Comic Sans MS" panose="030F0702030302020204" pitchFamily="66" charset="0"/>
              </a:rPr>
              <a:t>all the time</a:t>
            </a:r>
            <a:r>
              <a:rPr lang="en-US" altLang="zh-CN" sz="3200">
                <a:latin typeface="Comic Sans MS" panose="030F0702030302020204" pitchFamily="66" charset="0"/>
              </a:rPr>
              <a:t>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000" fill="hold"/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000" fill="hold"/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1000" fill="hold"/>
                                        <p:tgtEl>
                                          <p:spTgt spid="23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1000" fill="hold"/>
                                        <p:tgtEl>
                                          <p:spTgt spid="23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0" fill="hold"/>
                                        <p:tgtEl>
                                          <p:spTgt spid="235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0" fill="hold"/>
                                        <p:tgtEl>
                                          <p:spTgt spid="235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4000" fill="hold"/>
                                        <p:tgtEl>
                                          <p:spTgt spid="235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4000" fill="hold"/>
                                        <p:tgtEl>
                                          <p:spTgt spid="235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8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0" fill="hold"/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0" fill="hold"/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30000" fill="hold"/>
                                        <p:tgtEl>
                                          <p:spTgt spid="23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30000" fill="hold"/>
                                        <p:tgtEl>
                                          <p:spTgt spid="23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30000" fill="hold"/>
                                        <p:tgtEl>
                                          <p:spTgt spid="235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30000" fill="hold"/>
                                        <p:tgtEl>
                                          <p:spTgt spid="235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00" fill="hold"/>
                                        <p:tgtEl>
                                          <p:spTgt spid="235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00" fill="hold"/>
                                        <p:tgtEl>
                                          <p:spTgt spid="235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图片 6145" descr="pair%20readi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72313" y="357188"/>
            <a:ext cx="1584325" cy="108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文本框 6146"/>
          <p:cNvSpPr txBox="1">
            <a:spLocks noChangeArrowheads="1"/>
          </p:cNvSpPr>
          <p:nvPr/>
        </p:nvSpPr>
        <p:spPr bwMode="auto">
          <a:xfrm>
            <a:off x="900113" y="404813"/>
            <a:ext cx="3743325" cy="673100"/>
          </a:xfrm>
          <a:prstGeom prst="rect">
            <a:avLst/>
          </a:prstGeom>
          <a:solidFill>
            <a:srgbClr val="00FFFF"/>
          </a:solidFill>
          <a:ln w="38100" cmpd="dbl">
            <a:solidFill>
              <a:srgbClr val="339966"/>
            </a:solidFill>
            <a:miter lim="800000"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 dirty="0">
                <a:solidFill>
                  <a:srgbClr val="0000FF"/>
                </a:solidFill>
              </a:rPr>
              <a:t>Learning aims:</a:t>
            </a:r>
            <a:endParaRPr lang="en-US" altLang="zh-CN" sz="3600" b="1" dirty="0">
              <a:latin typeface="Times New Roman" panose="02020603050405020304" pitchFamily="18" charset="0"/>
            </a:endParaRPr>
          </a:p>
        </p:txBody>
      </p:sp>
      <p:sp>
        <p:nvSpPr>
          <p:cNvPr id="3076" name="矩形 6147"/>
          <p:cNvSpPr>
            <a:spLocks noChangeArrowheads="1"/>
          </p:cNvSpPr>
          <p:nvPr/>
        </p:nvSpPr>
        <p:spPr bwMode="auto">
          <a:xfrm>
            <a:off x="755650" y="1484313"/>
            <a:ext cx="7704138" cy="3847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CN" sz="2800" dirty="0">
                <a:solidFill>
                  <a:srgbClr val="0000FF"/>
                </a:solidFill>
              </a:rPr>
              <a:t>1.</a:t>
            </a:r>
            <a:r>
              <a:rPr lang="zh-CN" altLang="en-US" sz="2800" dirty="0">
                <a:solidFill>
                  <a:srgbClr val="0000FF"/>
                </a:solidFill>
              </a:rPr>
              <a:t>学习和掌握以下单词和短语</a:t>
            </a:r>
            <a:r>
              <a:rPr lang="en-US" altLang="zh-CN" sz="2800" dirty="0">
                <a:solidFill>
                  <a:srgbClr val="0000FF"/>
                </a:solidFill>
              </a:rPr>
              <a:t>:</a:t>
            </a:r>
          </a:p>
          <a:p>
            <a:pPr>
              <a:spcBef>
                <a:spcPts val="600"/>
              </a:spcBef>
            </a:pPr>
            <a:r>
              <a:rPr lang="en-US" altLang="zh-CN" sz="2800" dirty="0" err="1">
                <a:solidFill>
                  <a:srgbClr val="0000FF"/>
                </a:solidFill>
              </a:rPr>
              <a:t>hoverboard</a:t>
            </a:r>
            <a:r>
              <a:rPr lang="en-US" altLang="zh-CN" sz="2800" dirty="0">
                <a:solidFill>
                  <a:srgbClr val="0000FF"/>
                </a:solidFill>
              </a:rPr>
              <a:t> , smooth,  float, transporter, form,    allow sb. to do </a:t>
            </a:r>
            <a:r>
              <a:rPr lang="en-US" altLang="zh-CN" sz="2800" dirty="0" err="1">
                <a:solidFill>
                  <a:srgbClr val="0000FF"/>
                </a:solidFill>
              </a:rPr>
              <a:t>sth</a:t>
            </a:r>
            <a:r>
              <a:rPr lang="en-US" altLang="zh-CN" sz="2800" dirty="0">
                <a:solidFill>
                  <a:srgbClr val="0000FF"/>
                </a:solidFill>
              </a:rPr>
              <a:t>.   </a:t>
            </a:r>
          </a:p>
          <a:p>
            <a:pPr>
              <a:spcBef>
                <a:spcPts val="600"/>
              </a:spcBef>
            </a:pPr>
            <a:r>
              <a:rPr lang="en-US" altLang="zh-CN" sz="2800" dirty="0">
                <a:solidFill>
                  <a:srgbClr val="0000FF"/>
                </a:solidFill>
              </a:rPr>
              <a:t>at the speed of light </a:t>
            </a:r>
            <a:r>
              <a:rPr lang="zh-CN" altLang="en-US" sz="2800" dirty="0" smtClean="0">
                <a:solidFill>
                  <a:srgbClr val="0000FF"/>
                </a:solidFill>
              </a:rPr>
              <a:t>，</a:t>
            </a:r>
            <a:r>
              <a:rPr lang="en-US" altLang="zh-CN" sz="2800" dirty="0" smtClean="0">
                <a:solidFill>
                  <a:srgbClr val="0000FF"/>
                </a:solidFill>
              </a:rPr>
              <a:t>all </a:t>
            </a:r>
            <a:r>
              <a:rPr lang="en-US" altLang="zh-CN" sz="2800" dirty="0">
                <a:solidFill>
                  <a:srgbClr val="0000FF"/>
                </a:solidFill>
              </a:rPr>
              <a:t>the time</a:t>
            </a:r>
          </a:p>
          <a:p>
            <a:pPr>
              <a:spcBef>
                <a:spcPts val="600"/>
              </a:spcBef>
            </a:pPr>
            <a:r>
              <a:rPr lang="en-US" altLang="zh-CN" sz="2800" dirty="0">
                <a:solidFill>
                  <a:srgbClr val="0000FF"/>
                </a:solidFill>
              </a:rPr>
              <a:t>2. </a:t>
            </a:r>
            <a:r>
              <a:rPr lang="zh-CN" altLang="en-US" sz="2800" dirty="0">
                <a:solidFill>
                  <a:srgbClr val="0000FF"/>
                </a:solidFill>
              </a:rPr>
              <a:t>能够模仿本课中对飞翔器的介绍，自己组织语言，尝试用英语介绍自己喜欢的未来交通工具。</a:t>
            </a:r>
          </a:p>
          <a:p>
            <a:pPr>
              <a:spcBef>
                <a:spcPts val="600"/>
              </a:spcBef>
            </a:pPr>
            <a:r>
              <a:rPr lang="en-US" altLang="zh-CN" sz="2800" dirty="0">
                <a:solidFill>
                  <a:srgbClr val="0000FF"/>
                </a:solidFill>
              </a:rPr>
              <a:t>3.</a:t>
            </a:r>
            <a:r>
              <a:rPr lang="zh-CN" altLang="en-US" sz="2800" dirty="0">
                <a:solidFill>
                  <a:srgbClr val="0000FF"/>
                </a:solidFill>
              </a:rPr>
              <a:t>鼓励大家发挥想象力，用英语表达自己的想法，展现自己的风采</a:t>
            </a:r>
            <a:r>
              <a:rPr lang="zh-CN" altLang="en-US" sz="2800" dirty="0" smtClean="0">
                <a:solidFill>
                  <a:srgbClr val="0000FF"/>
                </a:solidFill>
              </a:rPr>
              <a:t>。</a:t>
            </a:r>
            <a:endParaRPr lang="zh-CN" altLang="en-US" sz="28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文本框 24578"/>
          <p:cNvSpPr txBox="1">
            <a:spLocks noChangeArrowheads="1"/>
          </p:cNvSpPr>
          <p:nvPr/>
        </p:nvSpPr>
        <p:spPr bwMode="auto">
          <a:xfrm>
            <a:off x="-303213" y="0"/>
            <a:ext cx="9447213" cy="2535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 dirty="0">
                <a:solidFill>
                  <a:srgbClr val="3366FF"/>
                </a:solidFill>
                <a:latin typeface="Times New Roman" panose="02020603050405020304" pitchFamily="18" charset="0"/>
              </a:rPr>
              <a:t>   </a:t>
            </a:r>
            <a:r>
              <a:rPr lang="en-US" altLang="zh-CN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Use your imagination to draw a new kind of transportation. Then write  a passage according to the following questions</a:t>
            </a:r>
            <a:r>
              <a:rPr lang="en-US" altLang="zh-CN" sz="3600" b="1" dirty="0">
                <a:solidFill>
                  <a:srgbClr val="3366FF"/>
                </a:solidFill>
                <a:latin typeface="Times New Roman" panose="02020603050405020304" pitchFamily="18" charset="0"/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endParaRPr lang="en-US" altLang="zh-CN" sz="3600" b="1" dirty="0">
              <a:latin typeface="Times New Roman" panose="02020603050405020304" pitchFamily="18" charset="0"/>
            </a:endParaRPr>
          </a:p>
        </p:txBody>
      </p:sp>
      <p:pic>
        <p:nvPicPr>
          <p:cNvPr id="21508" name="图片 24579" descr="t01c26790118efd406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588125" y="4948238"/>
            <a:ext cx="2338388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9" name="文本框 24580"/>
          <p:cNvSpPr txBox="1">
            <a:spLocks noChangeArrowheads="1"/>
          </p:cNvSpPr>
          <p:nvPr/>
        </p:nvSpPr>
        <p:spPr bwMode="auto">
          <a:xfrm>
            <a:off x="250824" y="1844675"/>
            <a:ext cx="8785671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 dirty="0">
                <a:latin typeface="Times New Roman" panose="02020603050405020304" pitchFamily="18" charset="0"/>
              </a:rPr>
              <a:t>1.What does it look like?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3600" b="1" dirty="0">
                <a:latin typeface="Times New Roman" panose="02020603050405020304" pitchFamily="18" charset="0"/>
              </a:rPr>
              <a:t>2. Is it fast, smooth and safe?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3600" b="1" dirty="0">
                <a:latin typeface="Times New Roman" panose="02020603050405020304" pitchFamily="18" charset="0"/>
              </a:rPr>
              <a:t>3. How does it  travel?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3600" b="1" dirty="0">
                <a:latin typeface="Times New Roman" panose="02020603050405020304" pitchFamily="18" charset="0"/>
              </a:rPr>
              <a:t>4.Is it good for us/ the environment(</a:t>
            </a:r>
            <a:r>
              <a:rPr lang="zh-CN" altLang="en-US" sz="3600" b="1" dirty="0">
                <a:latin typeface="Times New Roman" panose="02020603050405020304" pitchFamily="18" charset="0"/>
              </a:rPr>
              <a:t>环境</a:t>
            </a:r>
            <a:r>
              <a:rPr lang="en-US" altLang="zh-CN" sz="3600" b="1" dirty="0">
                <a:latin typeface="Times New Roman" panose="02020603050405020304" pitchFamily="18" charset="0"/>
              </a:rPr>
              <a:t>)?</a:t>
            </a:r>
          </a:p>
        </p:txBody>
      </p:sp>
      <p:sp>
        <p:nvSpPr>
          <p:cNvPr id="21510" name="矩形 24581"/>
          <p:cNvSpPr>
            <a:spLocks noChangeArrowheads="1" noChangeShapeType="1" noTextEdit="1"/>
          </p:cNvSpPr>
          <p:nvPr/>
        </p:nvSpPr>
        <p:spPr bwMode="auto">
          <a:xfrm>
            <a:off x="530821" y="5195805"/>
            <a:ext cx="4191000" cy="1305089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0713"/>
                <a:gd name="adj2" fmla="val 0"/>
              </a:avLst>
            </a:prstTxWarp>
          </a:bodyPr>
          <a:lstStyle/>
          <a:p>
            <a:pPr algn="ctr"/>
            <a:r>
              <a:rPr lang="en-US" altLang="zh-CN" sz="3600" kern="10" dirty="0">
                <a:ln w="9525">
                  <a:solidFill>
                    <a:srgbClr val="FF0000"/>
                  </a:solidFill>
                  <a:round/>
                </a:ln>
                <a:solidFill>
                  <a:srgbClr val="0000FF">
                    <a:alpha val="96861"/>
                  </a:srgbClr>
                </a:solidFill>
                <a:effectLst>
                  <a:outerShdw dist="53882" dir="2700000" algn="ctr" rotWithShape="0">
                    <a:srgbClr val="C0C0C0">
                      <a:alpha val="5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draw and write</a:t>
            </a:r>
            <a:endParaRPr lang="zh-CN" altLang="en-US" sz="3600" kern="10" dirty="0">
              <a:ln w="9525">
                <a:solidFill>
                  <a:srgbClr val="FF0000"/>
                </a:solidFill>
                <a:round/>
              </a:ln>
              <a:solidFill>
                <a:srgbClr val="0000FF">
                  <a:alpha val="96861"/>
                </a:srgbClr>
              </a:solidFill>
              <a:effectLst>
                <a:outerShdw dist="53882" dir="2700000" algn="ctr" rotWithShape="0">
                  <a:srgbClr val="C0C0C0">
                    <a:alpha val="50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med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文本框 25602"/>
          <p:cNvSpPr txBox="1">
            <a:spLocks noChangeArrowheads="1"/>
          </p:cNvSpPr>
          <p:nvPr/>
        </p:nvSpPr>
        <p:spPr bwMode="auto">
          <a:xfrm>
            <a:off x="-38100" y="190500"/>
            <a:ext cx="899795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>
                <a:latin typeface="Times New Roman" panose="02020603050405020304" pitchFamily="18" charset="0"/>
              </a:rPr>
              <a:t>Draw your transportation </a:t>
            </a:r>
            <a:r>
              <a:rPr lang="en-US" altLang="zh-CN" sz="2200" b="1">
                <a:latin typeface="Times New Roman" panose="02020603050405020304" pitchFamily="18" charset="0"/>
              </a:rPr>
              <a:t>(These pictures may help you!)</a:t>
            </a:r>
          </a:p>
        </p:txBody>
      </p:sp>
      <p:pic>
        <p:nvPicPr>
          <p:cNvPr id="22532" name="图片 25603" descr="13562460621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143000"/>
            <a:ext cx="28956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3" name="图片 25604" descr="t012ce2b6ffa309976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7836" y="1143000"/>
            <a:ext cx="3041964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4" name="图片 25605" descr="1009041022c6191a684c4c7a0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029608" y="1143000"/>
            <a:ext cx="3114391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5" name="图片 25606" descr="135624606304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174463" y="3733800"/>
            <a:ext cx="2969536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6" name="图片 25607" descr="5507759710_7d84c718a2_b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046492" y="3657600"/>
            <a:ext cx="2897108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7" name="图片 25608" descr="1008190756082b24ae15f9cd29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-3772" y="3657600"/>
            <a:ext cx="2823172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文本框 26626"/>
          <p:cNvSpPr txBox="1">
            <a:spLocks noChangeArrowheads="1"/>
          </p:cNvSpPr>
          <p:nvPr/>
        </p:nvSpPr>
        <p:spPr bwMode="auto">
          <a:xfrm>
            <a:off x="104775" y="1057275"/>
            <a:ext cx="6443663" cy="344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3600" b="1" dirty="0">
                <a:latin typeface="Times New Roman" panose="02020603050405020304" pitchFamily="18" charset="0"/>
              </a:rPr>
              <a:t>My Future Transportation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zh-CN" sz="22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zh-CN" sz="2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I  would like to see my transportation in the future.  It looks like_____.     It has_______. It is </a:t>
            </a:r>
            <a:r>
              <a:rPr lang="en-US" altLang="zh-CN" sz="26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fast /safe/</a:t>
            </a:r>
            <a:r>
              <a:rPr lang="en-US" altLang="zh-CN" sz="26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smooth</a:t>
            </a:r>
            <a:r>
              <a:rPr lang="en-US" altLang="zh-CN" sz="26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,it</a:t>
            </a:r>
            <a:r>
              <a:rPr lang="en-US" altLang="zh-CN" sz="2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is very</a:t>
            </a:r>
            <a:r>
              <a:rPr lang="en-US" altLang="zh-CN" sz="26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useful/helpful/great</a:t>
            </a:r>
            <a:r>
              <a:rPr lang="en-US" altLang="zh-CN" sz="2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.  With my transportation , you don’t  need _____.    It’s good for us .I think it will be popular in the future.     </a:t>
            </a:r>
            <a:r>
              <a:rPr lang="en-US" altLang="zh-CN" sz="2600" b="1" dirty="0">
                <a:latin typeface="Times New Roman" panose="02020603050405020304" pitchFamily="18" charset="0"/>
              </a:rPr>
              <a:t>(   Or use your own words  )</a:t>
            </a:r>
            <a:endParaRPr lang="en-US" altLang="zh-CN" sz="36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23556" name="图片 26627" descr="20100914_acbd7309f6e1667f0e62ggDyZWRCqqT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553920" y="1412775"/>
            <a:ext cx="2590080" cy="4768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文本框 26628"/>
          <p:cNvSpPr txBox="1">
            <a:spLocks noChangeArrowheads="1"/>
          </p:cNvSpPr>
          <p:nvPr/>
        </p:nvSpPr>
        <p:spPr bwMode="auto">
          <a:xfrm>
            <a:off x="323850" y="260350"/>
            <a:ext cx="5688013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600" b="1">
                <a:solidFill>
                  <a:srgbClr val="3366FF"/>
                </a:solidFill>
              </a:rPr>
              <a:t>Describe your transportation</a:t>
            </a:r>
          </a:p>
        </p:txBody>
      </p:sp>
      <p:sp>
        <p:nvSpPr>
          <p:cNvPr id="26630" name="矩形 26629"/>
          <p:cNvSpPr>
            <a:spLocks noChangeArrowheads="1" noChangeShapeType="1" noTextEdit="1"/>
          </p:cNvSpPr>
          <p:nvPr/>
        </p:nvSpPr>
        <p:spPr bwMode="auto">
          <a:xfrm rot="-391743">
            <a:off x="896938" y="4578350"/>
            <a:ext cx="4465637" cy="1728788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en-US" altLang="zh-CN" sz="4000" kern="10" dirty="0">
                <a:ln w="9525">
                  <a:solidFill>
                    <a:srgbClr val="FF0000"/>
                  </a:solidFill>
                  <a:round/>
                </a:ln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Example</a:t>
            </a:r>
            <a:endParaRPr lang="zh-CN" altLang="en-US" sz="4000" kern="10" dirty="0">
              <a:ln w="9525">
                <a:solidFill>
                  <a:srgbClr val="FF0000"/>
                </a:solidFill>
                <a:round/>
              </a:ln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图片 27649" descr="4607931181510707899827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114300"/>
            <a:ext cx="2124075" cy="194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1" name="矩形 27650"/>
          <p:cNvSpPr>
            <a:spLocks noChangeArrowheads="1" noChangeShapeType="1" noTextEdit="1"/>
          </p:cNvSpPr>
          <p:nvPr/>
        </p:nvSpPr>
        <p:spPr bwMode="auto">
          <a:xfrm rot="-391743">
            <a:off x="611188" y="406400"/>
            <a:ext cx="4465637" cy="1728788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en-US" altLang="zh-CN" sz="4000" kern="10" dirty="0">
                <a:ln w="9525">
                  <a:solidFill>
                    <a:srgbClr val="FF0000"/>
                  </a:solidFill>
                  <a:round/>
                </a:ln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Homework</a:t>
            </a:r>
            <a:endParaRPr lang="zh-CN" altLang="en-US" sz="4000" kern="10" dirty="0">
              <a:ln w="9525">
                <a:solidFill>
                  <a:srgbClr val="FF0000"/>
                </a:solidFill>
                <a:round/>
              </a:ln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7652" name="文本框 27651"/>
          <p:cNvSpPr txBox="1">
            <a:spLocks noChangeArrowheads="1"/>
          </p:cNvSpPr>
          <p:nvPr/>
        </p:nvSpPr>
        <p:spPr bwMode="auto">
          <a:xfrm>
            <a:off x="973138" y="2713038"/>
            <a:ext cx="6770687" cy="288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ts val="4400"/>
              </a:lnSpc>
            </a:pPr>
            <a:r>
              <a:rPr lang="en-US" altLang="zh-CN" sz="2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1. Learn words and useful expressions of this lesson by heart.</a:t>
            </a:r>
          </a:p>
          <a:p>
            <a:pPr algn="just">
              <a:lnSpc>
                <a:spcPts val="4400"/>
              </a:lnSpc>
            </a:pPr>
            <a:r>
              <a:rPr lang="en-US" altLang="zh-CN" sz="2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2. Preview Lesson 36.</a:t>
            </a:r>
          </a:p>
          <a:p>
            <a:pPr algn="just">
              <a:lnSpc>
                <a:spcPts val="4400"/>
              </a:lnSpc>
            </a:pPr>
            <a:r>
              <a:rPr lang="en-US" altLang="zh-CN" sz="2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3.Go on finishing your passage </a:t>
            </a:r>
            <a:r>
              <a:rPr lang="en-US" altLang="zh-CN" sz="2600" b="1" dirty="0" smtClean="0">
                <a:solidFill>
                  <a:srgbClr val="3333FF"/>
                </a:solidFill>
                <a:latin typeface="Times New Roman" panose="02020603050405020304" pitchFamily="18" charset="0"/>
              </a:rPr>
              <a:t>. </a:t>
            </a:r>
            <a:endParaRPr lang="en-US" altLang="zh-CN" sz="2600" b="1" dirty="0">
              <a:solidFill>
                <a:srgbClr val="3333FF"/>
              </a:solidFill>
              <a:latin typeface="Times New Roman" panose="02020603050405020304" pitchFamily="18" charset="0"/>
            </a:endParaRPr>
          </a:p>
          <a:p>
            <a:pPr>
              <a:lnSpc>
                <a:spcPts val="4400"/>
              </a:lnSpc>
            </a:pPr>
            <a:endParaRPr lang="en-US" altLang="zh-CN" sz="2600" b="1" dirty="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24581" name="图片 27652" descr="t01c26790118efd406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731000" y="4938713"/>
            <a:ext cx="2338388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0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animBg="1"/>
      <p:bldP spid="2765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文本框 7169"/>
          <p:cNvSpPr txBox="1">
            <a:spLocks noChangeArrowheads="1"/>
          </p:cNvSpPr>
          <p:nvPr/>
        </p:nvSpPr>
        <p:spPr bwMode="auto">
          <a:xfrm>
            <a:off x="-757238" y="1628775"/>
            <a:ext cx="4897438" cy="144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zh-CN" sz="3600" b="1" dirty="0" err="1">
                <a:solidFill>
                  <a:srgbClr val="0033CC"/>
                </a:solidFill>
                <a:latin typeface="Times New Roman" panose="02020603050405020304" pitchFamily="18" charset="0"/>
              </a:rPr>
              <a:t>hoverboard</a:t>
            </a:r>
            <a:endParaRPr lang="en-US" altLang="zh-CN" sz="3600" b="1" dirty="0">
              <a:solidFill>
                <a:srgbClr val="0033CC"/>
              </a:solidFill>
              <a:latin typeface="Times New Roman" panose="02020603050405020304" pitchFamily="18" charset="0"/>
            </a:endParaRPr>
          </a:p>
          <a:p>
            <a:pPr algn="r" eaLnBrk="1" hangingPunct="1">
              <a:spcBef>
                <a:spcPct val="50000"/>
              </a:spcBef>
            </a:pPr>
            <a:endParaRPr lang="en-US" altLang="zh-CN" sz="3600" b="1" dirty="0">
              <a:solidFill>
                <a:srgbClr val="0033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71" name="文本框 7170"/>
          <p:cNvSpPr txBox="1">
            <a:spLocks noChangeArrowheads="1"/>
          </p:cNvSpPr>
          <p:nvPr/>
        </p:nvSpPr>
        <p:spPr bwMode="auto">
          <a:xfrm>
            <a:off x="4427538" y="1628775"/>
            <a:ext cx="403225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>
                <a:latin typeface="Times New Roman" panose="02020603050405020304" pitchFamily="18" charset="0"/>
              </a:rPr>
              <a:t>n. </a:t>
            </a:r>
            <a:r>
              <a:rPr lang="zh-CN" altLang="en-US" sz="3600" b="1">
                <a:latin typeface="Times New Roman" panose="02020603050405020304" pitchFamily="18" charset="0"/>
              </a:rPr>
              <a:t>飞翔器</a:t>
            </a:r>
            <a:endParaRPr lang="zh-CN" altLang="en-US" sz="1000" b="1">
              <a:latin typeface="Times New Roman" panose="02020603050405020304" pitchFamily="18" charset="0"/>
            </a:endParaRPr>
          </a:p>
        </p:txBody>
      </p:sp>
      <p:pic>
        <p:nvPicPr>
          <p:cNvPr id="4100" name="图片 7171" descr="0806112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987675" y="115888"/>
            <a:ext cx="2879725" cy="1138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文本框 7172"/>
          <p:cNvSpPr txBox="1">
            <a:spLocks noChangeArrowheads="1"/>
          </p:cNvSpPr>
          <p:nvPr/>
        </p:nvSpPr>
        <p:spPr bwMode="auto">
          <a:xfrm>
            <a:off x="3635375" y="404813"/>
            <a:ext cx="1660525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zh-CN" sz="4000" b="1">
                <a:solidFill>
                  <a:srgbClr val="FF3399"/>
                </a:solidFill>
                <a:latin typeface="Times New Roman" panose="02020603050405020304" pitchFamily="18" charset="0"/>
              </a:rPr>
              <a:t>Words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文本框 8194"/>
          <p:cNvSpPr txBox="1">
            <a:spLocks noChangeArrowheads="1"/>
          </p:cNvSpPr>
          <p:nvPr/>
        </p:nvSpPr>
        <p:spPr bwMode="auto">
          <a:xfrm>
            <a:off x="304800" y="152400"/>
            <a:ext cx="8534400" cy="345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zh-CN" sz="3600" b="1">
                <a:latin typeface="Times New Roman" panose="02020603050405020304" pitchFamily="18" charset="0"/>
              </a:rPr>
              <a:t>This is a type of 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hoverboard</a:t>
            </a:r>
            <a:r>
              <a:rPr lang="en-US" altLang="zh-CN" sz="3600" b="1">
                <a:latin typeface="Times New Roman" panose="02020603050405020304" pitchFamily="18" charset="0"/>
              </a:rPr>
              <a:t>. It is made in 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zh-CN" sz="3600" b="1">
                <a:latin typeface="Times New Roman" panose="02020603050405020304" pitchFamily="18" charset="0"/>
              </a:rPr>
              <a:t>America. It can 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float </a:t>
            </a:r>
            <a:r>
              <a:rPr lang="en-US" altLang="zh-CN" sz="3600" b="1">
                <a:latin typeface="Times New Roman" panose="02020603050405020304" pitchFamily="18" charset="0"/>
              </a:rPr>
              <a:t>in the space 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smooth</a:t>
            </a:r>
            <a:r>
              <a:rPr lang="en-US" altLang="zh-CN" sz="3600" b="1">
                <a:latin typeface="Times New Roman" panose="02020603050405020304" pitchFamily="18" charset="0"/>
              </a:rPr>
              <a:t>ly. It can </a:t>
            </a:r>
            <a:r>
              <a:rPr lang="en-US" altLang="zh-CN" sz="3600" b="1" u="sng">
                <a:solidFill>
                  <a:srgbClr val="FF0000"/>
                </a:solidFill>
                <a:latin typeface="Times New Roman" panose="02020603050405020304" pitchFamily="18" charset="0"/>
              </a:rPr>
              <a:t>travel at the speed of light</a:t>
            </a:r>
            <a:endParaRPr lang="en-US" altLang="zh-CN" sz="1000" b="1"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endParaRPr lang="en-US" altLang="zh-CN" sz="3600" b="1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zh-CN" sz="3600" b="1">
              <a:latin typeface="Times New Roman" panose="02020603050405020304" pitchFamily="18" charset="0"/>
            </a:endParaRPr>
          </a:p>
        </p:txBody>
      </p:sp>
      <p:pic>
        <p:nvPicPr>
          <p:cNvPr id="5124" name="图片 8195" descr="13450O2Y4P-2443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2590800"/>
            <a:ext cx="8534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图片 8196" descr="9E3DF8~1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2700000">
            <a:off x="7924800" y="2438400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文本框 9217"/>
          <p:cNvSpPr txBox="1">
            <a:spLocks noChangeArrowheads="1"/>
          </p:cNvSpPr>
          <p:nvPr/>
        </p:nvSpPr>
        <p:spPr bwMode="auto">
          <a:xfrm>
            <a:off x="-757238" y="1628775"/>
            <a:ext cx="4897438" cy="226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zh-CN" sz="3600" b="1">
                <a:solidFill>
                  <a:srgbClr val="0033CC"/>
                </a:solidFill>
                <a:latin typeface="Times New Roman" panose="02020603050405020304" pitchFamily="18" charset="0"/>
              </a:rPr>
              <a:t>hoverboard</a:t>
            </a:r>
          </a:p>
          <a:p>
            <a:pPr algn="r" eaLnBrk="1" hangingPunct="1">
              <a:spcBef>
                <a:spcPct val="50000"/>
              </a:spcBef>
            </a:pPr>
            <a:r>
              <a:rPr lang="en-US" altLang="zh-CN" sz="3600" b="1">
                <a:solidFill>
                  <a:srgbClr val="0033CC"/>
                </a:solidFill>
                <a:latin typeface="Times New Roman" panose="02020603050405020304" pitchFamily="18" charset="0"/>
              </a:rPr>
              <a:t>transporter</a:t>
            </a:r>
            <a:r>
              <a:rPr lang="en-US" altLang="zh-CN"/>
              <a:t> </a:t>
            </a:r>
          </a:p>
          <a:p>
            <a:pPr algn="r" eaLnBrk="1" hangingPunct="1">
              <a:spcBef>
                <a:spcPct val="50000"/>
              </a:spcBef>
            </a:pPr>
            <a:endParaRPr lang="en-US" altLang="zh-CN" sz="3600" b="1">
              <a:solidFill>
                <a:srgbClr val="0033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7" name="文本框 9218"/>
          <p:cNvSpPr txBox="1">
            <a:spLocks noChangeArrowheads="1"/>
          </p:cNvSpPr>
          <p:nvPr/>
        </p:nvSpPr>
        <p:spPr bwMode="auto">
          <a:xfrm>
            <a:off x="4427538" y="1700213"/>
            <a:ext cx="403225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>
                <a:latin typeface="Times New Roman" panose="02020603050405020304" pitchFamily="18" charset="0"/>
              </a:rPr>
              <a:t>n. </a:t>
            </a:r>
            <a:r>
              <a:rPr lang="zh-CN" altLang="en-US" sz="3600" b="1">
                <a:latin typeface="Times New Roman" panose="02020603050405020304" pitchFamily="18" charset="0"/>
              </a:rPr>
              <a:t>飞翔器</a:t>
            </a:r>
            <a:endParaRPr lang="zh-CN" altLang="en-US" sz="1000" b="1">
              <a:latin typeface="Times New Roman" panose="02020603050405020304" pitchFamily="18" charset="0"/>
            </a:endParaRPr>
          </a:p>
        </p:txBody>
      </p:sp>
      <p:pic>
        <p:nvPicPr>
          <p:cNvPr id="6148" name="图片 9219" descr="0806112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987675" y="115888"/>
            <a:ext cx="2879725" cy="1138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文本框 9220"/>
          <p:cNvSpPr txBox="1">
            <a:spLocks noChangeArrowheads="1"/>
          </p:cNvSpPr>
          <p:nvPr/>
        </p:nvSpPr>
        <p:spPr bwMode="auto">
          <a:xfrm>
            <a:off x="3635375" y="404813"/>
            <a:ext cx="1660525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zh-CN" sz="4000" b="1">
                <a:solidFill>
                  <a:srgbClr val="FF3399"/>
                </a:solidFill>
                <a:latin typeface="Times New Roman" panose="02020603050405020304" pitchFamily="18" charset="0"/>
              </a:rPr>
              <a:t>Words</a:t>
            </a:r>
          </a:p>
        </p:txBody>
      </p:sp>
      <p:sp>
        <p:nvSpPr>
          <p:cNvPr id="9222" name="文本框 9221"/>
          <p:cNvSpPr txBox="1">
            <a:spLocks noChangeArrowheads="1"/>
          </p:cNvSpPr>
          <p:nvPr/>
        </p:nvSpPr>
        <p:spPr bwMode="auto">
          <a:xfrm>
            <a:off x="4356100" y="2565400"/>
            <a:ext cx="4484688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latin typeface="Times New Roman" panose="02020603050405020304" pitchFamily="18" charset="0"/>
              </a:rPr>
              <a:t>n. </a:t>
            </a:r>
            <a:r>
              <a:rPr lang="zh-CN" altLang="en-US" sz="3600" b="1">
                <a:latin typeface="Times New Roman" panose="02020603050405020304" pitchFamily="18" charset="0"/>
              </a:rPr>
              <a:t>输送器</a:t>
            </a:r>
            <a:r>
              <a:rPr lang="en-US" altLang="zh-CN" sz="3600" b="1">
                <a:latin typeface="Times New Roman" panose="02020603050405020304" pitchFamily="18" charset="0"/>
              </a:rPr>
              <a:t>,</a:t>
            </a:r>
            <a:r>
              <a:rPr lang="zh-CN" altLang="en-US" sz="3600" b="1">
                <a:latin typeface="Times New Roman" panose="02020603050405020304" pitchFamily="18" charset="0"/>
              </a:rPr>
              <a:t>运输车</a:t>
            </a:r>
            <a:endParaRPr lang="zh-CN" altLang="en-US" sz="1000" b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文本框 10242"/>
          <p:cNvSpPr txBox="1">
            <a:spLocks noChangeArrowheads="1"/>
          </p:cNvSpPr>
          <p:nvPr/>
        </p:nvSpPr>
        <p:spPr bwMode="auto">
          <a:xfrm>
            <a:off x="228600" y="0"/>
            <a:ext cx="8763000" cy="226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latin typeface="Times New Roman" panose="02020603050405020304" pitchFamily="18" charset="0"/>
              </a:rPr>
              <a:t>This is one of the biggest 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transporter</a:t>
            </a:r>
            <a:r>
              <a:rPr lang="en-US" altLang="zh-CN" sz="3600" b="1">
                <a:latin typeface="Times New Roman" panose="02020603050405020304" pitchFamily="18" charset="0"/>
              </a:rPr>
              <a:t>s in the world. It is used in Australia now. It can carry 200 tons things from one place to another place very quickly.</a:t>
            </a:r>
            <a:r>
              <a:rPr lang="zh-CN" altLang="en-US" sz="1000" b="1">
                <a:latin typeface="Times New Roman" panose="02020603050405020304" pitchFamily="18" charset="0"/>
                <a:hlinkClick r:id="" action="ppaction://noaction"/>
              </a:rPr>
              <a:t>幻灯片 </a:t>
            </a:r>
            <a:r>
              <a:rPr lang="en-US" altLang="zh-CN" sz="1000" b="1">
                <a:latin typeface="Times New Roman" panose="02020603050405020304" pitchFamily="18" charset="0"/>
                <a:hlinkClick r:id="" action="ppaction://noaction"/>
              </a:rPr>
              <a:t>5</a:t>
            </a:r>
            <a:endParaRPr lang="en-US" altLang="zh-CN" sz="1000" b="1">
              <a:latin typeface="Times New Roman" panose="02020603050405020304" pitchFamily="18" charset="0"/>
            </a:endParaRPr>
          </a:p>
        </p:txBody>
      </p:sp>
      <p:pic>
        <p:nvPicPr>
          <p:cNvPr id="7172" name="图片 10243" descr="20081130175725-185085635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00"/>
            <a:ext cx="87630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文本框 10244"/>
          <p:cNvSpPr txBox="1">
            <a:spLocks noChangeArrowheads="1"/>
          </p:cNvSpPr>
          <p:nvPr/>
        </p:nvSpPr>
        <p:spPr bwMode="auto">
          <a:xfrm>
            <a:off x="4953000" y="2362200"/>
            <a:ext cx="40386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lnSpc>
                <a:spcPct val="65000"/>
              </a:lnSpc>
              <a:spcBef>
                <a:spcPct val="50000"/>
              </a:spcBef>
            </a:pPr>
            <a:r>
              <a:rPr lang="en-US" altLang="zh-CN" sz="3600" b="1">
                <a:latin typeface="Times New Roman" panose="02020603050405020304" pitchFamily="18" charset="0"/>
              </a:rPr>
              <a:t>It’s a 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transporter</a:t>
            </a:r>
            <a:r>
              <a:rPr lang="en-US" altLang="zh-CN" sz="3600" b="1">
                <a:latin typeface="Times New Roman" panose="02020603050405020304" pitchFamily="18" charset="0"/>
              </a:rPr>
              <a:t>.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  <a:p>
            <a:pPr algn="r" eaLnBrk="1" hangingPunct="1">
              <a:lnSpc>
                <a:spcPct val="65000"/>
              </a:lnSpc>
              <a:spcBef>
                <a:spcPct val="50000"/>
              </a:spcBef>
            </a:pPr>
            <a:r>
              <a:rPr lang="zh-CN" altLang="en-US" sz="2800" b="1">
                <a:solidFill>
                  <a:srgbClr val="FF0000"/>
                </a:solidFill>
              </a:rPr>
              <a:t>运输车，输送器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1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nimBg="1"/>
      <p:bldP spid="1024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文本框 11265"/>
          <p:cNvSpPr txBox="1">
            <a:spLocks noChangeArrowheads="1"/>
          </p:cNvSpPr>
          <p:nvPr/>
        </p:nvSpPr>
        <p:spPr bwMode="auto">
          <a:xfrm>
            <a:off x="-757238" y="1628775"/>
            <a:ext cx="4897438" cy="470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zh-CN" sz="3600" b="1" dirty="0" err="1">
                <a:solidFill>
                  <a:srgbClr val="0033CC"/>
                </a:solidFill>
                <a:latin typeface="Times New Roman" panose="02020603050405020304" pitchFamily="18" charset="0"/>
              </a:rPr>
              <a:t>hoverboard</a:t>
            </a:r>
            <a:endParaRPr lang="en-US" altLang="zh-CN" sz="3600" b="1" dirty="0">
              <a:solidFill>
                <a:srgbClr val="0033CC"/>
              </a:solidFill>
              <a:latin typeface="Times New Roman" panose="02020603050405020304" pitchFamily="18" charset="0"/>
            </a:endParaRPr>
          </a:p>
          <a:p>
            <a:pPr algn="r" eaLnBrk="1" hangingPunct="1">
              <a:spcBef>
                <a:spcPct val="50000"/>
              </a:spcBef>
            </a:pPr>
            <a:r>
              <a:rPr lang="en-US" altLang="zh-CN" sz="36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transporter</a:t>
            </a:r>
            <a:r>
              <a:rPr lang="en-US" altLang="zh-CN" dirty="0"/>
              <a:t> </a:t>
            </a:r>
          </a:p>
          <a:p>
            <a:pPr algn="r" eaLnBrk="1" hangingPunct="1">
              <a:spcBef>
                <a:spcPct val="50000"/>
              </a:spcBef>
            </a:pPr>
            <a:r>
              <a:rPr lang="en-US" altLang="zh-CN" sz="36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smooth</a:t>
            </a:r>
          </a:p>
          <a:p>
            <a:pPr algn="r" eaLnBrk="1" hangingPunct="1">
              <a:spcBef>
                <a:spcPct val="50000"/>
              </a:spcBef>
            </a:pPr>
            <a:r>
              <a:rPr lang="en-US" altLang="zh-CN" sz="36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float</a:t>
            </a:r>
          </a:p>
          <a:p>
            <a:pPr algn="r" eaLnBrk="1" hangingPunct="1">
              <a:spcBef>
                <a:spcPct val="50000"/>
              </a:spcBef>
            </a:pPr>
            <a:r>
              <a:rPr lang="en-US" altLang="zh-CN" sz="36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allow</a:t>
            </a:r>
          </a:p>
          <a:p>
            <a:pPr algn="r" eaLnBrk="1" hangingPunct="1">
              <a:spcBef>
                <a:spcPct val="50000"/>
              </a:spcBef>
            </a:pPr>
            <a:r>
              <a:rPr lang="en-US" altLang="zh-CN" sz="36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form</a:t>
            </a:r>
          </a:p>
        </p:txBody>
      </p:sp>
      <p:sp>
        <p:nvSpPr>
          <p:cNvPr id="8195" name="文本框 11266"/>
          <p:cNvSpPr txBox="1">
            <a:spLocks noChangeArrowheads="1"/>
          </p:cNvSpPr>
          <p:nvPr/>
        </p:nvSpPr>
        <p:spPr bwMode="auto">
          <a:xfrm>
            <a:off x="4427538" y="1700213"/>
            <a:ext cx="403225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 dirty="0">
                <a:latin typeface="Times New Roman" panose="02020603050405020304" pitchFamily="18" charset="0"/>
              </a:rPr>
              <a:t>n. </a:t>
            </a:r>
            <a:r>
              <a:rPr lang="zh-CN" altLang="en-US" sz="3600" b="1" dirty="0">
                <a:latin typeface="Times New Roman" panose="02020603050405020304" pitchFamily="18" charset="0"/>
              </a:rPr>
              <a:t>飞翔器</a:t>
            </a:r>
            <a:endParaRPr lang="zh-CN" altLang="en-US" sz="1000" b="1" dirty="0">
              <a:latin typeface="Times New Roman" panose="02020603050405020304" pitchFamily="18" charset="0"/>
            </a:endParaRPr>
          </a:p>
        </p:txBody>
      </p:sp>
      <p:sp>
        <p:nvSpPr>
          <p:cNvPr id="11268" name="文本框 11267"/>
          <p:cNvSpPr txBox="1">
            <a:spLocks noChangeArrowheads="1"/>
          </p:cNvSpPr>
          <p:nvPr/>
        </p:nvSpPr>
        <p:spPr bwMode="auto">
          <a:xfrm>
            <a:off x="4356100" y="3213100"/>
            <a:ext cx="3476625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 dirty="0">
                <a:latin typeface="Times New Roman" panose="02020603050405020304" pitchFamily="18" charset="0"/>
              </a:rPr>
              <a:t>adj. </a:t>
            </a:r>
            <a:r>
              <a:rPr lang="zh-CN" altLang="en-US" sz="3600" b="1" dirty="0">
                <a:latin typeface="Times New Roman" panose="02020603050405020304" pitchFamily="18" charset="0"/>
              </a:rPr>
              <a:t>平稳的</a:t>
            </a:r>
          </a:p>
        </p:txBody>
      </p:sp>
      <p:sp>
        <p:nvSpPr>
          <p:cNvPr id="11269" name="文本框 11268"/>
          <p:cNvSpPr txBox="1">
            <a:spLocks noChangeArrowheads="1"/>
          </p:cNvSpPr>
          <p:nvPr/>
        </p:nvSpPr>
        <p:spPr bwMode="auto">
          <a:xfrm>
            <a:off x="4427538" y="4076700"/>
            <a:ext cx="223520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 dirty="0">
                <a:latin typeface="Times New Roman" panose="02020603050405020304" pitchFamily="18" charset="0"/>
              </a:rPr>
              <a:t>v. </a:t>
            </a:r>
            <a:r>
              <a:rPr lang="zh-CN" altLang="en-US" sz="3600" b="1" dirty="0">
                <a:latin typeface="Times New Roman" panose="02020603050405020304" pitchFamily="18" charset="0"/>
              </a:rPr>
              <a:t>漂浮</a:t>
            </a:r>
          </a:p>
        </p:txBody>
      </p:sp>
      <p:sp>
        <p:nvSpPr>
          <p:cNvPr id="11270" name="文本框 11269"/>
          <p:cNvSpPr txBox="1">
            <a:spLocks noChangeArrowheads="1"/>
          </p:cNvSpPr>
          <p:nvPr/>
        </p:nvSpPr>
        <p:spPr bwMode="auto">
          <a:xfrm>
            <a:off x="4572000" y="4948238"/>
            <a:ext cx="2071688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 dirty="0">
                <a:latin typeface="Times New Roman" panose="02020603050405020304" pitchFamily="18" charset="0"/>
              </a:rPr>
              <a:t>v.</a:t>
            </a:r>
            <a:r>
              <a:rPr lang="zh-CN" altLang="en-US" sz="3600" b="1" dirty="0">
                <a:latin typeface="Times New Roman" panose="02020603050405020304" pitchFamily="18" charset="0"/>
              </a:rPr>
              <a:t>允许</a:t>
            </a:r>
          </a:p>
        </p:txBody>
      </p:sp>
      <p:sp>
        <p:nvSpPr>
          <p:cNvPr id="11271" name="文本框 11270"/>
          <p:cNvSpPr txBox="1">
            <a:spLocks noChangeArrowheads="1"/>
          </p:cNvSpPr>
          <p:nvPr/>
        </p:nvSpPr>
        <p:spPr bwMode="auto">
          <a:xfrm>
            <a:off x="4624388" y="5811838"/>
            <a:ext cx="4340225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 dirty="0">
                <a:latin typeface="Times New Roman" panose="02020603050405020304" pitchFamily="18" charset="0"/>
              </a:rPr>
              <a:t>n.</a:t>
            </a:r>
            <a:r>
              <a:rPr lang="zh-CN" altLang="en-US" sz="3600" b="1" dirty="0">
                <a:latin typeface="Times New Roman" panose="02020603050405020304" pitchFamily="18" charset="0"/>
              </a:rPr>
              <a:t>形式 </a:t>
            </a:r>
            <a:r>
              <a:rPr lang="en-US" altLang="zh-CN" sz="3600" b="1" dirty="0">
                <a:latin typeface="Times New Roman" panose="02020603050405020304" pitchFamily="18" charset="0"/>
              </a:rPr>
              <a:t>, </a:t>
            </a:r>
            <a:r>
              <a:rPr lang="zh-CN" altLang="en-US" sz="3600" b="1" dirty="0">
                <a:latin typeface="Times New Roman" panose="02020603050405020304" pitchFamily="18" charset="0"/>
              </a:rPr>
              <a:t>相当于 </a:t>
            </a:r>
            <a:r>
              <a:rPr lang="en-US" altLang="zh-CN" sz="3600" b="1" dirty="0">
                <a:latin typeface="Times New Roman" panose="02020603050405020304" pitchFamily="18" charset="0"/>
              </a:rPr>
              <a:t>type</a:t>
            </a:r>
          </a:p>
        </p:txBody>
      </p:sp>
      <p:pic>
        <p:nvPicPr>
          <p:cNvPr id="8200" name="图片 11271" descr="0806112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987675" y="115888"/>
            <a:ext cx="2879725" cy="1138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1" name="文本框 11272"/>
          <p:cNvSpPr txBox="1">
            <a:spLocks noChangeArrowheads="1"/>
          </p:cNvSpPr>
          <p:nvPr/>
        </p:nvSpPr>
        <p:spPr bwMode="auto">
          <a:xfrm>
            <a:off x="3635375" y="404813"/>
            <a:ext cx="1660525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zh-CN" sz="4000" b="1" dirty="0">
                <a:solidFill>
                  <a:srgbClr val="FF3399"/>
                </a:solidFill>
                <a:latin typeface="Times New Roman" panose="02020603050405020304" pitchFamily="18" charset="0"/>
              </a:rPr>
              <a:t>Words</a:t>
            </a:r>
          </a:p>
        </p:txBody>
      </p:sp>
      <p:sp>
        <p:nvSpPr>
          <p:cNvPr id="8202" name="文本框 11273"/>
          <p:cNvSpPr txBox="1">
            <a:spLocks noChangeArrowheads="1"/>
          </p:cNvSpPr>
          <p:nvPr/>
        </p:nvSpPr>
        <p:spPr bwMode="auto">
          <a:xfrm>
            <a:off x="4356100" y="2565400"/>
            <a:ext cx="4484688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 dirty="0">
                <a:latin typeface="Times New Roman" panose="02020603050405020304" pitchFamily="18" charset="0"/>
              </a:rPr>
              <a:t>n. </a:t>
            </a:r>
            <a:r>
              <a:rPr lang="zh-CN" altLang="en-US" sz="3600" b="1" dirty="0">
                <a:latin typeface="Times New Roman" panose="02020603050405020304" pitchFamily="18" charset="0"/>
              </a:rPr>
              <a:t>输送器</a:t>
            </a:r>
            <a:r>
              <a:rPr lang="en-US" altLang="zh-CN" sz="3600" b="1" dirty="0">
                <a:latin typeface="Times New Roman" panose="02020603050405020304" pitchFamily="18" charset="0"/>
              </a:rPr>
              <a:t>,</a:t>
            </a:r>
            <a:r>
              <a:rPr lang="zh-CN" altLang="en-US" sz="3600" b="1" dirty="0">
                <a:latin typeface="Times New Roman" panose="02020603050405020304" pitchFamily="18" charset="0"/>
              </a:rPr>
              <a:t>运输车</a:t>
            </a:r>
            <a:endParaRPr lang="zh-CN" altLang="en-US" sz="10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build="allAtOnce" animBg="1"/>
      <p:bldP spid="11268" grpId="0" animBg="1"/>
      <p:bldP spid="11269" grpId="0" animBg="1"/>
      <p:bldP spid="11270" grpId="0" animBg="1"/>
      <p:bldP spid="1127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文本框 12290"/>
          <p:cNvSpPr txBox="1">
            <a:spLocks noChangeArrowheads="1"/>
          </p:cNvSpPr>
          <p:nvPr/>
        </p:nvSpPr>
        <p:spPr bwMode="auto">
          <a:xfrm>
            <a:off x="0" y="0"/>
            <a:ext cx="9144000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 dirty="0">
                <a:solidFill>
                  <a:srgbClr val="3333FF"/>
                </a:solidFill>
              </a:rPr>
              <a:t>词语运用：</a:t>
            </a:r>
            <a:r>
              <a:rPr lang="en-US" altLang="zh-CN" sz="2800" b="1" dirty="0">
                <a:solidFill>
                  <a:srgbClr val="3333FF"/>
                </a:solidFill>
              </a:rPr>
              <a:t>Fill in the blanks with right words.</a:t>
            </a:r>
          </a:p>
          <a:p>
            <a:pPr eaLnBrk="1" hangingPunct="1">
              <a:buFont typeface="Times New Roman" panose="02020603050405020304" pitchFamily="18" charset="0"/>
              <a:buAutoNum type="arabicPeriod"/>
            </a:pPr>
            <a:r>
              <a:rPr lang="en-US" altLang="zh-CN" sz="3600" b="1" dirty="0">
                <a:latin typeface="Times New Roman" panose="02020603050405020304" pitchFamily="18" charset="0"/>
              </a:rPr>
              <a:t> </a:t>
            </a:r>
            <a:r>
              <a:rPr lang="en-US" altLang="zh-CN" sz="3200" b="1" dirty="0">
                <a:latin typeface="Times New Roman" panose="02020603050405020304" pitchFamily="18" charset="0"/>
              </a:rPr>
              <a:t>– Is the lift __________(</a:t>
            </a:r>
            <a:r>
              <a:rPr lang="zh-CN" altLang="en-US" sz="3200" b="1" dirty="0">
                <a:latin typeface="Times New Roman" panose="02020603050405020304" pitchFamily="18" charset="0"/>
              </a:rPr>
              <a:t>平稳的</a:t>
            </a:r>
            <a:r>
              <a:rPr lang="en-US" altLang="zh-CN" sz="3200" b="1" dirty="0">
                <a:latin typeface="Times New Roman" panose="02020603050405020304" pitchFamily="18" charset="0"/>
              </a:rPr>
              <a:t>) enough? </a:t>
            </a:r>
          </a:p>
          <a:p>
            <a:pPr eaLnBrk="1" hangingPunct="1"/>
            <a:r>
              <a:rPr lang="en-US" altLang="zh-CN" sz="3200" b="1" dirty="0">
                <a:latin typeface="Times New Roman" panose="02020603050405020304" pitchFamily="18" charset="0"/>
              </a:rPr>
              <a:t>    – Of course.</a:t>
            </a:r>
          </a:p>
          <a:p>
            <a:pPr eaLnBrk="1" hangingPunct="1"/>
            <a:r>
              <a:rPr lang="en-US" altLang="zh-CN" sz="3200" b="1" dirty="0">
                <a:latin typeface="Times New Roman" panose="02020603050405020304" pitchFamily="18" charset="0"/>
              </a:rPr>
              <a:t>2. It would take a few seconds from Canada to China with a _____________(</a:t>
            </a:r>
            <a:r>
              <a:rPr lang="zh-CN" altLang="en-US" sz="3200" b="1" dirty="0">
                <a:latin typeface="Times New Roman" panose="02020603050405020304" pitchFamily="18" charset="0"/>
              </a:rPr>
              <a:t>运输车</a:t>
            </a:r>
            <a:r>
              <a:rPr lang="en-US" altLang="zh-CN" sz="3200" b="1" dirty="0">
                <a:latin typeface="Times New Roman" panose="02020603050405020304" pitchFamily="18" charset="0"/>
              </a:rPr>
              <a:t>).</a:t>
            </a:r>
          </a:p>
          <a:p>
            <a:pPr eaLnBrk="1" hangingPunct="1"/>
            <a:r>
              <a:rPr lang="en-US" altLang="zh-CN" sz="3200" b="1" dirty="0">
                <a:latin typeface="Times New Roman" panose="02020603050405020304" pitchFamily="18" charset="0"/>
              </a:rPr>
              <a:t>3. A ___________  (</a:t>
            </a:r>
            <a:r>
              <a:rPr lang="zh-CN" altLang="en-US" sz="3200" b="1" dirty="0">
                <a:latin typeface="Times New Roman" panose="02020603050405020304" pitchFamily="18" charset="0"/>
              </a:rPr>
              <a:t>飞翔器</a:t>
            </a:r>
            <a:r>
              <a:rPr lang="en-US" altLang="zh-CN" sz="3200" b="1" dirty="0">
                <a:latin typeface="Times New Roman" panose="02020603050405020304" pitchFamily="18" charset="0"/>
              </a:rPr>
              <a:t>) would be like a skateboard, but it wouldn’t have any wheels.</a:t>
            </a:r>
          </a:p>
          <a:p>
            <a:pPr eaLnBrk="1" hangingPunct="1"/>
            <a:r>
              <a:rPr lang="en-US" altLang="zh-CN" sz="3200" b="1" dirty="0">
                <a:latin typeface="Times New Roman" panose="02020603050405020304" pitchFamily="18" charset="0"/>
              </a:rPr>
              <a:t>4. The new _______ (</a:t>
            </a:r>
            <a:r>
              <a:rPr lang="zh-CN" altLang="en-US" sz="3200" b="1" dirty="0">
                <a:latin typeface="Times New Roman" panose="02020603050405020304" pitchFamily="18" charset="0"/>
              </a:rPr>
              <a:t>形式</a:t>
            </a:r>
            <a:r>
              <a:rPr lang="en-US" altLang="zh-CN" sz="3200" b="1" dirty="0">
                <a:latin typeface="Times New Roman" panose="02020603050405020304" pitchFamily="18" charset="0"/>
              </a:rPr>
              <a:t>) of transporters would send you from one place to another place very quickly. </a:t>
            </a:r>
          </a:p>
          <a:p>
            <a:pPr eaLnBrk="1" hangingPunct="1"/>
            <a:r>
              <a:rPr lang="en-US" altLang="zh-CN" sz="3200" b="1" dirty="0">
                <a:latin typeface="Times New Roman" panose="02020603050405020304" pitchFamily="18" charset="0"/>
              </a:rPr>
              <a:t>5. Some clouds are f________ in the sky</a:t>
            </a:r>
            <a:r>
              <a:rPr lang="en-US" altLang="zh-CN" sz="3200" b="1" dirty="0" smtClean="0">
                <a:latin typeface="Times New Roman" panose="02020603050405020304" pitchFamily="18" charset="0"/>
              </a:rPr>
              <a:t>.</a:t>
            </a:r>
            <a:endParaRPr lang="en-US" altLang="zh-CN" sz="3200" b="1" dirty="0">
              <a:latin typeface="Times New Roman" panose="02020603050405020304" pitchFamily="18" charset="0"/>
            </a:endParaRPr>
          </a:p>
        </p:txBody>
      </p:sp>
      <p:sp>
        <p:nvSpPr>
          <p:cNvPr id="12292" name="文本框 12291"/>
          <p:cNvSpPr txBox="1">
            <a:spLocks noChangeArrowheads="1"/>
          </p:cNvSpPr>
          <p:nvPr/>
        </p:nvSpPr>
        <p:spPr bwMode="auto">
          <a:xfrm>
            <a:off x="2627313" y="549275"/>
            <a:ext cx="1609725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smooth</a:t>
            </a:r>
          </a:p>
        </p:txBody>
      </p:sp>
      <p:sp>
        <p:nvSpPr>
          <p:cNvPr id="12293" name="文本框 12292"/>
          <p:cNvSpPr txBox="1">
            <a:spLocks noChangeArrowheads="1"/>
          </p:cNvSpPr>
          <p:nvPr/>
        </p:nvSpPr>
        <p:spPr bwMode="auto">
          <a:xfrm>
            <a:off x="2916238" y="1989138"/>
            <a:ext cx="2443162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transporter</a:t>
            </a:r>
          </a:p>
        </p:txBody>
      </p:sp>
      <p:sp>
        <p:nvSpPr>
          <p:cNvPr id="12294" name="文本框 12293"/>
          <p:cNvSpPr txBox="1">
            <a:spLocks noChangeArrowheads="1"/>
          </p:cNvSpPr>
          <p:nvPr/>
        </p:nvSpPr>
        <p:spPr bwMode="auto">
          <a:xfrm>
            <a:off x="827088" y="2492375"/>
            <a:ext cx="2468562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hoverboard</a:t>
            </a:r>
          </a:p>
        </p:txBody>
      </p:sp>
      <p:sp>
        <p:nvSpPr>
          <p:cNvPr id="12295" name="文本框 12294"/>
          <p:cNvSpPr txBox="1">
            <a:spLocks noChangeArrowheads="1"/>
          </p:cNvSpPr>
          <p:nvPr/>
        </p:nvSpPr>
        <p:spPr bwMode="auto">
          <a:xfrm>
            <a:off x="2124075" y="3500438"/>
            <a:ext cx="1330325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forms</a:t>
            </a:r>
          </a:p>
        </p:txBody>
      </p:sp>
      <p:sp>
        <p:nvSpPr>
          <p:cNvPr id="12296" name="文本框 12295"/>
          <p:cNvSpPr txBox="1">
            <a:spLocks noChangeArrowheads="1"/>
          </p:cNvSpPr>
          <p:nvPr/>
        </p:nvSpPr>
        <p:spPr bwMode="auto">
          <a:xfrm>
            <a:off x="3635375" y="4941888"/>
            <a:ext cx="1533525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loating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animBg="1"/>
      <p:bldP spid="12293" grpId="0" animBg="1"/>
      <p:bldP spid="12294" grpId="0" animBg="1"/>
      <p:bldP spid="12295" grpId="0" animBg="1"/>
      <p:bldP spid="1229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矩形 13313" descr="BOY ~1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/>
          </a:p>
        </p:txBody>
      </p:sp>
      <p:sp>
        <p:nvSpPr>
          <p:cNvPr id="10243" name="矩形 13314" descr="BOY ~1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/>
          </a:p>
        </p:txBody>
      </p:sp>
      <p:sp>
        <p:nvSpPr>
          <p:cNvPr id="10244" name="文本框 13315"/>
          <p:cNvSpPr txBox="1">
            <a:spLocks noChangeArrowheads="1"/>
          </p:cNvSpPr>
          <p:nvPr/>
        </p:nvSpPr>
        <p:spPr bwMode="auto">
          <a:xfrm>
            <a:off x="0" y="152400"/>
            <a:ext cx="9144000" cy="106362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>
                <a:solidFill>
                  <a:srgbClr val="3366FF"/>
                </a:solidFill>
                <a:latin typeface="Times New Roman" panose="02020603050405020304" pitchFamily="18" charset="0"/>
              </a:rPr>
              <a:t>  </a:t>
            </a:r>
            <a:r>
              <a:rPr lang="en-US" altLang="zh-CN" sz="3600" b="1" u="sng">
                <a:solidFill>
                  <a:srgbClr val="3366FF"/>
                </a:solidFill>
                <a:latin typeface="Times New Roman" panose="02020603050405020304" pitchFamily="18" charset="0"/>
              </a:rPr>
              <a:t>Talk about</a:t>
            </a:r>
            <a:r>
              <a:rPr lang="en-US" altLang="zh-CN" sz="3600" b="1">
                <a:solidFill>
                  <a:srgbClr val="3366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b="1">
                <a:latin typeface="Georgia" panose="02040502050405020303" pitchFamily="18" charset="0"/>
              </a:rPr>
              <a:t>What type of transportation would you like to see in the future ?</a:t>
            </a:r>
            <a:endParaRPr lang="en-US" altLang="zh-CN" sz="3600" b="1">
              <a:solidFill>
                <a:srgbClr val="3366FF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0245" name="图片 13316" descr="t013fff9a49393d4dd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8200" y="1343025"/>
            <a:ext cx="42672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图片 13317" descr="xin_16040320160881229028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7650" y="1266825"/>
            <a:ext cx="436245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图片 13318" descr="20130320_CD3CA63499362120518988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648200" y="3962400"/>
            <a:ext cx="4267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8" name="图片 13319" descr="5265854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80975" y="3857625"/>
            <a:ext cx="43434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WWW.2PPT.COM&#10;">
  <a:themeElements>
    <a:clrScheme name="五彩艺术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五彩艺术">
      <a:majorFont>
        <a:latin typeface="Verdana"/>
        <a:ea typeface="微软雅黑"/>
        <a:cs typeface=""/>
      </a:majorFont>
      <a:minorFont>
        <a:latin typeface="Verdana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五彩艺术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977</Words>
  <Application>Microsoft Office PowerPoint</Application>
  <PresentationFormat>全屏显示(4:3)</PresentationFormat>
  <Paragraphs>126</Paragraphs>
  <Slides>23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4" baseType="lpstr">
      <vt:lpstr>华文新魏</vt:lpstr>
      <vt:lpstr>宋体</vt:lpstr>
      <vt:lpstr>微软雅黑</vt:lpstr>
      <vt:lpstr>Arial</vt:lpstr>
      <vt:lpstr>Calibri</vt:lpstr>
      <vt:lpstr>Comic Sans MS</vt:lpstr>
      <vt:lpstr>Georgia</vt:lpstr>
      <vt:lpstr>Jokerman</vt:lpstr>
      <vt:lpstr>Times New Roman</vt:lpstr>
      <vt:lpstr>Verdana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2008-04-23T09:43:00Z</dcterms:created>
  <dcterms:modified xsi:type="dcterms:W3CDTF">2023-01-16T21:43:48Z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415FF6D08BDF424D90C226C1730D1F34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