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84" r:id="rId2"/>
    <p:sldId id="274" r:id="rId3"/>
    <p:sldId id="269" r:id="rId4"/>
    <p:sldId id="275" r:id="rId5"/>
    <p:sldId id="276" r:id="rId6"/>
    <p:sldId id="277" r:id="rId7"/>
    <p:sldId id="278" r:id="rId8"/>
    <p:sldId id="279" r:id="rId9"/>
    <p:sldId id="259" r:id="rId10"/>
    <p:sldId id="280" r:id="rId11"/>
    <p:sldId id="281" r:id="rId12"/>
    <p:sldId id="272" r:id="rId13"/>
    <p:sldId id="270" r:id="rId14"/>
    <p:sldId id="282" r:id="rId15"/>
    <p:sldId id="273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124"/>
    <a:srgbClr val="EF7509"/>
    <a:srgbClr val="8CC5B1"/>
    <a:srgbClr val="202E4A"/>
    <a:srgbClr val="68BC9E"/>
    <a:srgbClr val="FEFEFE"/>
    <a:srgbClr val="009459"/>
    <a:srgbClr val="008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6" autoAdjust="0"/>
  </p:normalViewPr>
  <p:slideViewPr>
    <p:cSldViewPr snapToGrid="0">
      <p:cViewPr>
        <p:scale>
          <a:sx n="100" d="100"/>
          <a:sy n="100" d="100"/>
        </p:scale>
        <p:origin x="-282" y="-804"/>
      </p:cViewPr>
      <p:guideLst>
        <p:guide orient="horz" pos="161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CF4E77A-0573-45AD-B7EC-CB0E3CB2F2FE}" type="slidenum">
              <a:rPr lang="en-US" altLang="en-US"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4E77A-0573-45AD-B7EC-CB0E3CB2F2FE}" type="slidenum">
              <a:rPr lang="en-US" altLang="en-US" smtClean="0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21506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022955" y="1352550"/>
            <a:ext cx="4827131" cy="1286117"/>
          </a:xfrm>
        </p:spPr>
        <p:txBody>
          <a:bodyPr anchor="b"/>
          <a:lstStyle>
            <a:lvl1pPr algn="ctr">
              <a:defRPr sz="4100"/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22954" y="2792853"/>
            <a:ext cx="4827131" cy="89332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17F2955B-18F8-4CF7-B3D0-5E2F8027AE6F}" type="slidenum">
              <a:rPr lang="en-US" altLang="en-US" smtClean="0"/>
              <a:t>‹#›</a:t>
            </a:fld>
            <a:endParaRPr lang="en-US" altLang="en-US"/>
          </a:p>
        </p:txBody>
      </p:sp>
      <p:sp>
        <p:nvSpPr>
          <p:cNvPr id="26" name="矩形 55"/>
          <p:cNvSpPr/>
          <p:nvPr userDrawn="1"/>
        </p:nvSpPr>
        <p:spPr>
          <a:xfrm>
            <a:off x="247650" y="378619"/>
            <a:ext cx="1534716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27" name="矩形 56"/>
          <p:cNvSpPr/>
          <p:nvPr userDrawn="1"/>
        </p:nvSpPr>
        <p:spPr>
          <a:xfrm>
            <a:off x="1831181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28" name="矩形 57"/>
          <p:cNvSpPr/>
          <p:nvPr userDrawn="1"/>
        </p:nvSpPr>
        <p:spPr>
          <a:xfrm>
            <a:off x="2203847" y="378619"/>
            <a:ext cx="322659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29" name="矩形 58"/>
          <p:cNvSpPr/>
          <p:nvPr userDrawn="1"/>
        </p:nvSpPr>
        <p:spPr>
          <a:xfrm>
            <a:off x="2576513" y="378619"/>
            <a:ext cx="32266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30" name="矩形 59"/>
          <p:cNvSpPr/>
          <p:nvPr userDrawn="1"/>
        </p:nvSpPr>
        <p:spPr>
          <a:xfrm flipH="1">
            <a:off x="7381875" y="378619"/>
            <a:ext cx="1533525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31" name="矩形 60"/>
          <p:cNvSpPr/>
          <p:nvPr userDrawn="1"/>
        </p:nvSpPr>
        <p:spPr>
          <a:xfrm flipH="1">
            <a:off x="7009210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32" name="矩形 61"/>
          <p:cNvSpPr/>
          <p:nvPr userDrawn="1"/>
        </p:nvSpPr>
        <p:spPr>
          <a:xfrm flipH="1">
            <a:off x="6636544" y="378619"/>
            <a:ext cx="323850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33" name="矩形 62"/>
          <p:cNvSpPr/>
          <p:nvPr userDrawn="1"/>
        </p:nvSpPr>
        <p:spPr>
          <a:xfrm flipH="1">
            <a:off x="6265069" y="378619"/>
            <a:ext cx="32385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522028" y="273844"/>
            <a:ext cx="993322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740978" cy="4358879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B4B5-5B79-42A0-99A4-2131C604ECA9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396801"/>
            <a:ext cx="7886700" cy="418132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5605C5B-551E-4AEE-BA3D-6C0E786EE10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68BC8-3134-4DCC-A915-DBFF3AD77C6D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C92D5-85B0-4F74-B2C9-18EC65F25B7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FF323-E564-4985-8CF3-3AB08691495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6A54-0D6B-41E9-A66A-B861E0AEA468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矩形 40"/>
          <p:cNvSpPr/>
          <p:nvPr/>
        </p:nvSpPr>
        <p:spPr>
          <a:xfrm>
            <a:off x="0" y="0"/>
            <a:ext cx="4579144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2" name="矩形 41"/>
          <p:cNvSpPr/>
          <p:nvPr/>
        </p:nvSpPr>
        <p:spPr>
          <a:xfrm>
            <a:off x="4660106" y="0"/>
            <a:ext cx="85725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3" name="椭圆 45"/>
          <p:cNvSpPr/>
          <p:nvPr/>
        </p:nvSpPr>
        <p:spPr>
          <a:xfrm>
            <a:off x="5470923" y="2163367"/>
            <a:ext cx="812006" cy="810815"/>
          </a:xfrm>
          <a:prstGeom prst="ellipse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4" name="椭圆 63"/>
          <p:cNvSpPr/>
          <p:nvPr/>
        </p:nvSpPr>
        <p:spPr>
          <a:xfrm>
            <a:off x="6588919" y="2163367"/>
            <a:ext cx="810816" cy="810815"/>
          </a:xfrm>
          <a:prstGeom prst="ellipse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5" name="椭圆 64"/>
          <p:cNvSpPr/>
          <p:nvPr/>
        </p:nvSpPr>
        <p:spPr>
          <a:xfrm>
            <a:off x="7705726" y="2163367"/>
            <a:ext cx="812006" cy="810815"/>
          </a:xfrm>
          <a:prstGeom prst="ellipse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grpSp>
        <p:nvGrpSpPr>
          <p:cNvPr id="17416" name="组合 81"/>
          <p:cNvGrpSpPr/>
          <p:nvPr/>
        </p:nvGrpSpPr>
        <p:grpSpPr>
          <a:xfrm>
            <a:off x="6748463" y="2396729"/>
            <a:ext cx="517922" cy="392906"/>
            <a:chOff x="0" y="0"/>
            <a:chExt cx="509646" cy="387231"/>
          </a:xfrm>
        </p:grpSpPr>
        <p:sp>
          <p:nvSpPr>
            <p:cNvPr id="17417" name="Freeform 20"/>
            <p:cNvSpPr>
              <a:spLocks noEditPoints="1"/>
            </p:cNvSpPr>
            <p:nvPr/>
          </p:nvSpPr>
          <p:spPr>
            <a:xfrm>
              <a:off x="0" y="51839"/>
              <a:ext cx="337890" cy="335392"/>
            </a:xfrm>
            <a:custGeom>
              <a:avLst/>
              <a:gdLst/>
              <a:ahLst/>
              <a:cxnLst>
                <a:cxn ang="0">
                  <a:pos x="337890" y="189119"/>
                </a:cxn>
                <a:cxn ang="0">
                  <a:pos x="337890" y="144794"/>
                </a:cxn>
                <a:cxn ang="0">
                  <a:pos x="303953" y="137407"/>
                </a:cxn>
                <a:cxn ang="0">
                  <a:pos x="295100" y="112289"/>
                </a:cxn>
                <a:cxn ang="0">
                  <a:pos x="318708" y="85694"/>
                </a:cxn>
                <a:cxn ang="0">
                  <a:pos x="292149" y="50234"/>
                </a:cxn>
                <a:cxn ang="0">
                  <a:pos x="259688" y="65009"/>
                </a:cxn>
                <a:cxn ang="0">
                  <a:pos x="237555" y="48757"/>
                </a:cxn>
                <a:cxn ang="0">
                  <a:pos x="241982" y="13297"/>
                </a:cxn>
                <a:cxn ang="0">
                  <a:pos x="199192" y="0"/>
                </a:cxn>
                <a:cxn ang="0">
                  <a:pos x="181486" y="29549"/>
                </a:cxn>
                <a:cxn ang="0">
                  <a:pos x="168207" y="29549"/>
                </a:cxn>
                <a:cxn ang="0">
                  <a:pos x="154927" y="29549"/>
                </a:cxn>
                <a:cxn ang="0">
                  <a:pos x="137221" y="0"/>
                </a:cxn>
                <a:cxn ang="0">
                  <a:pos x="95907" y="13297"/>
                </a:cxn>
                <a:cxn ang="0">
                  <a:pos x="98858" y="48757"/>
                </a:cxn>
                <a:cxn ang="0">
                  <a:pos x="76726" y="65009"/>
                </a:cxn>
                <a:cxn ang="0">
                  <a:pos x="44265" y="50234"/>
                </a:cxn>
                <a:cxn ang="0">
                  <a:pos x="19181" y="85694"/>
                </a:cxn>
                <a:cxn ang="0">
                  <a:pos x="42789" y="112289"/>
                </a:cxn>
                <a:cxn ang="0">
                  <a:pos x="33936" y="138884"/>
                </a:cxn>
                <a:cxn ang="0">
                  <a:pos x="0" y="144794"/>
                </a:cxn>
                <a:cxn ang="0">
                  <a:pos x="0" y="189119"/>
                </a:cxn>
                <a:cxn ang="0">
                  <a:pos x="33936" y="196507"/>
                </a:cxn>
                <a:cxn ang="0">
                  <a:pos x="42789" y="223102"/>
                </a:cxn>
                <a:cxn ang="0">
                  <a:pos x="19181" y="249697"/>
                </a:cxn>
                <a:cxn ang="0">
                  <a:pos x="45740" y="285157"/>
                </a:cxn>
                <a:cxn ang="0">
                  <a:pos x="76726" y="270382"/>
                </a:cxn>
                <a:cxn ang="0">
                  <a:pos x="98858" y="286634"/>
                </a:cxn>
                <a:cxn ang="0">
                  <a:pos x="95907" y="322094"/>
                </a:cxn>
                <a:cxn ang="0">
                  <a:pos x="137221" y="335392"/>
                </a:cxn>
                <a:cxn ang="0">
                  <a:pos x="154927" y="304364"/>
                </a:cxn>
                <a:cxn ang="0">
                  <a:pos x="168207" y="305842"/>
                </a:cxn>
                <a:cxn ang="0">
                  <a:pos x="182962" y="304364"/>
                </a:cxn>
                <a:cxn ang="0">
                  <a:pos x="199192" y="335392"/>
                </a:cxn>
                <a:cxn ang="0">
                  <a:pos x="241982" y="320617"/>
                </a:cxn>
                <a:cxn ang="0">
                  <a:pos x="237555" y="286634"/>
                </a:cxn>
                <a:cxn ang="0">
                  <a:pos x="259688" y="270382"/>
                </a:cxn>
                <a:cxn ang="0">
                  <a:pos x="292149" y="285157"/>
                </a:cxn>
                <a:cxn ang="0">
                  <a:pos x="318708" y="248219"/>
                </a:cxn>
                <a:cxn ang="0">
                  <a:pos x="295100" y="223102"/>
                </a:cxn>
                <a:cxn ang="0">
                  <a:pos x="303953" y="196507"/>
                </a:cxn>
                <a:cxn ang="0">
                  <a:pos x="337890" y="189119"/>
                </a:cxn>
                <a:cxn ang="0">
                  <a:pos x="168207" y="265949"/>
                </a:cxn>
                <a:cxn ang="0">
                  <a:pos x="69348" y="166957"/>
                </a:cxn>
                <a:cxn ang="0">
                  <a:pos x="168207" y="67964"/>
                </a:cxn>
                <a:cxn ang="0">
                  <a:pos x="267065" y="166957"/>
                </a:cxn>
                <a:cxn ang="0">
                  <a:pos x="168207" y="265949"/>
                </a:cxn>
              </a:cxnLst>
              <a:rect l="0" t="0" r="0" b="0"/>
              <a:pathLst>
                <a:path w="229" h="227">
                  <a:moveTo>
                    <a:pt x="229" y="128"/>
                  </a:moveTo>
                  <a:cubicBezTo>
                    <a:pt x="229" y="98"/>
                    <a:pt x="229" y="98"/>
                    <a:pt x="229" y="98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4" y="87"/>
                    <a:pt x="202" y="81"/>
                    <a:pt x="200" y="76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2" y="39"/>
                    <a:pt x="167" y="36"/>
                    <a:pt x="161" y="33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0" y="20"/>
                    <a:pt x="117" y="20"/>
                    <a:pt x="114" y="20"/>
                  </a:cubicBezTo>
                  <a:cubicBezTo>
                    <a:pt x="111" y="20"/>
                    <a:pt x="108" y="20"/>
                    <a:pt x="105" y="2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2" y="36"/>
                    <a:pt x="57" y="39"/>
                    <a:pt x="52" y="4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6" y="81"/>
                    <a:pt x="24" y="87"/>
                    <a:pt x="23" y="9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3" y="133"/>
                    <a:pt x="23" y="133"/>
                    <a:pt x="23" y="133"/>
                  </a:cubicBezTo>
                  <a:cubicBezTo>
                    <a:pt x="24" y="139"/>
                    <a:pt x="26" y="145"/>
                    <a:pt x="29" y="15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187"/>
                    <a:pt x="62" y="191"/>
                    <a:pt x="67" y="194"/>
                  </a:cubicBezTo>
                  <a:cubicBezTo>
                    <a:pt x="65" y="218"/>
                    <a:pt x="65" y="218"/>
                    <a:pt x="65" y="218"/>
                  </a:cubicBezTo>
                  <a:cubicBezTo>
                    <a:pt x="93" y="227"/>
                    <a:pt x="93" y="227"/>
                    <a:pt x="93" y="227"/>
                  </a:cubicBezTo>
                  <a:cubicBezTo>
                    <a:pt x="105" y="206"/>
                    <a:pt x="105" y="206"/>
                    <a:pt x="105" y="206"/>
                  </a:cubicBezTo>
                  <a:cubicBezTo>
                    <a:pt x="108" y="207"/>
                    <a:pt x="111" y="207"/>
                    <a:pt x="114" y="207"/>
                  </a:cubicBezTo>
                  <a:cubicBezTo>
                    <a:pt x="117" y="207"/>
                    <a:pt x="121" y="207"/>
                    <a:pt x="124" y="206"/>
                  </a:cubicBezTo>
                  <a:cubicBezTo>
                    <a:pt x="135" y="227"/>
                    <a:pt x="135" y="227"/>
                    <a:pt x="135" y="22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1" y="194"/>
                    <a:pt x="161" y="194"/>
                    <a:pt x="161" y="194"/>
                  </a:cubicBezTo>
                  <a:cubicBezTo>
                    <a:pt x="167" y="191"/>
                    <a:pt x="172" y="187"/>
                    <a:pt x="176" y="183"/>
                  </a:cubicBezTo>
                  <a:cubicBezTo>
                    <a:pt x="198" y="193"/>
                    <a:pt x="198" y="193"/>
                    <a:pt x="198" y="193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2" y="145"/>
                    <a:pt x="204" y="139"/>
                    <a:pt x="206" y="133"/>
                  </a:cubicBezTo>
                  <a:lnTo>
                    <a:pt x="229" y="128"/>
                  </a:lnTo>
                  <a:close/>
                  <a:moveTo>
                    <a:pt x="114" y="180"/>
                  </a:moveTo>
                  <a:cubicBezTo>
                    <a:pt x="77" y="180"/>
                    <a:pt x="47" y="150"/>
                    <a:pt x="47" y="113"/>
                  </a:cubicBezTo>
                  <a:cubicBezTo>
                    <a:pt x="47" y="76"/>
                    <a:pt x="77" y="46"/>
                    <a:pt x="114" y="46"/>
                  </a:cubicBezTo>
                  <a:cubicBezTo>
                    <a:pt x="151" y="46"/>
                    <a:pt x="181" y="76"/>
                    <a:pt x="181" y="113"/>
                  </a:cubicBezTo>
                  <a:cubicBezTo>
                    <a:pt x="181" y="150"/>
                    <a:pt x="151" y="180"/>
                    <a:pt x="114" y="18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Freeform 21"/>
            <p:cNvSpPr>
              <a:spLocks noEditPoints="1"/>
            </p:cNvSpPr>
            <p:nvPr/>
          </p:nvSpPr>
          <p:spPr>
            <a:xfrm>
              <a:off x="309785" y="0"/>
              <a:ext cx="199861" cy="199861"/>
            </a:xfrm>
            <a:custGeom>
              <a:avLst/>
              <a:gdLst/>
              <a:ahLst/>
              <a:cxnLst>
                <a:cxn ang="0">
                  <a:pos x="199861" y="112514"/>
                </a:cxn>
                <a:cxn ang="0">
                  <a:pos x="199861" y="85866"/>
                </a:cxn>
                <a:cxn ang="0">
                  <a:pos x="180615" y="81424"/>
                </a:cxn>
                <a:cxn ang="0">
                  <a:pos x="174693" y="66620"/>
                </a:cxn>
                <a:cxn ang="0">
                  <a:pos x="189497" y="50335"/>
                </a:cxn>
                <a:cxn ang="0">
                  <a:pos x="173212" y="29609"/>
                </a:cxn>
                <a:cxn ang="0">
                  <a:pos x="153966" y="38491"/>
                </a:cxn>
                <a:cxn ang="0">
                  <a:pos x="142123" y="28128"/>
                </a:cxn>
                <a:cxn ang="0">
                  <a:pos x="143603" y="7402"/>
                </a:cxn>
                <a:cxn ang="0">
                  <a:pos x="118436" y="0"/>
                </a:cxn>
                <a:cxn ang="0">
                  <a:pos x="108072" y="17765"/>
                </a:cxn>
                <a:cxn ang="0">
                  <a:pos x="99190" y="17765"/>
                </a:cxn>
                <a:cxn ang="0">
                  <a:pos x="91788" y="17765"/>
                </a:cxn>
                <a:cxn ang="0">
                  <a:pos x="81424" y="0"/>
                </a:cxn>
                <a:cxn ang="0">
                  <a:pos x="56257" y="7402"/>
                </a:cxn>
                <a:cxn ang="0">
                  <a:pos x="57737" y="28128"/>
                </a:cxn>
                <a:cxn ang="0">
                  <a:pos x="44413" y="38491"/>
                </a:cxn>
                <a:cxn ang="0">
                  <a:pos x="26648" y="29609"/>
                </a:cxn>
                <a:cxn ang="0">
                  <a:pos x="10363" y="50335"/>
                </a:cxn>
                <a:cxn ang="0">
                  <a:pos x="25167" y="66620"/>
                </a:cxn>
                <a:cxn ang="0">
                  <a:pos x="19245" y="81424"/>
                </a:cxn>
                <a:cxn ang="0">
                  <a:pos x="0" y="85866"/>
                </a:cxn>
                <a:cxn ang="0">
                  <a:pos x="0" y="112514"/>
                </a:cxn>
                <a:cxn ang="0">
                  <a:pos x="19245" y="116955"/>
                </a:cxn>
                <a:cxn ang="0">
                  <a:pos x="25167" y="133240"/>
                </a:cxn>
                <a:cxn ang="0">
                  <a:pos x="10363" y="148045"/>
                </a:cxn>
                <a:cxn ang="0">
                  <a:pos x="26648" y="168771"/>
                </a:cxn>
                <a:cxn ang="0">
                  <a:pos x="45894" y="161369"/>
                </a:cxn>
                <a:cxn ang="0">
                  <a:pos x="57737" y="170251"/>
                </a:cxn>
                <a:cxn ang="0">
                  <a:pos x="56257" y="190978"/>
                </a:cxn>
                <a:cxn ang="0">
                  <a:pos x="81424" y="199861"/>
                </a:cxn>
                <a:cxn ang="0">
                  <a:pos x="91788" y="180615"/>
                </a:cxn>
                <a:cxn ang="0">
                  <a:pos x="100670" y="182095"/>
                </a:cxn>
                <a:cxn ang="0">
                  <a:pos x="108072" y="180615"/>
                </a:cxn>
                <a:cxn ang="0">
                  <a:pos x="118436" y="199861"/>
                </a:cxn>
                <a:cxn ang="0">
                  <a:pos x="143603" y="190978"/>
                </a:cxn>
                <a:cxn ang="0">
                  <a:pos x="142123" y="170251"/>
                </a:cxn>
                <a:cxn ang="0">
                  <a:pos x="153966" y="161369"/>
                </a:cxn>
                <a:cxn ang="0">
                  <a:pos x="173212" y="168771"/>
                </a:cxn>
                <a:cxn ang="0">
                  <a:pos x="189497" y="148045"/>
                </a:cxn>
                <a:cxn ang="0">
                  <a:pos x="174693" y="131760"/>
                </a:cxn>
                <a:cxn ang="0">
                  <a:pos x="180615" y="116955"/>
                </a:cxn>
                <a:cxn ang="0">
                  <a:pos x="199861" y="112514"/>
                </a:cxn>
                <a:cxn ang="0">
                  <a:pos x="99190" y="158408"/>
                </a:cxn>
                <a:cxn ang="0">
                  <a:pos x="41452" y="99190"/>
                </a:cxn>
                <a:cxn ang="0">
                  <a:pos x="99190" y="39972"/>
                </a:cxn>
                <a:cxn ang="0">
                  <a:pos x="158408" y="99190"/>
                </a:cxn>
                <a:cxn ang="0">
                  <a:pos x="99190" y="158408"/>
                </a:cxn>
              </a:cxnLst>
              <a:rect l="0" t="0" r="0" b="0"/>
              <a:pathLst>
                <a:path w="135" h="135">
                  <a:moveTo>
                    <a:pt x="135" y="76"/>
                  </a:moveTo>
                  <a:cubicBezTo>
                    <a:pt x="135" y="58"/>
                    <a:pt x="135" y="58"/>
                    <a:pt x="135" y="58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2"/>
                    <a:pt x="120" y="48"/>
                    <a:pt x="118" y="45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2" y="23"/>
                    <a:pt x="99" y="21"/>
                    <a:pt x="96" y="19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1" y="12"/>
                    <a:pt x="69" y="12"/>
                    <a:pt x="67" y="12"/>
                  </a:cubicBezTo>
                  <a:cubicBezTo>
                    <a:pt x="66" y="12"/>
                    <a:pt x="64" y="12"/>
                    <a:pt x="62" y="1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6" y="21"/>
                    <a:pt x="33" y="23"/>
                    <a:pt x="30" y="2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8"/>
                    <a:pt x="14" y="52"/>
                    <a:pt x="13" y="55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4" y="83"/>
                    <a:pt x="15" y="86"/>
                    <a:pt x="17" y="9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3" y="111"/>
                    <a:pt x="36" y="113"/>
                    <a:pt x="39" y="115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4" y="123"/>
                    <a:pt x="66" y="123"/>
                    <a:pt x="68" y="123"/>
                  </a:cubicBezTo>
                  <a:cubicBezTo>
                    <a:pt x="69" y="123"/>
                    <a:pt x="71" y="123"/>
                    <a:pt x="73" y="122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9" y="113"/>
                    <a:pt x="102" y="111"/>
                    <a:pt x="104" y="109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20" y="86"/>
                    <a:pt x="121" y="83"/>
                    <a:pt x="122" y="79"/>
                  </a:cubicBezTo>
                  <a:lnTo>
                    <a:pt x="135" y="76"/>
                  </a:lnTo>
                  <a:close/>
                  <a:moveTo>
                    <a:pt x="67" y="107"/>
                  </a:moveTo>
                  <a:cubicBezTo>
                    <a:pt x="46" y="107"/>
                    <a:pt x="28" y="89"/>
                    <a:pt x="28" y="67"/>
                  </a:cubicBezTo>
                  <a:cubicBezTo>
                    <a:pt x="28" y="45"/>
                    <a:pt x="46" y="27"/>
                    <a:pt x="67" y="27"/>
                  </a:cubicBezTo>
                  <a:cubicBezTo>
                    <a:pt x="89" y="27"/>
                    <a:pt x="107" y="45"/>
                    <a:pt x="107" y="67"/>
                  </a:cubicBezTo>
                  <a:cubicBezTo>
                    <a:pt x="107" y="89"/>
                    <a:pt x="89" y="107"/>
                    <a:pt x="67" y="10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9" name="组合 84"/>
          <p:cNvGrpSpPr/>
          <p:nvPr/>
        </p:nvGrpSpPr>
        <p:grpSpPr>
          <a:xfrm>
            <a:off x="5691187" y="2419350"/>
            <a:ext cx="386954" cy="370285"/>
            <a:chOff x="0" y="0"/>
            <a:chExt cx="2438400" cy="2332038"/>
          </a:xfrm>
        </p:grpSpPr>
        <p:sp>
          <p:nvSpPr>
            <p:cNvPr id="17420" name="Freeform 25"/>
            <p:cNvSpPr/>
            <p:nvPr/>
          </p:nvSpPr>
          <p:spPr>
            <a:xfrm>
              <a:off x="893763" y="1676400"/>
              <a:ext cx="655638" cy="655638"/>
            </a:xfrm>
            <a:custGeom>
              <a:avLst/>
              <a:gdLst/>
              <a:ahLst/>
              <a:cxnLst>
                <a:cxn ang="0">
                  <a:pos x="327025" y="655638"/>
                </a:cxn>
                <a:cxn ang="0">
                  <a:pos x="0" y="0"/>
                </a:cxn>
                <a:cxn ang="0">
                  <a:pos x="655638" y="0"/>
                </a:cxn>
                <a:cxn ang="0">
                  <a:pos x="327025" y="655638"/>
                </a:cxn>
              </a:cxnLst>
              <a:rect l="0" t="0" r="0" b="0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1" name="任意多边形 86"/>
            <p:cNvSpPr/>
            <p:nvPr/>
          </p:nvSpPr>
          <p:spPr>
            <a:xfrm>
              <a:off x="0" y="0"/>
              <a:ext cx="2438400" cy="1774825"/>
            </a:xfrm>
            <a:custGeom>
              <a:avLst/>
              <a:gdLst/>
              <a:ahLst/>
              <a:cxnLst>
                <a:cxn ang="0">
                  <a:pos x="290196" y="0"/>
                </a:cxn>
                <a:cxn ang="0">
                  <a:pos x="2151973" y="0"/>
                </a:cxn>
                <a:cxn ang="0">
                  <a:pos x="2438400" y="286384"/>
                </a:cxn>
                <a:cxn ang="0">
                  <a:pos x="2438400" y="1484673"/>
                </a:cxn>
                <a:cxn ang="0">
                  <a:pos x="2151973" y="1774825"/>
                </a:cxn>
                <a:cxn ang="0">
                  <a:pos x="290196" y="1774825"/>
                </a:cxn>
                <a:cxn ang="0">
                  <a:pos x="0" y="1484673"/>
                </a:cxn>
                <a:cxn ang="0">
                  <a:pos x="0" y="286384"/>
                </a:cxn>
                <a:cxn ang="0">
                  <a:pos x="290196" y="0"/>
                </a:cxn>
                <a:cxn ang="0">
                  <a:pos x="471488" y="425450"/>
                </a:cxn>
                <a:cxn ang="0">
                  <a:pos x="471488" y="598488"/>
                </a:cxn>
                <a:cxn ang="0">
                  <a:pos x="1971676" y="598488"/>
                </a:cxn>
                <a:cxn ang="0">
                  <a:pos x="1971676" y="425450"/>
                </a:cxn>
                <a:cxn ang="0">
                  <a:pos x="471488" y="425450"/>
                </a:cxn>
                <a:cxn ang="0">
                  <a:pos x="471488" y="801688"/>
                </a:cxn>
                <a:cxn ang="0">
                  <a:pos x="471488" y="971551"/>
                </a:cxn>
                <a:cxn ang="0">
                  <a:pos x="1971676" y="971551"/>
                </a:cxn>
                <a:cxn ang="0">
                  <a:pos x="1971676" y="801688"/>
                </a:cxn>
                <a:cxn ang="0">
                  <a:pos x="471488" y="801688"/>
                </a:cxn>
                <a:cxn ang="0">
                  <a:pos x="471488" y="1174750"/>
                </a:cxn>
                <a:cxn ang="0">
                  <a:pos x="471488" y="1347788"/>
                </a:cxn>
                <a:cxn ang="0">
                  <a:pos x="1971676" y="1347788"/>
                </a:cxn>
                <a:cxn ang="0">
                  <a:pos x="1971676" y="1174750"/>
                </a:cxn>
                <a:cxn ang="0">
                  <a:pos x="471488" y="1174750"/>
                </a:cxn>
              </a:cxnLst>
              <a:rect l="0" t="0" r="0" b="0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2" name="组合 87"/>
          <p:cNvGrpSpPr/>
          <p:nvPr/>
        </p:nvGrpSpPr>
        <p:grpSpPr>
          <a:xfrm>
            <a:off x="7943851" y="2339579"/>
            <a:ext cx="335756" cy="429815"/>
            <a:chOff x="0" y="0"/>
            <a:chExt cx="563562" cy="720725"/>
          </a:xfrm>
        </p:grpSpPr>
        <p:sp>
          <p:nvSpPr>
            <p:cNvPr id="17423" name="Freeform 32"/>
            <p:cNvSpPr/>
            <p:nvPr/>
          </p:nvSpPr>
          <p:spPr>
            <a:xfrm>
              <a:off x="209550" y="0"/>
              <a:ext cx="142875" cy="720725"/>
            </a:xfrm>
            <a:custGeom>
              <a:avLst/>
              <a:gdLst/>
              <a:ahLst/>
              <a:cxnLst>
                <a:cxn ang="0">
                  <a:pos x="142875" y="648877"/>
                </a:cxn>
                <a:cxn ang="0">
                  <a:pos x="71437" y="720725"/>
                </a:cxn>
                <a:cxn ang="0">
                  <a:pos x="0" y="648877"/>
                </a:cxn>
                <a:cxn ang="0">
                  <a:pos x="0" y="71847"/>
                </a:cxn>
                <a:cxn ang="0">
                  <a:pos x="71437" y="0"/>
                </a:cxn>
                <a:cxn ang="0">
                  <a:pos x="142875" y="71847"/>
                </a:cxn>
                <a:cxn ang="0">
                  <a:pos x="142875" y="648877"/>
                </a:cxn>
              </a:cxnLst>
              <a:rect l="0" t="0" r="0" b="0"/>
              <a:pathLst>
                <a:path w="64" h="321">
                  <a:moveTo>
                    <a:pt x="64" y="289"/>
                  </a:moveTo>
                  <a:cubicBezTo>
                    <a:pt x="64" y="307"/>
                    <a:pt x="49" y="321"/>
                    <a:pt x="32" y="321"/>
                  </a:cubicBezTo>
                  <a:cubicBezTo>
                    <a:pt x="14" y="321"/>
                    <a:pt x="0" y="307"/>
                    <a:pt x="0" y="28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2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4" name="Freeform 33"/>
            <p:cNvSpPr/>
            <p:nvPr/>
          </p:nvSpPr>
          <p:spPr>
            <a:xfrm>
              <a:off x="0" y="439737"/>
              <a:ext cx="141288" cy="280988"/>
            </a:xfrm>
            <a:custGeom>
              <a:avLst/>
              <a:gdLst/>
              <a:ahLst/>
              <a:cxnLst>
                <a:cxn ang="0">
                  <a:pos x="141288" y="209055"/>
                </a:cxn>
                <a:cxn ang="0">
                  <a:pos x="71765" y="280988"/>
                </a:cxn>
                <a:cxn ang="0">
                  <a:pos x="0" y="209055"/>
                </a:cxn>
                <a:cxn ang="0">
                  <a:pos x="0" y="71932"/>
                </a:cxn>
                <a:cxn ang="0">
                  <a:pos x="71765" y="0"/>
                </a:cxn>
                <a:cxn ang="0">
                  <a:pos x="141288" y="71932"/>
                </a:cxn>
                <a:cxn ang="0">
                  <a:pos x="141288" y="209055"/>
                </a:cxn>
              </a:cxnLst>
              <a:rect l="0" t="0" r="0" b="0"/>
              <a:pathLst>
                <a:path w="63" h="125">
                  <a:moveTo>
                    <a:pt x="63" y="93"/>
                  </a:moveTo>
                  <a:cubicBezTo>
                    <a:pt x="63" y="111"/>
                    <a:pt x="49" y="125"/>
                    <a:pt x="32" y="125"/>
                  </a:cubicBezTo>
                  <a:cubicBezTo>
                    <a:pt x="14" y="125"/>
                    <a:pt x="0" y="111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3" y="14"/>
                    <a:pt x="63" y="32"/>
                  </a:cubicBezTo>
                  <a:lnTo>
                    <a:pt x="63" y="9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Freeform 34"/>
            <p:cNvSpPr/>
            <p:nvPr/>
          </p:nvSpPr>
          <p:spPr>
            <a:xfrm>
              <a:off x="420687" y="231775"/>
              <a:ext cx="142875" cy="488950"/>
            </a:xfrm>
            <a:custGeom>
              <a:avLst/>
              <a:gdLst/>
              <a:ahLst/>
              <a:cxnLst>
                <a:cxn ang="0">
                  <a:pos x="142875" y="417177"/>
                </a:cxn>
                <a:cxn ang="0">
                  <a:pos x="71437" y="488950"/>
                </a:cxn>
                <a:cxn ang="0">
                  <a:pos x="0" y="417177"/>
                </a:cxn>
                <a:cxn ang="0">
                  <a:pos x="0" y="71772"/>
                </a:cxn>
                <a:cxn ang="0">
                  <a:pos x="71437" y="0"/>
                </a:cxn>
                <a:cxn ang="0">
                  <a:pos x="142875" y="71772"/>
                </a:cxn>
                <a:cxn ang="0">
                  <a:pos x="142875" y="417177"/>
                </a:cxn>
              </a:cxnLst>
              <a:rect l="0" t="0" r="0" b="0"/>
              <a:pathLst>
                <a:path w="64" h="218">
                  <a:moveTo>
                    <a:pt x="64" y="186"/>
                  </a:moveTo>
                  <a:cubicBezTo>
                    <a:pt x="64" y="204"/>
                    <a:pt x="49" y="218"/>
                    <a:pt x="32" y="218"/>
                  </a:cubicBezTo>
                  <a:cubicBezTo>
                    <a:pt x="14" y="218"/>
                    <a:pt x="0" y="204"/>
                    <a:pt x="0" y="18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18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26" name="直接连接符 93"/>
          <p:cNvSpPr/>
          <p:nvPr/>
        </p:nvSpPr>
        <p:spPr>
          <a:xfrm rot="5400000">
            <a:off x="2405063" y="2018110"/>
            <a:ext cx="0" cy="2700338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pPr lvl="0" indent="0"/>
            <a:endParaRPr lang="zh-CN" altLang="en-US" sz="140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4564" y="2477801"/>
            <a:ext cx="4160997" cy="800756"/>
          </a:xfrm>
        </p:spPr>
        <p:txBody>
          <a:bodyPr anchor="b"/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4564" y="3473565"/>
            <a:ext cx="4160997" cy="869836"/>
          </a:xfrm>
        </p:spPr>
        <p:txBody>
          <a:bodyPr/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C0CE61BC-221F-4830-9E2B-9649D1E15CF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8C9D5-0A5B-4D2C-AF45-AACD14BCC6CA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27547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90725"/>
            <a:ext cx="3868340" cy="265152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27547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90725"/>
            <a:ext cx="3887391" cy="265152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247B-38F0-4223-ABD5-FC1A9BB279B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组合 1"/>
          <p:cNvGrpSpPr/>
          <p:nvPr/>
        </p:nvGrpSpPr>
        <p:grpSpPr>
          <a:xfrm>
            <a:off x="2437210" y="3662362"/>
            <a:ext cx="4310063" cy="1481138"/>
            <a:chOff x="0" y="0"/>
            <a:chExt cx="4651016" cy="1975760"/>
          </a:xfrm>
        </p:grpSpPr>
        <p:sp>
          <p:nvSpPr>
            <p:cNvPr id="18436" name="矩形 69"/>
            <p:cNvSpPr/>
            <p:nvPr/>
          </p:nvSpPr>
          <p:spPr>
            <a:xfrm>
              <a:off x="0" y="2"/>
              <a:ext cx="1162754" cy="1975757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7" name="矩形 70"/>
            <p:cNvSpPr/>
            <p:nvPr/>
          </p:nvSpPr>
          <p:spPr>
            <a:xfrm>
              <a:off x="1162754" y="1"/>
              <a:ext cx="1162754" cy="1975757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8" name="矩形 71"/>
            <p:cNvSpPr/>
            <p:nvPr/>
          </p:nvSpPr>
          <p:spPr>
            <a:xfrm>
              <a:off x="2325508" y="0"/>
              <a:ext cx="1162754" cy="1975757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9" name="矩形 72"/>
            <p:cNvSpPr/>
            <p:nvPr/>
          </p:nvSpPr>
          <p:spPr>
            <a:xfrm>
              <a:off x="3488262" y="3"/>
              <a:ext cx="1162754" cy="1975757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8440" name="组合 73"/>
          <p:cNvGrpSpPr/>
          <p:nvPr/>
        </p:nvGrpSpPr>
        <p:grpSpPr>
          <a:xfrm>
            <a:off x="2437210" y="0"/>
            <a:ext cx="4310063" cy="1481138"/>
            <a:chOff x="0" y="0"/>
            <a:chExt cx="4651016" cy="1975760"/>
          </a:xfrm>
        </p:grpSpPr>
        <p:sp>
          <p:nvSpPr>
            <p:cNvPr id="18441" name="矩形 74"/>
            <p:cNvSpPr/>
            <p:nvPr/>
          </p:nvSpPr>
          <p:spPr>
            <a:xfrm>
              <a:off x="0" y="2"/>
              <a:ext cx="1162754" cy="1975757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2" name="矩形 75"/>
            <p:cNvSpPr/>
            <p:nvPr/>
          </p:nvSpPr>
          <p:spPr>
            <a:xfrm>
              <a:off x="1162754" y="1"/>
              <a:ext cx="1162754" cy="1975757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3" name="矩形 76"/>
            <p:cNvSpPr/>
            <p:nvPr/>
          </p:nvSpPr>
          <p:spPr>
            <a:xfrm>
              <a:off x="2325508" y="0"/>
              <a:ext cx="1162754" cy="1975757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4" name="矩形 77"/>
            <p:cNvSpPr/>
            <p:nvPr/>
          </p:nvSpPr>
          <p:spPr>
            <a:xfrm>
              <a:off x="3488262" y="3"/>
              <a:ext cx="1162754" cy="1975757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396727" y="1757363"/>
            <a:ext cx="4350546" cy="1628769"/>
          </a:xfrm>
        </p:spPr>
        <p:txBody>
          <a:bodyPr/>
          <a:lstStyle>
            <a:lvl1pPr algn="ctr">
              <a:defRPr sz="5400"/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1C2B71F4-AE1A-4C42-938F-0CDB88609662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55"/>
          <p:cNvSpPr/>
          <p:nvPr/>
        </p:nvSpPr>
        <p:spPr>
          <a:xfrm>
            <a:off x="247650" y="378619"/>
            <a:ext cx="1534716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0" name="矩形 56"/>
          <p:cNvSpPr/>
          <p:nvPr/>
        </p:nvSpPr>
        <p:spPr>
          <a:xfrm>
            <a:off x="1831181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1" name="矩形 57"/>
          <p:cNvSpPr/>
          <p:nvPr/>
        </p:nvSpPr>
        <p:spPr>
          <a:xfrm>
            <a:off x="2203847" y="378619"/>
            <a:ext cx="322659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2" name="矩形 58"/>
          <p:cNvSpPr/>
          <p:nvPr/>
        </p:nvSpPr>
        <p:spPr>
          <a:xfrm>
            <a:off x="2576513" y="378619"/>
            <a:ext cx="32266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3" name="矩形 59"/>
          <p:cNvSpPr/>
          <p:nvPr/>
        </p:nvSpPr>
        <p:spPr>
          <a:xfrm flipH="1">
            <a:off x="7381875" y="378619"/>
            <a:ext cx="1533525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4" name="矩形 60"/>
          <p:cNvSpPr/>
          <p:nvPr/>
        </p:nvSpPr>
        <p:spPr>
          <a:xfrm flipH="1">
            <a:off x="7009210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5" name="矩形 61"/>
          <p:cNvSpPr/>
          <p:nvPr/>
        </p:nvSpPr>
        <p:spPr>
          <a:xfrm flipH="1">
            <a:off x="6636544" y="378619"/>
            <a:ext cx="323850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6" name="矩形 62"/>
          <p:cNvSpPr/>
          <p:nvPr/>
        </p:nvSpPr>
        <p:spPr>
          <a:xfrm flipH="1">
            <a:off x="6265069" y="378619"/>
            <a:ext cx="32385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E9083AFE-C316-4D1A-86E6-143CCBD9E4C9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0" y="342900"/>
            <a:ext cx="3123900" cy="1200150"/>
          </a:xfrm>
        </p:spPr>
        <p:txBody>
          <a:bodyPr anchor="t" anchorCtr="0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342900"/>
            <a:ext cx="462780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r>
              <a:rPr lang="zh-CN" altLang="en-US" strike="noStrike" noProof="1" smtClean="0"/>
              <a:t>单击图标添加图片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0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B7ED-459A-4F93-B306-B7E5E762D320}" type="slidenum">
              <a:rPr lang="en-US" altLang="en-US" smtClean="0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/>
          <a:lstStyle/>
          <a:p>
            <a:pPr lvl="0" indent="-685800"/>
            <a:r>
              <a:rPr lang="zh-CN" altLang="zh-CN" dirty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/>
            <p:custDataLst>
              <p:tags r:id="rId17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/>
          <a:lstStyle/>
          <a:p>
            <a:pPr lvl="0" indent="-171450"/>
            <a:r>
              <a:rPr lang="zh-CN" altLang="zh-CN" dirty="0"/>
              <a:t>单击此处编辑母版文本样式</a:t>
            </a:r>
          </a:p>
          <a:p>
            <a:pPr lvl="1" indent="-171450"/>
            <a:r>
              <a:rPr lang="zh-CN" altLang="zh-CN" dirty="0"/>
              <a:t>第二级</a:t>
            </a:r>
          </a:p>
          <a:p>
            <a:pPr lvl="2" indent="-171450"/>
            <a:r>
              <a:rPr lang="zh-CN" altLang="zh-CN" dirty="0"/>
              <a:t>第三级</a:t>
            </a:r>
          </a:p>
          <a:p>
            <a:pPr lvl="3" indent="-171450"/>
            <a:r>
              <a:rPr lang="zh-CN" altLang="zh-CN" dirty="0"/>
              <a:t>第四级</a:t>
            </a:r>
          </a:p>
          <a:p>
            <a:pPr lvl="4" indent="-171450"/>
            <a:r>
              <a:rPr lang="zh-CN" altLang="zh-CN" dirty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55605C5B-551E-4AEE-BA3D-6C0E786EE100}" type="slidenum">
              <a:rPr lang="en-US" altLang="en-US" smtClean="0"/>
              <a:t>‹#›</a:t>
            </a:fld>
            <a:endParaRPr lang="en-US" altLang="en-US"/>
          </a:p>
        </p:txBody>
      </p:sp>
      <p:sp>
        <p:nvSpPr>
          <p:cNvPr id="4103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lvl="0" indent="0" defTabSz="685800">
              <a:buFont typeface="Arial" panose="020B0604020202020204" pitchFamily="34" charset="0"/>
              <a:buNone/>
            </a:pPr>
            <a:endParaRPr lang="zh-CN" altLang="zh-CN" sz="1400" u="none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charset="0"/>
        </a:defRPr>
      </a:lvl1pPr>
      <a:lvl2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2pPr>
      <a:lvl3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3pPr>
      <a:lvl4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4pPr>
      <a:lvl5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5pPr>
      <a:lvl6pPr marL="10287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6pPr>
      <a:lvl7pPr marL="13716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7pPr>
      <a:lvl8pPr marL="17145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8pPr>
      <a:lvl9pPr marL="20574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11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2.wmf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35"/>
          <p:cNvSpPr>
            <a:spLocks noChangeArrowheads="1"/>
          </p:cNvSpPr>
          <p:nvPr/>
        </p:nvSpPr>
        <p:spPr bwMode="auto">
          <a:xfrm>
            <a:off x="-3" y="1473953"/>
            <a:ext cx="9144000" cy="1454244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4000" b="1" dirty="0" smtClean="0">
                <a:solidFill>
                  <a:schemeClr val="bg2">
                    <a:lumMod val="25000"/>
                  </a:schemeClr>
                </a:solidFill>
                <a:latin typeface="思源黑体 CN Bold" pitchFamily="34" charset="-122"/>
                <a:ea typeface="思源黑体 CN Bold" pitchFamily="34" charset="-122"/>
                <a:sym typeface="+mn-ea"/>
              </a:rPr>
              <a:t>有</a:t>
            </a:r>
            <a:r>
              <a:rPr lang="zh-CN" altLang="en-US" sz="4000" b="1" dirty="0">
                <a:solidFill>
                  <a:schemeClr val="bg2">
                    <a:lumMod val="25000"/>
                  </a:schemeClr>
                </a:solidFill>
                <a:latin typeface="思源黑体 CN Bold" pitchFamily="34" charset="-122"/>
                <a:ea typeface="思源黑体 CN Bold" pitchFamily="34" charset="-122"/>
                <a:sym typeface="+mn-ea"/>
              </a:rPr>
              <a:t>理数的减</a:t>
            </a:r>
            <a:r>
              <a:rPr lang="zh-CN" altLang="en-US" sz="4000" b="1" dirty="0" smtClean="0">
                <a:solidFill>
                  <a:schemeClr val="bg2">
                    <a:lumMod val="25000"/>
                  </a:schemeClr>
                </a:solidFill>
                <a:latin typeface="思源黑体 CN Bold" pitchFamily="34" charset="-122"/>
                <a:ea typeface="思源黑体 CN Bold" pitchFamily="34" charset="-122"/>
                <a:sym typeface="+mn-ea"/>
              </a:rPr>
              <a:t>法</a:t>
            </a:r>
            <a:endParaRPr lang="en-US" altLang="zh-CN" sz="4000" b="1" dirty="0" smtClean="0">
              <a:solidFill>
                <a:schemeClr val="bg2">
                  <a:lumMod val="25000"/>
                </a:schemeClr>
              </a:solidFill>
              <a:latin typeface="思源黑体 CN Bold" pitchFamily="34" charset="-122"/>
              <a:ea typeface="思源黑体 CN Bold" pitchFamily="34" charset="-122"/>
              <a:sym typeface="+mn-ea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000" dirty="0" smtClean="0">
                <a:solidFill>
                  <a:schemeClr val="bg2">
                    <a:lumMod val="25000"/>
                  </a:schemeClr>
                </a:solidFill>
                <a:latin typeface="思源黑体 CN Bold" pitchFamily="34" charset="-122"/>
                <a:ea typeface="思源黑体 CN Bold" pitchFamily="34" charset="-122"/>
                <a:sym typeface="+mn-ea"/>
              </a:rPr>
              <a:t>第</a:t>
            </a:r>
            <a:r>
              <a:rPr lang="zh-CN" altLang="en-US" sz="2000" dirty="0">
                <a:solidFill>
                  <a:schemeClr val="bg2">
                    <a:lumMod val="25000"/>
                  </a:schemeClr>
                </a:solidFill>
                <a:latin typeface="思源黑体 CN Bold" pitchFamily="34" charset="-122"/>
                <a:ea typeface="思源黑体 CN Bold" pitchFamily="34" charset="-122"/>
                <a:sym typeface="+mn-ea"/>
              </a:rPr>
              <a:t>一课</a:t>
            </a:r>
            <a:r>
              <a:rPr lang="zh-CN" altLang="en-US" sz="2000" dirty="0" smtClean="0">
                <a:solidFill>
                  <a:schemeClr val="bg2">
                    <a:lumMod val="25000"/>
                  </a:schemeClr>
                </a:solidFill>
                <a:latin typeface="思源黑体 CN Bold" pitchFamily="34" charset="-122"/>
                <a:ea typeface="思源黑体 CN Bold" pitchFamily="34" charset="-122"/>
                <a:sym typeface="+mn-ea"/>
              </a:rPr>
              <a:t>时</a:t>
            </a:r>
            <a:endParaRPr lang="zh-CN" altLang="en-US" sz="2000" dirty="0">
              <a:solidFill>
                <a:schemeClr val="bg2">
                  <a:lumMod val="25000"/>
                </a:schemeClr>
              </a:solidFill>
              <a:latin typeface="思源黑体 CN Bold" pitchFamily="34" charset="-122"/>
              <a:ea typeface="思源黑体 CN Bold" pitchFamily="34" charset="-122"/>
              <a:sym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3" y="321117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Object 7"/>
          <p:cNvGraphicFramePr/>
          <p:nvPr/>
        </p:nvGraphicFramePr>
        <p:xfrm>
          <a:off x="1583532" y="1264445"/>
          <a:ext cx="1974056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r:id="rId3" imgW="761365" imgH="203200" progId="Equation.DSMT4">
                  <p:embed/>
                </p:oleObj>
              </mc:Choice>
              <mc:Fallback>
                <p:oleObj r:id="rId3" imgW="761365" imgH="203200" progId="Equation.DSMT4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3532" y="1264445"/>
                        <a:ext cx="1974056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2" name="Object 6"/>
          <p:cNvGraphicFramePr/>
          <p:nvPr/>
        </p:nvGraphicFramePr>
        <p:xfrm>
          <a:off x="5048250" y="1303735"/>
          <a:ext cx="963216" cy="403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r:id="rId5" imgW="367665" imgH="203200" progId="Equation.DSMT4">
                  <p:embed/>
                </p:oleObj>
              </mc:Choice>
              <mc:Fallback>
                <p:oleObj r:id="rId5" imgW="367665" imgH="203200" progId="Equation.DSMT4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1303735"/>
                        <a:ext cx="963216" cy="403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5"/>
          <p:cNvGraphicFramePr/>
          <p:nvPr/>
        </p:nvGraphicFramePr>
        <p:xfrm>
          <a:off x="1564481" y="1868092"/>
          <a:ext cx="2152650" cy="397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r:id="rId7" imgW="799465" imgH="203200" progId="Equation.DSMT4">
                  <p:embed/>
                </p:oleObj>
              </mc:Choice>
              <mc:Fallback>
                <p:oleObj r:id="rId7" imgW="799465" imgH="203200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481" y="1868092"/>
                        <a:ext cx="2152650" cy="3976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511969" y="918814"/>
            <a:ext cx="169822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indent="200025" eaLnBrk="0" hangingPunct="0"/>
            <a:r>
              <a:rPr lang="en-US" altLang="zh-CN" sz="2100" b="1">
                <a:latin typeface="宋体" panose="02010600030101010101" pitchFamily="2" charset="-122"/>
              </a:rPr>
              <a:t>4</a:t>
            </a:r>
            <a:r>
              <a:rPr lang="zh-CN" altLang="en-US" sz="2100" b="1">
                <a:latin typeface="宋体" panose="02010600030101010101" pitchFamily="2" charset="-122"/>
              </a:rPr>
              <a:t>、  计算</a:t>
            </a:r>
            <a:r>
              <a:rPr lang="en-US" altLang="zh-CN" sz="2100" b="1">
                <a:latin typeface="宋体" panose="02010600030101010101" pitchFamily="2" charset="-122"/>
              </a:rPr>
              <a:t>:</a:t>
            </a:r>
            <a:endParaRPr lang="en-US" altLang="zh-CN" sz="2100" b="1"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4377928" y="1273619"/>
            <a:ext cx="54726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100" b="1">
                <a:latin typeface="宋体" panose="02010600030101010101" pitchFamily="2" charset="-122"/>
              </a:rPr>
              <a:t>(</a:t>
            </a:r>
            <a:r>
              <a:rPr lang="en-US" altLang="zh-CN" sz="2100" b="1"/>
              <a:t>2</a:t>
            </a:r>
            <a:r>
              <a:rPr lang="en-US" altLang="zh-CN" sz="2100" b="1"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853678" y="1823094"/>
            <a:ext cx="108108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indent="200025" eaLnBrk="0" hangingPunct="0"/>
            <a:r>
              <a:rPr lang="en-US" altLang="zh-CN" sz="2100" b="1">
                <a:latin typeface="宋体" panose="02010600030101010101" pitchFamily="2" charset="-122"/>
              </a:rPr>
              <a:t>(</a:t>
            </a:r>
            <a:r>
              <a:rPr lang="en-US" altLang="zh-CN" sz="2100" b="1"/>
              <a:t>3</a:t>
            </a:r>
            <a:r>
              <a:rPr lang="en-US" altLang="zh-CN" sz="2100" b="1"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3773091" y="3337583"/>
            <a:ext cx="241092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zh-CN" altLang="en-US" sz="800"/>
              <a:t>．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5368" name="Rectangle 13"/>
          <p:cNvSpPr>
            <a:spLocks noChangeArrowheads="1"/>
          </p:cNvSpPr>
          <p:nvPr/>
        </p:nvSpPr>
        <p:spPr bwMode="auto">
          <a:xfrm>
            <a:off x="1042990" y="1275160"/>
            <a:ext cx="86558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latin typeface="宋体" panose="02010600030101010101" pitchFamily="2" charset="-122"/>
              </a:rPr>
              <a:t>(</a:t>
            </a:r>
            <a:r>
              <a:rPr lang="en-US" altLang="zh-CN" sz="2100" b="1"/>
              <a:t>1</a:t>
            </a:r>
            <a:r>
              <a:rPr lang="en-US" altLang="zh-CN" sz="2100" b="1">
                <a:latin typeface="宋体" panose="02010600030101010101" pitchFamily="2" charset="-122"/>
              </a:rPr>
              <a:t>)</a:t>
            </a:r>
          </a:p>
        </p:txBody>
      </p:sp>
      <p:graphicFrame>
        <p:nvGraphicFramePr>
          <p:cNvPr id="15369" name="Object 4"/>
          <p:cNvGraphicFramePr/>
          <p:nvPr/>
        </p:nvGraphicFramePr>
        <p:xfrm>
          <a:off x="4974431" y="1663304"/>
          <a:ext cx="199548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r:id="rId9" imgW="812165" imgH="405765" progId="Equation.DSMT4">
                  <p:embed/>
                </p:oleObj>
              </mc:Choice>
              <mc:Fallback>
                <p:oleObj r:id="rId9" imgW="812165" imgH="405765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4431" y="1663304"/>
                        <a:ext cx="1995488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1"/>
          <p:cNvSpPr>
            <a:spLocks noChangeArrowheads="1"/>
          </p:cNvSpPr>
          <p:nvPr/>
        </p:nvSpPr>
        <p:spPr bwMode="auto">
          <a:xfrm>
            <a:off x="4408886" y="1820118"/>
            <a:ext cx="54726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en-US" altLang="zh-CN" sz="2100" b="1">
                <a:latin typeface="宋体" panose="02010600030101010101" pitchFamily="2" charset="-122"/>
              </a:rPr>
              <a:t>(</a:t>
            </a:r>
            <a:r>
              <a:rPr lang="en-US" altLang="zh-CN" sz="2100" b="1"/>
              <a:t>4</a:t>
            </a:r>
            <a:r>
              <a:rPr lang="en-US" altLang="zh-CN" sz="2100" b="1"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388130" name="Rectangle 34"/>
          <p:cNvSpPr>
            <a:spLocks noChangeArrowheads="1"/>
          </p:cNvSpPr>
          <p:nvPr/>
        </p:nvSpPr>
        <p:spPr bwMode="auto">
          <a:xfrm>
            <a:off x="468316" y="2680098"/>
            <a:ext cx="6650943" cy="2051447"/>
          </a:xfrm>
          <a:prstGeom prst="rect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388131" name="Text Box 35"/>
          <p:cNvSpPr txBox="1">
            <a:spLocks noChangeArrowheads="1"/>
          </p:cNvSpPr>
          <p:nvPr/>
        </p:nvSpPr>
        <p:spPr bwMode="auto">
          <a:xfrm>
            <a:off x="539356" y="2776539"/>
            <a:ext cx="100845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b="1">
                <a:solidFill>
                  <a:srgbClr val="FF0000"/>
                </a:solidFill>
              </a:rPr>
              <a:t>解：</a:t>
            </a:r>
          </a:p>
        </p:txBody>
      </p:sp>
      <p:sp>
        <p:nvSpPr>
          <p:cNvPr id="388132" name="Text Box 36"/>
          <p:cNvSpPr txBox="1">
            <a:spLocks noChangeArrowheads="1"/>
          </p:cNvSpPr>
          <p:nvPr/>
        </p:nvSpPr>
        <p:spPr bwMode="auto">
          <a:xfrm>
            <a:off x="1115618" y="2682480"/>
            <a:ext cx="3529013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FF0000"/>
                </a:solidFill>
              </a:rPr>
              <a:t>1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原式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 ＝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3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b="1">
                <a:solidFill>
                  <a:srgbClr val="FF0000"/>
                </a:solidFill>
              </a:rPr>
              <a:t>5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FF0000"/>
                </a:solidFill>
              </a:rPr>
              <a:t>  </a:t>
            </a:r>
            <a:r>
              <a:rPr lang="zh-CN" altLang="en-US" sz="2100" b="1">
                <a:solidFill>
                  <a:srgbClr val="FF0000"/>
                </a:solidFill>
              </a:rPr>
              <a:t>＝</a:t>
            </a:r>
            <a:r>
              <a:rPr lang="en-US" altLang="zh-CN" sz="21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8133" name="Text Box 37"/>
          <p:cNvSpPr txBox="1">
            <a:spLocks noChangeArrowheads="1"/>
          </p:cNvSpPr>
          <p:nvPr/>
        </p:nvSpPr>
        <p:spPr bwMode="auto">
          <a:xfrm>
            <a:off x="4211243" y="2682480"/>
            <a:ext cx="3529013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100" b="1">
                <a:solidFill>
                  <a:srgbClr val="FF0000"/>
                </a:solidFill>
              </a:rPr>
              <a:t>2</a:t>
            </a:r>
            <a:r>
              <a:rPr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）原式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b="1">
                <a:solidFill>
                  <a:srgbClr val="FF0000"/>
                </a:solidFill>
              </a:rPr>
              <a:t>      ＝ </a:t>
            </a:r>
            <a:r>
              <a:rPr lang="en-US" altLang="zh-CN" sz="2100" b="1">
                <a:solidFill>
                  <a:srgbClr val="FF0000"/>
                </a:solidFill>
              </a:rPr>
              <a:t>0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7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</a:p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   </a:t>
            </a:r>
            <a:r>
              <a:rPr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7</a:t>
            </a:r>
          </a:p>
        </p:txBody>
      </p:sp>
      <p:pic>
        <p:nvPicPr>
          <p:cNvPr id="15375" name="图片 1" descr="组48325同意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04802" y="494111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6" name="文本框 7"/>
          <p:cNvSpPr txBox="1">
            <a:spLocks noChangeArrowheads="1"/>
          </p:cNvSpPr>
          <p:nvPr/>
        </p:nvSpPr>
        <p:spPr bwMode="auto">
          <a:xfrm>
            <a:off x="795338" y="564357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随堂演练</a:t>
            </a:r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1120381" y="2583657"/>
            <a:ext cx="2893802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200000"/>
              </a:lnSpc>
              <a:spcBef>
                <a:spcPct val="50000"/>
              </a:spcBef>
            </a:pPr>
            <a:r>
              <a:rPr lang="en-US" altLang="zh-CN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 dirty="0">
                <a:solidFill>
                  <a:srgbClr val="FF0000"/>
                </a:solidFill>
              </a:rPr>
              <a:t>3</a:t>
            </a:r>
            <a:r>
              <a:rPr lang="en-US" altLang="zh-CN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原式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100" b="1" dirty="0">
                <a:solidFill>
                  <a:srgbClr val="FF0000"/>
                </a:solidFill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</a:rPr>
              <a:t>7.2</a:t>
            </a:r>
            <a:r>
              <a:rPr lang="zh-CN" altLang="en-US" sz="2100" b="1" dirty="0">
                <a:solidFill>
                  <a:srgbClr val="FF0000"/>
                </a:solidFill>
              </a:rPr>
              <a:t>＋</a:t>
            </a:r>
            <a:r>
              <a:rPr lang="en-US" altLang="zh-CN" sz="2100" b="1" dirty="0">
                <a:solidFill>
                  <a:srgbClr val="FF0000"/>
                </a:solidFill>
              </a:rPr>
              <a:t>4.8</a:t>
            </a:r>
          </a:p>
          <a:p>
            <a:pPr eaLnBrk="0" hangingPunct="0">
              <a:lnSpc>
                <a:spcPct val="200000"/>
              </a:lnSpc>
            </a:pPr>
            <a:r>
              <a:rPr lang="en-US" altLang="zh-CN" sz="2100" b="1" dirty="0">
                <a:solidFill>
                  <a:srgbClr val="FF0000"/>
                </a:solidFill>
              </a:rPr>
              <a:t>  </a:t>
            </a:r>
            <a:r>
              <a:rPr lang="zh-CN" altLang="en-US" sz="2100" b="1" dirty="0">
                <a:solidFill>
                  <a:srgbClr val="FF0000"/>
                </a:solidFill>
              </a:rPr>
              <a:t>＝</a:t>
            </a:r>
            <a:r>
              <a:rPr lang="en-US" altLang="zh-CN" sz="2100" b="1" dirty="0">
                <a:solidFill>
                  <a:srgbClr val="FF0000"/>
                </a:solidFill>
              </a:rPr>
              <a:t>12</a:t>
            </a:r>
          </a:p>
        </p:txBody>
      </p:sp>
      <p:grpSp>
        <p:nvGrpSpPr>
          <p:cNvPr id="2" name="组合 20"/>
          <p:cNvGrpSpPr/>
          <p:nvPr/>
        </p:nvGrpSpPr>
        <p:grpSpPr bwMode="auto">
          <a:xfrm>
            <a:off x="4138613" y="2703911"/>
            <a:ext cx="2655094" cy="1922859"/>
            <a:chOff x="4211638" y="3576638"/>
            <a:chExt cx="3540125" cy="2563812"/>
          </a:xfrm>
        </p:grpSpPr>
        <p:sp>
          <p:nvSpPr>
            <p:cNvPr id="15379" name="Text Box 16"/>
            <p:cNvSpPr txBox="1">
              <a:spLocks noChangeArrowheads="1"/>
            </p:cNvSpPr>
            <p:nvPr/>
          </p:nvSpPr>
          <p:spPr bwMode="auto">
            <a:xfrm>
              <a:off x="4211638" y="3576638"/>
              <a:ext cx="3529012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100" b="1">
                  <a:solidFill>
                    <a:srgbClr val="FF0000"/>
                  </a:solidFill>
                  <a:latin typeface="宋体" panose="02010600030101010101" pitchFamily="2" charset="-122"/>
                </a:rPr>
                <a:t>（</a:t>
              </a:r>
              <a:r>
                <a:rPr lang="en-US" altLang="zh-CN" sz="2100" b="1">
                  <a:solidFill>
                    <a:srgbClr val="FF0000"/>
                  </a:solidFill>
                </a:rPr>
                <a:t>4</a:t>
              </a:r>
              <a:r>
                <a:rPr lang="zh-CN" altLang="en-US" sz="2100" b="1">
                  <a:solidFill>
                    <a:srgbClr val="FF0000"/>
                  </a:solidFill>
                  <a:latin typeface="宋体" panose="02010600030101010101" pitchFamily="2" charset="-122"/>
                </a:rPr>
                <a:t>）原式</a:t>
              </a:r>
              <a:r>
                <a:rPr lang="zh-CN" altLang="en-US" sz="2100" b="1">
                  <a:solidFill>
                    <a:srgbClr val="FF0000"/>
                  </a:solidFill>
                </a:rPr>
                <a:t>      </a:t>
              </a:r>
            </a:p>
          </p:txBody>
        </p:sp>
        <p:graphicFrame>
          <p:nvGraphicFramePr>
            <p:cNvPr id="15380" name="Object 6"/>
            <p:cNvGraphicFramePr/>
            <p:nvPr/>
          </p:nvGraphicFramePr>
          <p:xfrm>
            <a:off x="4572000" y="4221163"/>
            <a:ext cx="3179763" cy="981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6" r:id="rId12" imgW="1218565" imgH="393700" progId="Equation.DSMT4">
                    <p:embed/>
                  </p:oleObj>
                </mc:Choice>
                <mc:Fallback>
                  <p:oleObj r:id="rId12" imgW="1218565" imgH="393700" progId="Equation.DSMT4">
                    <p:embed/>
                    <p:pic>
                      <p:nvPicPr>
                        <p:cNvPr id="0" name="Object 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0" y="4221163"/>
                          <a:ext cx="3179763" cy="981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81" name="Object 7"/>
            <p:cNvGraphicFramePr/>
            <p:nvPr/>
          </p:nvGraphicFramePr>
          <p:xfrm>
            <a:off x="4860925" y="5229225"/>
            <a:ext cx="1079500" cy="911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07" r:id="rId14" imgW="444500" imgH="393700" progId="Equation.DSMT4">
                    <p:embed/>
                  </p:oleObj>
                </mc:Choice>
                <mc:Fallback>
                  <p:oleObj r:id="rId14" imgW="444500" imgH="393700" progId="Equation.DSMT4">
                    <p:embed/>
                    <p:pic>
                      <p:nvPicPr>
                        <p:cNvPr id="0" name="Object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0925" y="5229225"/>
                          <a:ext cx="1079500" cy="911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8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388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388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31" grpId="0"/>
      <p:bldP spid="388132" grpId="0"/>
      <p:bldP spid="388132" grpId="1"/>
      <p:bldP spid="388133" grpId="0"/>
      <p:bldP spid="388133" grpId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37268" y="1230937"/>
            <a:ext cx="2846160" cy="553998"/>
          </a:xfrm>
          <a:prstGeom prst="rect">
            <a:avLst/>
          </a:prstGeom>
          <a:solidFill>
            <a:srgbClr val="FF0000"/>
          </a:solidFill>
          <a:ln w="57150">
            <a:solidFill>
              <a:srgbClr val="FFFF00"/>
            </a:solidFill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altLang="zh-CN" sz="2100" b="1" dirty="0">
                <a:latin typeface="+mn-ea"/>
                <a:ea typeface="+mn-ea"/>
              </a:rPr>
              <a:t>1.</a:t>
            </a:r>
            <a:r>
              <a:rPr lang="zh-CN" altLang="en-US" sz="2100" b="1" dirty="0">
                <a:latin typeface="+mn-ea"/>
                <a:ea typeface="+mn-ea"/>
              </a:rPr>
              <a:t>有理数的减法法则：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0691" y="1837304"/>
            <a:ext cx="4921022" cy="553998"/>
          </a:xfrm>
          <a:prstGeom prst="rect">
            <a:avLst/>
          </a:prstGeom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+mn-ea"/>
              </a:rPr>
              <a:t>减去一个数，等于加上这个数的相反数</a:t>
            </a:r>
            <a:r>
              <a:rPr lang="en-US" altLang="zh-CN" sz="2100" b="1" dirty="0">
                <a:solidFill>
                  <a:srgbClr val="FF0000"/>
                </a:solidFill>
                <a:latin typeface="+mn-ea"/>
              </a:rPr>
              <a:t>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63348" y="2475139"/>
            <a:ext cx="4899251" cy="553998"/>
          </a:xfrm>
          <a:prstGeom prst="rect">
            <a:avLst/>
          </a:prstGeom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kumimoji="1" lang="zh-CN" altLang="en-US" sz="2100" b="1" dirty="0">
                <a:solidFill>
                  <a:srgbClr val="FF0000"/>
                </a:solidFill>
                <a:latin typeface="+mn-ea"/>
              </a:rPr>
              <a:t>即  </a:t>
            </a:r>
            <a:r>
              <a:rPr kumimoji="1" lang="en-US" altLang="zh-CN" sz="2100" b="1" dirty="0">
                <a:solidFill>
                  <a:srgbClr val="FF0000"/>
                </a:solidFill>
                <a:latin typeface="+mn-ea"/>
              </a:rPr>
              <a:t>a -b  =  a +</a:t>
            </a:r>
            <a:r>
              <a:rPr kumimoji="1" lang="zh-CN" altLang="en-US" sz="2100" b="1" dirty="0">
                <a:solidFill>
                  <a:srgbClr val="FF0000"/>
                </a:solidFill>
                <a:latin typeface="+mn-ea"/>
              </a:rPr>
              <a:t>（</a:t>
            </a:r>
            <a:r>
              <a:rPr kumimoji="1" lang="en-US" altLang="zh-CN" sz="2100" b="1" dirty="0">
                <a:solidFill>
                  <a:srgbClr val="FF0000"/>
                </a:solidFill>
                <a:latin typeface="+mn-ea"/>
              </a:rPr>
              <a:t>-b</a:t>
            </a:r>
            <a:r>
              <a:rPr kumimoji="1" lang="zh-CN" altLang="en-US" sz="2100" b="1" dirty="0">
                <a:solidFill>
                  <a:srgbClr val="FF0000"/>
                </a:solidFill>
                <a:latin typeface="+mn-ea"/>
              </a:rPr>
              <a:t>）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84600" y="3053954"/>
            <a:ext cx="7122319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latin typeface="宋体" panose="02010600030101010101" pitchFamily="2" charset="-122"/>
              </a:rPr>
              <a:t>2.</a:t>
            </a:r>
            <a:r>
              <a:rPr lang="zh-CN" altLang="en-US" sz="2100" b="1" dirty="0">
                <a:latin typeface="宋体" panose="02010600030101010101" pitchFamily="2" charset="-122"/>
              </a:rPr>
              <a:t>有理数的减法法则是一个转化法则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两</a:t>
            </a:r>
            <a:r>
              <a:rPr lang="zh-CN" altLang="en-US" sz="2100" b="1" dirty="0">
                <a:latin typeface="宋体" panose="02010600030101010101" pitchFamily="2" charset="-122"/>
              </a:rPr>
              <a:t>注意： </a:t>
            </a:r>
            <a:endParaRPr lang="en-US" altLang="zh-CN" sz="2100" b="1" dirty="0">
              <a:latin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100" b="1" dirty="0">
                <a:latin typeface="宋体" panose="02010600030101010101" pitchFamily="2" charset="-122"/>
              </a:rPr>
              <a:t>  </a:t>
            </a:r>
            <a:r>
              <a:rPr lang="zh-CN" altLang="en-US" sz="2100" b="1" dirty="0">
                <a:latin typeface="宋体" panose="02010600030101010101" pitchFamily="2" charset="-122"/>
              </a:rPr>
              <a:t>①减号转化为加号， ②减数变为它的相反数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dirty="0">
                <a:latin typeface="黑体" panose="02010609060101010101" charset="-122"/>
                <a:ea typeface="黑体" panose="02010609060101010101" charset="-122"/>
              </a:rPr>
              <a:t>       </a:t>
            </a:r>
          </a:p>
        </p:txBody>
      </p:sp>
      <p:sp>
        <p:nvSpPr>
          <p:cNvPr id="16389" name="矩形 80"/>
          <p:cNvSpPr>
            <a:spLocks noChangeArrowheads="1"/>
          </p:cNvSpPr>
          <p:nvPr/>
        </p:nvSpPr>
        <p:spPr bwMode="auto">
          <a:xfrm>
            <a:off x="1" y="-9525"/>
            <a:ext cx="90794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en-US" sz="15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1500">
              <a:solidFill>
                <a:srgbClr val="228B8B"/>
              </a:solidFill>
            </a:endParaRPr>
          </a:p>
        </p:txBody>
      </p:sp>
      <p:pic>
        <p:nvPicPr>
          <p:cNvPr id="16390" name="图片 1" descr="组48325同意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2" y="494111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文本框 7"/>
          <p:cNvSpPr txBox="1">
            <a:spLocks noChangeArrowheads="1"/>
          </p:cNvSpPr>
          <p:nvPr/>
        </p:nvSpPr>
        <p:spPr bwMode="auto">
          <a:xfrm>
            <a:off x="795338" y="564357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课堂小结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1" descr="组48325同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2" y="494111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文本框 7"/>
          <p:cNvSpPr txBox="1">
            <a:spLocks noChangeArrowheads="1"/>
          </p:cNvSpPr>
          <p:nvPr/>
        </p:nvSpPr>
        <p:spPr bwMode="auto">
          <a:xfrm>
            <a:off x="795338" y="564357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综合演练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914400" y="1098948"/>
            <a:ext cx="8229600" cy="1685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1</a:t>
            </a:r>
            <a:r>
              <a:rPr lang="zh-CN" altLang="en-US" sz="2100" b="1" dirty="0">
                <a:latin typeface="宋体" panose="02010600030101010101" pitchFamily="2" charset="-122"/>
              </a:rPr>
              <a:t>、如图，数轴上</a:t>
            </a:r>
            <a:r>
              <a:rPr lang="en-US" altLang="zh-CN" sz="2100" b="1" dirty="0">
                <a:latin typeface="宋体" panose="02010600030101010101" pitchFamily="2" charset="-122"/>
              </a:rPr>
              <a:t>A</a:t>
            </a:r>
            <a:r>
              <a:rPr lang="zh-CN" altLang="en-US" sz="2100" b="1" dirty="0">
                <a:latin typeface="宋体" panose="02010600030101010101" pitchFamily="2" charset="-122"/>
              </a:rPr>
              <a:t>点表示的数减去</a:t>
            </a:r>
            <a:r>
              <a:rPr lang="en-US" altLang="zh-CN" sz="2100" b="1" dirty="0">
                <a:latin typeface="宋体" panose="02010600030101010101" pitchFamily="2" charset="-122"/>
              </a:rPr>
              <a:t>B</a:t>
            </a:r>
            <a:r>
              <a:rPr lang="zh-CN" altLang="en-US" sz="2100" b="1" dirty="0">
                <a:latin typeface="宋体" panose="02010600030101010101" pitchFamily="2" charset="-122"/>
              </a:rPr>
              <a:t>点表示的数，结果是（    ）</a:t>
            </a:r>
            <a:endParaRPr lang="en-US" altLang="zh-CN" sz="2100" b="1" dirty="0">
              <a:latin typeface="宋体" panose="02010600030101010101" pitchFamily="2" charset="-122"/>
            </a:endParaRPr>
          </a:p>
          <a:p>
            <a:pPr eaLnBrk="0" hangingPunct="0"/>
            <a:endParaRPr lang="en-US" altLang="zh-CN" sz="2100" b="1" dirty="0">
              <a:latin typeface="宋体" panose="02010600030101010101" pitchFamily="2" charset="-122"/>
            </a:endParaRPr>
          </a:p>
          <a:p>
            <a:pPr eaLnBrk="0" hangingPunct="0"/>
            <a:endParaRPr lang="en-US" altLang="zh-CN" sz="2100" b="1" dirty="0">
              <a:latin typeface="宋体" panose="02010600030101010101" pitchFamily="2" charset="-122"/>
            </a:endParaRPr>
          </a:p>
          <a:p>
            <a:pPr eaLnBrk="0" hangingPunct="0"/>
            <a:endParaRPr lang="en-US" altLang="zh-CN" sz="2100" b="1" dirty="0">
              <a:latin typeface="宋体" panose="02010600030101010101" pitchFamily="2" charset="-122"/>
            </a:endParaRPr>
          </a:p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A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8     B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-8      C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2       D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-2</a:t>
            </a:r>
          </a:p>
        </p:txBody>
      </p:sp>
      <p:sp>
        <p:nvSpPr>
          <p:cNvPr id="17412" name="Line 17"/>
          <p:cNvSpPr>
            <a:spLocks noChangeShapeType="1"/>
          </p:cNvSpPr>
          <p:nvPr/>
        </p:nvSpPr>
        <p:spPr bwMode="auto">
          <a:xfrm flipV="1">
            <a:off x="1333500" y="1915717"/>
            <a:ext cx="6787754" cy="36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7413" name="Text Box 25"/>
          <p:cNvSpPr txBox="1">
            <a:spLocks noChangeArrowheads="1"/>
          </p:cNvSpPr>
          <p:nvPr/>
        </p:nvSpPr>
        <p:spPr bwMode="auto">
          <a:xfrm>
            <a:off x="973934" y="1921669"/>
            <a:ext cx="710803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zh-CN">
                <a:latin typeface="Times New Roman" panose="02020603050405020304" pitchFamily="18" charset="0"/>
              </a:rPr>
              <a:t>  </a:t>
            </a:r>
            <a:r>
              <a:rPr lang="zh-CN" altLang="en-US">
                <a:latin typeface="Times New Roman" panose="02020603050405020304" pitchFamily="18" charset="0"/>
              </a:rPr>
              <a:t>   </a:t>
            </a:r>
            <a:r>
              <a:rPr lang="zh-CN" altLang="en-US" b="1">
                <a:latin typeface="Times New Roman" panose="02020603050405020304" pitchFamily="18" charset="0"/>
              </a:rPr>
              <a:t>    </a:t>
            </a:r>
            <a:r>
              <a:rPr lang="en-US" altLang="zh-CN" b="1">
                <a:latin typeface="Times New Roman" panose="02020603050405020304" pitchFamily="18" charset="0"/>
              </a:rPr>
              <a:t>-3         -</a:t>
            </a:r>
            <a:r>
              <a:rPr lang="zh-CN" altLang="zh-CN" b="1">
                <a:latin typeface="Times New Roman" panose="02020603050405020304" pitchFamily="18" charset="0"/>
              </a:rPr>
              <a:t>2  </a:t>
            </a:r>
            <a:r>
              <a:rPr lang="en-US" altLang="zh-CN" b="1">
                <a:latin typeface="Times New Roman" panose="02020603050405020304" pitchFamily="18" charset="0"/>
              </a:rPr>
              <a:t>      </a:t>
            </a:r>
            <a:r>
              <a:rPr lang="zh-CN" altLang="zh-CN" b="1">
                <a:latin typeface="Times New Roman" panose="02020603050405020304" pitchFamily="18" charset="0"/>
              </a:rPr>
              <a:t> </a:t>
            </a:r>
            <a:r>
              <a:rPr lang="zh-CN" altLang="en-US" b="1">
                <a:latin typeface="Times New Roman" panose="02020603050405020304" pitchFamily="18" charset="0"/>
              </a:rPr>
              <a:t> </a:t>
            </a:r>
            <a:r>
              <a:rPr lang="en-US" altLang="zh-CN" b="1">
                <a:latin typeface="Times New Roman" panose="02020603050405020304" pitchFamily="18" charset="0"/>
              </a:rPr>
              <a:t>-</a:t>
            </a:r>
            <a:r>
              <a:rPr lang="zh-CN" altLang="zh-CN" b="1">
                <a:latin typeface="Times New Roman" panose="02020603050405020304" pitchFamily="18" charset="0"/>
              </a:rPr>
              <a:t>1   </a:t>
            </a:r>
            <a:r>
              <a:rPr lang="en-US" altLang="zh-CN" b="1">
                <a:latin typeface="Times New Roman" panose="02020603050405020304" pitchFamily="18" charset="0"/>
              </a:rPr>
              <a:t>    0         1         </a:t>
            </a:r>
            <a:r>
              <a:rPr lang="zh-CN" altLang="zh-CN" b="1">
                <a:latin typeface="Times New Roman" panose="02020603050405020304" pitchFamily="18" charset="0"/>
              </a:rPr>
              <a:t>2     </a:t>
            </a:r>
            <a:r>
              <a:rPr lang="en-US" altLang="zh-CN" b="1">
                <a:latin typeface="Times New Roman" panose="02020603050405020304" pitchFamily="18" charset="0"/>
              </a:rPr>
              <a:t> </a:t>
            </a:r>
            <a:r>
              <a:rPr lang="zh-CN" altLang="zh-CN" b="1">
                <a:latin typeface="Times New Roman" panose="02020603050405020304" pitchFamily="18" charset="0"/>
              </a:rPr>
              <a:t>  </a:t>
            </a:r>
            <a:r>
              <a:rPr lang="en-US" altLang="zh-CN" b="1">
                <a:latin typeface="Times New Roman" panose="02020603050405020304" pitchFamily="18" charset="0"/>
              </a:rPr>
              <a:t>   </a:t>
            </a:r>
            <a:r>
              <a:rPr lang="zh-CN" altLang="zh-CN" b="1">
                <a:latin typeface="Times New Roman" panose="02020603050405020304" pitchFamily="18" charset="0"/>
              </a:rPr>
              <a:t>3</a:t>
            </a:r>
            <a:r>
              <a:rPr lang="en-US" altLang="zh-CN" b="1">
                <a:latin typeface="Times New Roman" panose="02020603050405020304" pitchFamily="18" charset="0"/>
              </a:rPr>
              <a:t>      </a:t>
            </a:r>
            <a:r>
              <a:rPr lang="zh-CN" altLang="zh-CN" b="1">
                <a:latin typeface="Times New Roman" panose="02020603050405020304" pitchFamily="18" charset="0"/>
              </a:rPr>
              <a:t>  </a:t>
            </a:r>
            <a:r>
              <a:rPr lang="en-US" altLang="zh-CN" b="1">
                <a:latin typeface="Times New Roman" panose="02020603050405020304" pitchFamily="18" charset="0"/>
              </a:rPr>
              <a:t>  </a:t>
            </a:r>
            <a:r>
              <a:rPr lang="zh-CN" altLang="zh-CN" b="1">
                <a:latin typeface="Times New Roman" panose="02020603050405020304" pitchFamily="18" charset="0"/>
              </a:rPr>
              <a:t> 4   </a:t>
            </a:r>
            <a:r>
              <a:rPr lang="en-US" altLang="zh-CN" b="1">
                <a:latin typeface="Times New Roman" panose="02020603050405020304" pitchFamily="18" charset="0"/>
              </a:rPr>
              <a:t> </a:t>
            </a:r>
            <a:r>
              <a:rPr lang="zh-CN" altLang="zh-CN" b="1">
                <a:latin typeface="Times New Roman" panose="02020603050405020304" pitchFamily="18" charset="0"/>
              </a:rPr>
              <a:t> </a:t>
            </a:r>
            <a:r>
              <a:rPr lang="en-US" altLang="zh-CN" b="1">
                <a:latin typeface="Times New Roman" panose="02020603050405020304" pitchFamily="18" charset="0"/>
              </a:rPr>
              <a:t>  </a:t>
            </a:r>
            <a:r>
              <a:rPr lang="zh-CN" altLang="zh-CN" b="1">
                <a:latin typeface="Times New Roman" panose="02020603050405020304" pitchFamily="18" charset="0"/>
              </a:rPr>
              <a:t>  </a:t>
            </a:r>
            <a:r>
              <a:rPr lang="en-US" altLang="zh-CN" b="1">
                <a:latin typeface="Times New Roman" panose="02020603050405020304" pitchFamily="18" charset="0"/>
              </a:rPr>
              <a:t> </a:t>
            </a:r>
            <a:r>
              <a:rPr lang="zh-CN" altLang="zh-CN" b="1">
                <a:latin typeface="Times New Roman" panose="02020603050405020304" pitchFamily="18" charset="0"/>
              </a:rPr>
              <a:t> </a:t>
            </a:r>
            <a:r>
              <a:rPr lang="en-US" altLang="zh-CN" b="1">
                <a:latin typeface="Times New Roman" panose="02020603050405020304" pitchFamily="18" charset="0"/>
              </a:rPr>
              <a:t>5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3668316" y="1828800"/>
            <a:ext cx="0" cy="8691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1670447" y="1866900"/>
            <a:ext cx="0" cy="8691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383631" y="1818086"/>
            <a:ext cx="0" cy="8691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261247" y="1801418"/>
            <a:ext cx="0" cy="8691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920854" y="1796655"/>
            <a:ext cx="0" cy="8691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644754" y="1834755"/>
            <a:ext cx="0" cy="8691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6390085" y="1828800"/>
            <a:ext cx="0" cy="8691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7124700" y="1834755"/>
            <a:ext cx="0" cy="8691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3134916" y="1807369"/>
            <a:ext cx="0" cy="8691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423" name="TextBox 25"/>
          <p:cNvSpPr txBox="1">
            <a:spLocks noChangeArrowheads="1"/>
          </p:cNvSpPr>
          <p:nvPr/>
        </p:nvSpPr>
        <p:spPr bwMode="auto">
          <a:xfrm>
            <a:off x="1534718" y="1534717"/>
            <a:ext cx="599836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/>
              <a:t>A                                                                                       B</a:t>
            </a:r>
            <a:endParaRPr lang="zh-CN" altLang="en-US" sz="2100" b="1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956947" y="1077517"/>
            <a:ext cx="9144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B</a:t>
            </a:r>
            <a:endParaRPr lang="zh-CN" altLang="en-US" sz="2100" b="1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92971" y="2775348"/>
            <a:ext cx="810934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2</a:t>
            </a:r>
            <a:r>
              <a:rPr lang="zh-CN" altLang="en-US" sz="2100" b="1" dirty="0">
                <a:latin typeface="宋体" panose="02010600030101010101" pitchFamily="2" charset="-122"/>
              </a:rPr>
              <a:t>、某地今年</a:t>
            </a:r>
            <a:r>
              <a:rPr lang="en-US" altLang="zh-CN" sz="2100" b="1" dirty="0">
                <a:latin typeface="宋体" panose="02010600030101010101" pitchFamily="2" charset="-122"/>
              </a:rPr>
              <a:t>1</a:t>
            </a:r>
            <a:r>
              <a:rPr lang="zh-CN" altLang="en-US" sz="2100" b="1" dirty="0">
                <a:latin typeface="宋体" panose="02010600030101010101" pitchFamily="2" charset="-122"/>
              </a:rPr>
              <a:t>月</a:t>
            </a:r>
            <a:r>
              <a:rPr lang="en-US" altLang="zh-CN" sz="2100" b="1" dirty="0">
                <a:latin typeface="宋体" panose="02010600030101010101" pitchFamily="2" charset="-122"/>
              </a:rPr>
              <a:t>1</a:t>
            </a:r>
            <a:r>
              <a:rPr lang="zh-CN" altLang="en-US" sz="2100" b="1" dirty="0">
                <a:latin typeface="宋体" panose="02010600030101010101" pitchFamily="2" charset="-122"/>
              </a:rPr>
              <a:t>日至</a:t>
            </a:r>
            <a:r>
              <a:rPr lang="en-US" altLang="zh-CN" sz="2100" b="1" dirty="0">
                <a:latin typeface="宋体" panose="02010600030101010101" pitchFamily="2" charset="-122"/>
              </a:rPr>
              <a:t>4</a:t>
            </a:r>
            <a:r>
              <a:rPr lang="zh-CN" altLang="en-US" sz="2100" b="1" dirty="0">
                <a:latin typeface="宋体" panose="02010600030101010101" pitchFamily="2" charset="-122"/>
              </a:rPr>
              <a:t>日的最高气温与最低气温如下表：</a:t>
            </a:r>
            <a:endParaRPr lang="en-US" altLang="zh-CN" sz="2100" b="1" dirty="0">
              <a:latin typeface="宋体" panose="02010600030101010101" pitchFamily="2" charset="-122"/>
            </a:endParaRPr>
          </a:p>
        </p:txBody>
      </p:sp>
      <p:graphicFrame>
        <p:nvGraphicFramePr>
          <p:cNvPr id="29" name="表格 28"/>
          <p:cNvGraphicFramePr>
            <a:graphicFrameLocks noGrp="1"/>
          </p:cNvGraphicFramePr>
          <p:nvPr/>
        </p:nvGraphicFramePr>
        <p:xfrm>
          <a:off x="1382318" y="3250406"/>
          <a:ext cx="5932885" cy="15775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6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6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6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6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58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1" dirty="0" smtClean="0">
                          <a:solidFill>
                            <a:schemeClr val="tx1"/>
                          </a:solidFill>
                        </a:rPr>
                        <a:t>日期</a:t>
                      </a:r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zh-CN" altLang="en-US" sz="15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zh-CN" altLang="en-US" sz="15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zh-CN" altLang="en-US" sz="15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zh-CN" altLang="en-US" sz="15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zh-CN" altLang="en-US" sz="15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zh-CN" altLang="en-US" sz="15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tc>
                  <a:txBody>
                    <a:bodyPr/>
                    <a:lstStyle/>
                    <a:p>
                      <a:pPr marL="0" marR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zh-CN" altLang="en-US" sz="1500" b="1" dirty="0" smtClean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zh-CN" altLang="en-US" sz="1500" b="1" dirty="0" smtClean="0">
                          <a:solidFill>
                            <a:schemeClr val="tx1"/>
                          </a:solidFill>
                        </a:rPr>
                        <a:t>日</a:t>
                      </a:r>
                    </a:p>
                    <a:p>
                      <a:pPr algn="ctr"/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8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1" dirty="0" smtClean="0">
                          <a:solidFill>
                            <a:schemeClr val="tx1"/>
                          </a:solidFill>
                        </a:rPr>
                        <a:t>最高气温</a:t>
                      </a:r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5℃</a:t>
                      </a:r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tc>
                  <a:txBody>
                    <a:bodyPr/>
                    <a:lstStyle/>
                    <a:p>
                      <a:pPr marL="0" marR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4℃</a:t>
                      </a:r>
                      <a:endParaRPr lang="zh-CN" altLang="en-US" sz="1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tc>
                  <a:txBody>
                    <a:bodyPr/>
                    <a:lstStyle/>
                    <a:p>
                      <a:pPr marL="0" marR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0℃</a:t>
                      </a:r>
                      <a:endParaRPr lang="zh-CN" altLang="en-US" sz="1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tc>
                  <a:txBody>
                    <a:bodyPr/>
                    <a:lstStyle/>
                    <a:p>
                      <a:pPr marL="0" marR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4℃</a:t>
                      </a:r>
                      <a:endParaRPr lang="zh-CN" altLang="en-US" sz="1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8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1" dirty="0" smtClean="0">
                          <a:solidFill>
                            <a:schemeClr val="tx1"/>
                          </a:solidFill>
                        </a:rPr>
                        <a:t>最低气温</a:t>
                      </a:r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tc>
                  <a:txBody>
                    <a:bodyPr/>
                    <a:lstStyle/>
                    <a:p>
                      <a:pPr marL="0" marR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0℃</a:t>
                      </a:r>
                      <a:endParaRPr lang="zh-CN" altLang="en-US" sz="1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tc>
                  <a:txBody>
                    <a:bodyPr/>
                    <a:lstStyle/>
                    <a:p>
                      <a:pPr marL="0" marR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-2℃</a:t>
                      </a:r>
                      <a:endParaRPr lang="zh-CN" altLang="en-US" sz="1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tc>
                  <a:txBody>
                    <a:bodyPr/>
                    <a:lstStyle/>
                    <a:p>
                      <a:pPr marL="0" marR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-4℃</a:t>
                      </a:r>
                      <a:endParaRPr lang="zh-CN" altLang="en-US" sz="1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tc>
                  <a:txBody>
                    <a:bodyPr/>
                    <a:lstStyle/>
                    <a:p>
                      <a:pPr marL="0" marR="0" indent="0" algn="ctr" defTabSz="91376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500" b="1" dirty="0" smtClean="0">
                          <a:solidFill>
                            <a:schemeClr val="tx1"/>
                          </a:solidFill>
                        </a:rPr>
                        <a:t>-3℃</a:t>
                      </a:r>
                      <a:endParaRPr lang="zh-CN" altLang="en-US" sz="1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2" marR="68582" marT="34295" marB="342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1" descr="组48325同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2" y="494111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文本框 7"/>
          <p:cNvSpPr txBox="1">
            <a:spLocks noChangeArrowheads="1"/>
          </p:cNvSpPr>
          <p:nvPr/>
        </p:nvSpPr>
        <p:spPr bwMode="auto">
          <a:xfrm>
            <a:off x="795338" y="564357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综合演练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2003" y="1012032"/>
            <a:ext cx="8109347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 dirty="0">
                <a:latin typeface="宋体" panose="02010600030101010101" pitchFamily="2" charset="-122"/>
              </a:rPr>
              <a:t>其中温差最大是（    ）</a:t>
            </a:r>
            <a:endParaRPr lang="en-US" altLang="zh-CN" sz="2100" b="1" dirty="0">
              <a:latin typeface="宋体" panose="02010600030101010101" pitchFamily="2" charset="-122"/>
            </a:endParaRPr>
          </a:p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A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/>
              <a:t>1</a:t>
            </a:r>
            <a:r>
              <a:rPr lang="zh-CN" altLang="en-US" sz="2100" b="1" dirty="0"/>
              <a:t>月</a:t>
            </a:r>
            <a:r>
              <a:rPr lang="en-US" altLang="zh-CN" sz="2100" b="1" dirty="0"/>
              <a:t>1</a:t>
            </a:r>
            <a:r>
              <a:rPr lang="zh-CN" altLang="en-US" sz="2100" b="1" dirty="0"/>
              <a:t>日             </a:t>
            </a:r>
            <a:r>
              <a:rPr lang="en-US" altLang="zh-CN" sz="2100" b="1" dirty="0">
                <a:latin typeface="宋体" panose="02010600030101010101" pitchFamily="2" charset="-122"/>
              </a:rPr>
              <a:t>B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/>
              <a:t>1</a:t>
            </a:r>
            <a:r>
              <a:rPr lang="zh-CN" altLang="en-US" sz="2100" b="1" dirty="0"/>
              <a:t>月</a:t>
            </a:r>
            <a:r>
              <a:rPr lang="en-US" altLang="zh-CN" sz="2100" b="1" dirty="0"/>
              <a:t>2</a:t>
            </a:r>
            <a:r>
              <a:rPr lang="zh-CN" altLang="en-US" sz="2100" b="1" dirty="0"/>
              <a:t>日           </a:t>
            </a:r>
            <a:r>
              <a:rPr lang="en-US" altLang="zh-CN" sz="2100" b="1" dirty="0">
                <a:latin typeface="宋体" panose="02010600030101010101" pitchFamily="2" charset="-122"/>
              </a:rPr>
              <a:t>C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/>
              <a:t>1</a:t>
            </a:r>
            <a:r>
              <a:rPr lang="zh-CN" altLang="en-US" sz="2100" b="1" dirty="0"/>
              <a:t>月</a:t>
            </a:r>
            <a:r>
              <a:rPr lang="en-US" altLang="zh-CN" sz="2100" b="1" dirty="0"/>
              <a:t>3</a:t>
            </a:r>
            <a:r>
              <a:rPr lang="zh-CN" altLang="en-US" sz="2100" b="1" dirty="0"/>
              <a:t>日         </a:t>
            </a:r>
            <a:r>
              <a:rPr lang="en-US" altLang="zh-CN" sz="2100" b="1" dirty="0">
                <a:latin typeface="宋体" panose="02010600030101010101" pitchFamily="2" charset="-122"/>
              </a:rPr>
              <a:t>D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/>
              <a:t>1</a:t>
            </a:r>
            <a:r>
              <a:rPr lang="zh-CN" altLang="en-US" sz="2100" b="1" dirty="0"/>
              <a:t>月</a:t>
            </a:r>
            <a:r>
              <a:rPr lang="en-US" altLang="zh-CN" sz="2100" b="1" dirty="0"/>
              <a:t>4</a:t>
            </a:r>
            <a:r>
              <a:rPr lang="zh-CN" altLang="en-US" sz="2100" b="1" dirty="0"/>
              <a:t>日</a:t>
            </a:r>
            <a:endParaRPr lang="en-US" altLang="zh-CN" sz="2100" b="1" dirty="0">
              <a:latin typeface="宋体" panose="02010600030101010101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24200" y="1012033"/>
            <a:ext cx="9144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D</a:t>
            </a:r>
            <a:endParaRPr lang="zh-CN" altLang="en-US" sz="2100" b="1">
              <a:solidFill>
                <a:srgbClr val="FF0000"/>
              </a:solidFill>
            </a:endParaRPr>
          </a:p>
        </p:txBody>
      </p:sp>
      <p:grpSp>
        <p:nvGrpSpPr>
          <p:cNvPr id="2" name="组合 10"/>
          <p:cNvGrpSpPr/>
          <p:nvPr/>
        </p:nvGrpSpPr>
        <p:grpSpPr bwMode="auto">
          <a:xfrm>
            <a:off x="756047" y="1812130"/>
            <a:ext cx="8110538" cy="738664"/>
            <a:chOff x="1008743" y="2416628"/>
            <a:chExt cx="10813143" cy="985115"/>
          </a:xfrm>
        </p:grpSpPr>
        <p:sp>
          <p:nvSpPr>
            <p:cNvPr id="18438" name="TextBox 7"/>
            <p:cNvSpPr txBox="1">
              <a:spLocks noChangeArrowheads="1"/>
            </p:cNvSpPr>
            <p:nvPr/>
          </p:nvSpPr>
          <p:spPr bwMode="auto">
            <a:xfrm>
              <a:off x="1008743" y="2416628"/>
              <a:ext cx="10813143" cy="985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100" b="1" dirty="0">
                  <a:latin typeface="宋体" panose="02010600030101010101" pitchFamily="2" charset="-122"/>
                </a:rPr>
                <a:t>3</a:t>
              </a:r>
              <a:r>
                <a:rPr lang="zh-CN" altLang="en-US" sz="2100" b="1" dirty="0">
                  <a:latin typeface="宋体" panose="02010600030101010101" pitchFamily="2" charset="-122"/>
                </a:rPr>
                <a:t>、已知甲地的海拔高度是</a:t>
              </a:r>
              <a:r>
                <a:rPr lang="en-US" altLang="zh-CN" sz="2100" b="1" dirty="0">
                  <a:latin typeface="宋体" panose="02010600030101010101" pitchFamily="2" charset="-122"/>
                </a:rPr>
                <a:t>300</a:t>
              </a:r>
              <a:r>
                <a:rPr lang="zh-CN" altLang="en-US" sz="2100" b="1" dirty="0">
                  <a:latin typeface="宋体" panose="02010600030101010101" pitchFamily="2" charset="-122"/>
                </a:rPr>
                <a:t>米，乙地的海拔高度是</a:t>
              </a:r>
              <a:r>
                <a:rPr lang="en-US" altLang="zh-CN" sz="2100" b="1" dirty="0">
                  <a:latin typeface="宋体" panose="02010600030101010101" pitchFamily="2" charset="-122"/>
                </a:rPr>
                <a:t>-50</a:t>
              </a:r>
              <a:r>
                <a:rPr lang="zh-CN" altLang="en-US" sz="2100" b="1" dirty="0">
                  <a:latin typeface="宋体" panose="02010600030101010101" pitchFamily="2" charset="-122"/>
                </a:rPr>
                <a:t>米，那么甲地比乙地高</a:t>
              </a:r>
              <a:endParaRPr lang="en-US" altLang="zh-CN" sz="2100" b="1" dirty="0">
                <a:latin typeface="宋体" panose="02010600030101010101" pitchFamily="2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3034223" y="3382052"/>
              <a:ext cx="1566731" cy="142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455069" y="2139555"/>
            <a:ext cx="9144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350</a:t>
            </a:r>
            <a:r>
              <a:rPr lang="zh-CN" altLang="en-US" sz="2100" b="1">
                <a:solidFill>
                  <a:srgbClr val="FF0000"/>
                </a:solidFill>
              </a:rPr>
              <a:t>米</a:t>
            </a:r>
          </a:p>
        </p:txBody>
      </p:sp>
      <p:grpSp>
        <p:nvGrpSpPr>
          <p:cNvPr id="3" name="组合 14"/>
          <p:cNvGrpSpPr/>
          <p:nvPr/>
        </p:nvGrpSpPr>
        <p:grpSpPr bwMode="auto">
          <a:xfrm>
            <a:off x="664371" y="2590806"/>
            <a:ext cx="8109347" cy="415498"/>
            <a:chOff x="885371" y="3454399"/>
            <a:chExt cx="10813143" cy="553305"/>
          </a:xfrm>
        </p:grpSpPr>
        <p:sp>
          <p:nvSpPr>
            <p:cNvPr id="18442" name="TextBox 12"/>
            <p:cNvSpPr txBox="1">
              <a:spLocks noChangeArrowheads="1"/>
            </p:cNvSpPr>
            <p:nvPr/>
          </p:nvSpPr>
          <p:spPr bwMode="auto">
            <a:xfrm>
              <a:off x="885371" y="3454399"/>
              <a:ext cx="10813143" cy="553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zh-CN" sz="2100" b="1" dirty="0">
                  <a:latin typeface="宋体" panose="02010600030101010101" pitchFamily="2" charset="-122"/>
                </a:rPr>
                <a:t>4</a:t>
              </a:r>
              <a:r>
                <a:rPr lang="zh-CN" altLang="en-US" sz="2100" b="1" dirty="0">
                  <a:latin typeface="宋体" panose="02010600030101010101" pitchFamily="2" charset="-122"/>
                </a:rPr>
                <a:t>、（</a:t>
              </a:r>
              <a:r>
                <a:rPr lang="en-US" altLang="zh-CN" sz="2100" b="1" dirty="0">
                  <a:latin typeface="宋体" panose="02010600030101010101" pitchFamily="2" charset="-122"/>
                </a:rPr>
                <a:t>1</a:t>
              </a:r>
              <a:r>
                <a:rPr lang="zh-CN" altLang="en-US" sz="2100" b="1" dirty="0">
                  <a:latin typeface="宋体" panose="02010600030101010101" pitchFamily="2" charset="-122"/>
                </a:rPr>
                <a:t>）已知</a:t>
              </a:r>
              <a:r>
                <a:rPr lang="en-US" altLang="zh-CN" sz="2100" b="1" dirty="0">
                  <a:latin typeface="宋体" panose="02010600030101010101" pitchFamily="2" charset="-122"/>
                </a:rPr>
                <a:t>︱x ︱=5,y=3,</a:t>
              </a:r>
              <a:r>
                <a:rPr lang="zh-CN" altLang="en-US" sz="2100" b="1" dirty="0">
                  <a:latin typeface="宋体" panose="02010600030101010101" pitchFamily="2" charset="-122"/>
                </a:rPr>
                <a:t>则</a:t>
              </a:r>
              <a:r>
                <a:rPr lang="en-US" altLang="zh-CN" sz="2100" b="1" dirty="0">
                  <a:latin typeface="宋体" panose="02010600030101010101" pitchFamily="2" charset="-122"/>
                </a:rPr>
                <a:t>x-y=</a:t>
              </a: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6654709" y="3926883"/>
              <a:ext cx="1566962" cy="142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26831" y="2590801"/>
            <a:ext cx="9144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2</a:t>
            </a:r>
            <a:r>
              <a:rPr lang="zh-CN" altLang="en-US" sz="2100" b="1">
                <a:solidFill>
                  <a:srgbClr val="FF0000"/>
                </a:solidFill>
              </a:rPr>
              <a:t>或</a:t>
            </a:r>
            <a:r>
              <a:rPr lang="en-US" altLang="zh-CN" sz="2100" b="1">
                <a:solidFill>
                  <a:srgbClr val="FF0000"/>
                </a:solidFill>
              </a:rPr>
              <a:t>-2</a:t>
            </a:r>
            <a:endParaRPr lang="zh-CN" altLang="en-US" sz="2100" b="1">
              <a:solidFill>
                <a:srgbClr val="FF0000"/>
              </a:solidFill>
            </a:endParaRPr>
          </a:p>
        </p:txBody>
      </p:sp>
      <p:grpSp>
        <p:nvGrpSpPr>
          <p:cNvPr id="4" name="组合 17"/>
          <p:cNvGrpSpPr/>
          <p:nvPr/>
        </p:nvGrpSpPr>
        <p:grpSpPr bwMode="auto">
          <a:xfrm>
            <a:off x="516731" y="3075385"/>
            <a:ext cx="8110538" cy="415498"/>
            <a:chOff x="885371" y="3454399"/>
            <a:chExt cx="10813143" cy="554987"/>
          </a:xfrm>
        </p:grpSpPr>
        <p:sp>
          <p:nvSpPr>
            <p:cNvPr id="18446" name="TextBox 18"/>
            <p:cNvSpPr txBox="1">
              <a:spLocks noChangeArrowheads="1"/>
            </p:cNvSpPr>
            <p:nvPr/>
          </p:nvSpPr>
          <p:spPr bwMode="auto">
            <a:xfrm>
              <a:off x="885371" y="3454399"/>
              <a:ext cx="10813143" cy="554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2100" b="1" dirty="0">
                  <a:latin typeface="宋体" panose="02010600030101010101" pitchFamily="2" charset="-122"/>
                </a:rPr>
                <a:t>    （</a:t>
              </a:r>
              <a:r>
                <a:rPr lang="en-US" altLang="zh-CN" sz="2100" b="1" dirty="0">
                  <a:latin typeface="宋体" panose="02010600030101010101" pitchFamily="2" charset="-122"/>
                </a:rPr>
                <a:t>2</a:t>
              </a:r>
              <a:r>
                <a:rPr lang="zh-CN" altLang="en-US" sz="2100" b="1" dirty="0">
                  <a:latin typeface="宋体" panose="02010600030101010101" pitchFamily="2" charset="-122"/>
                </a:rPr>
                <a:t>）如果</a:t>
              </a:r>
              <a:r>
                <a:rPr lang="en-US" altLang="zh-CN" sz="2100" b="1" dirty="0">
                  <a:latin typeface="宋体" panose="02010600030101010101" pitchFamily="2" charset="-122"/>
                </a:rPr>
                <a:t>x</a:t>
              </a:r>
              <a:r>
                <a:rPr lang="zh-CN" altLang="en-US" sz="2100" b="1" dirty="0">
                  <a:latin typeface="宋体" panose="02010600030101010101" pitchFamily="2" charset="-122"/>
                </a:rPr>
                <a:t>与</a:t>
              </a:r>
              <a:r>
                <a:rPr lang="en-US" altLang="zh-CN" sz="2100" b="1" dirty="0">
                  <a:latin typeface="宋体" panose="02010600030101010101" pitchFamily="2" charset="-122"/>
                </a:rPr>
                <a:t>2</a:t>
              </a:r>
              <a:r>
                <a:rPr lang="zh-CN" altLang="en-US" sz="2100" b="1" dirty="0">
                  <a:latin typeface="宋体" panose="02010600030101010101" pitchFamily="2" charset="-122"/>
                </a:rPr>
                <a:t>互为相反数，那么</a:t>
              </a:r>
              <a:r>
                <a:rPr lang="en-US" altLang="zh-CN" sz="2100" b="1" dirty="0">
                  <a:latin typeface="宋体" panose="02010600030101010101" pitchFamily="2" charset="-122"/>
                </a:rPr>
                <a:t>︱x-1 ︱=</a:t>
              </a: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8571401" y="3910825"/>
              <a:ext cx="1566732" cy="1590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536531" y="3075386"/>
            <a:ext cx="9144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3</a:t>
            </a:r>
            <a:endParaRPr lang="zh-CN" altLang="en-US" sz="2100" b="1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15555" y="3587355"/>
            <a:ext cx="8109347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5</a:t>
            </a:r>
            <a:r>
              <a:rPr lang="zh-CN" altLang="en-US" sz="2100" b="1" dirty="0">
                <a:latin typeface="宋体" panose="02010600030101010101" pitchFamily="2" charset="-122"/>
              </a:rPr>
              <a:t>、口算</a:t>
            </a:r>
            <a:r>
              <a:rPr lang="zh-CN" altLang="en-US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： </a:t>
            </a:r>
            <a:endParaRPr lang="en-US" altLang="zh-CN" sz="2100" b="1" dirty="0">
              <a:latin typeface="宋体" panose="02010600030101010101" pitchFamily="2" charset="-122"/>
              <a:sym typeface="Wingdings" panose="05000000000000000000" pitchFamily="2" charset="2"/>
            </a:endParaRPr>
          </a:p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   </a:t>
            </a:r>
            <a:r>
              <a:rPr lang="zh-CN" altLang="en-US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1</a:t>
            </a:r>
            <a:r>
              <a:rPr lang="zh-CN" altLang="en-US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）比</a:t>
            </a:r>
            <a:r>
              <a:rPr lang="en-US" altLang="zh-CN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2 ℃</a:t>
            </a:r>
            <a:r>
              <a:rPr lang="zh-CN" altLang="en-US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低</a:t>
            </a:r>
            <a:r>
              <a:rPr lang="en-US" altLang="zh-CN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8 ℃</a:t>
            </a:r>
            <a:r>
              <a:rPr lang="zh-CN" altLang="en-US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的温度；   （</a:t>
            </a:r>
            <a:r>
              <a:rPr lang="en-US" altLang="zh-CN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2</a:t>
            </a:r>
            <a:r>
              <a:rPr lang="zh-CN" altLang="en-US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）比</a:t>
            </a:r>
            <a:r>
              <a:rPr lang="en-US" altLang="zh-CN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-3 ℃</a:t>
            </a:r>
            <a:r>
              <a:rPr lang="zh-CN" altLang="en-US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低</a:t>
            </a:r>
            <a:r>
              <a:rPr lang="en-US" altLang="zh-CN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6 ℃</a:t>
            </a:r>
            <a:r>
              <a:rPr lang="zh-CN" altLang="en-US" sz="2100" b="1" dirty="0">
                <a:latin typeface="宋体" panose="02010600030101010101" pitchFamily="2" charset="-122"/>
                <a:sym typeface="Wingdings" panose="05000000000000000000" pitchFamily="2" charset="2"/>
              </a:rPr>
              <a:t>的温度。</a:t>
            </a:r>
            <a:endParaRPr lang="en-US" altLang="zh-CN" sz="2100" b="1" dirty="0">
              <a:latin typeface="宋体" panose="02010600030101010101" pitchFamily="2" charset="-122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926431" y="4387455"/>
            <a:ext cx="9144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-6 ℃</a:t>
            </a:r>
            <a:endParaRPr lang="zh-CN" altLang="en-US" sz="2100" b="1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568554" y="4413649"/>
            <a:ext cx="9144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-9 ℃</a:t>
            </a:r>
            <a:endParaRPr lang="zh-CN" altLang="en-US" sz="21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2" grpId="0"/>
      <p:bldP spid="16" grpId="0"/>
      <p:bldP spid="21" grpId="0"/>
      <p:bldP spid="22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3"/>
          <p:cNvSpPr txBox="1">
            <a:spLocks noChangeArrowheads="1"/>
          </p:cNvSpPr>
          <p:nvPr/>
        </p:nvSpPr>
        <p:spPr bwMode="auto">
          <a:xfrm>
            <a:off x="754859" y="1007270"/>
            <a:ext cx="6604397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/>
              <a:t>  5</a:t>
            </a:r>
            <a:r>
              <a:rPr lang="en-US" altLang="zh-CN" sz="2100" b="1" dirty="0">
                <a:latin typeface="宋体" panose="02010600030101010101" pitchFamily="2" charset="-122"/>
              </a:rPr>
              <a:t>.</a:t>
            </a:r>
            <a:r>
              <a:rPr lang="zh-CN" altLang="en-US" sz="2100" b="1" dirty="0">
                <a:latin typeface="宋体" panose="02010600030101010101" pitchFamily="2" charset="-122"/>
              </a:rPr>
              <a:t>计算：</a:t>
            </a:r>
          </a:p>
          <a:p>
            <a:pPr eaLnBrk="0" hangingPunct="0"/>
            <a:r>
              <a:rPr lang="zh-CN" altLang="en-US" sz="2100" b="1" dirty="0"/>
              <a:t>（</a:t>
            </a:r>
            <a:r>
              <a:rPr lang="en-US" altLang="zh-CN" sz="2100" b="1" dirty="0"/>
              <a:t>1</a:t>
            </a:r>
            <a:r>
              <a:rPr lang="zh-CN" altLang="en-US" sz="2100" b="1" dirty="0"/>
              <a:t>） </a:t>
            </a:r>
            <a:r>
              <a:rPr lang="en-US" altLang="zh-CN" sz="2100" b="1" dirty="0"/>
              <a:t>6</a:t>
            </a:r>
            <a:r>
              <a:rPr lang="zh-CN" altLang="en-US" sz="2100" b="1" dirty="0"/>
              <a:t>－</a:t>
            </a:r>
            <a:r>
              <a:rPr lang="en-US" altLang="zh-CN" sz="2100" b="1" dirty="0"/>
              <a:t>9;             </a:t>
            </a:r>
            <a:r>
              <a:rPr lang="zh-CN" altLang="en-US" sz="2100" b="1" dirty="0"/>
              <a:t>　　（</a:t>
            </a:r>
            <a:r>
              <a:rPr lang="en-US" altLang="zh-CN" sz="2100" b="1" dirty="0"/>
              <a:t>2</a:t>
            </a:r>
            <a:r>
              <a:rPr lang="zh-CN" altLang="en-US" sz="2100" b="1" dirty="0"/>
              <a:t>） </a:t>
            </a:r>
            <a:r>
              <a:rPr lang="en-US" altLang="zh-CN" sz="2100" b="1" dirty="0">
                <a:latin typeface="宋体" panose="02010600030101010101" pitchFamily="2" charset="-122"/>
              </a:rPr>
              <a:t>(</a:t>
            </a:r>
            <a:r>
              <a:rPr lang="zh-CN" altLang="en-US" sz="2100" b="1" dirty="0"/>
              <a:t>＋</a:t>
            </a:r>
            <a:r>
              <a:rPr lang="en-US" altLang="zh-CN" sz="2100" b="1" dirty="0"/>
              <a:t>4</a:t>
            </a:r>
            <a:r>
              <a:rPr lang="en-US" altLang="zh-CN" sz="2100" b="1" dirty="0">
                <a:latin typeface="宋体" panose="02010600030101010101" pitchFamily="2" charset="-122"/>
              </a:rPr>
              <a:t>)</a:t>
            </a:r>
            <a:r>
              <a:rPr lang="zh-CN" altLang="en-US" sz="2100" b="1" dirty="0"/>
              <a:t>－</a:t>
            </a:r>
            <a:r>
              <a:rPr lang="en-US" altLang="zh-CN" sz="2100" b="1" dirty="0">
                <a:latin typeface="宋体" panose="02010600030101010101" pitchFamily="2" charset="-122"/>
              </a:rPr>
              <a:t>(</a:t>
            </a:r>
            <a:r>
              <a:rPr lang="zh-CN" altLang="en-US" sz="2100" b="1" dirty="0"/>
              <a:t>－</a:t>
            </a:r>
            <a:r>
              <a:rPr lang="en-US" altLang="zh-CN" sz="2100" b="1" dirty="0"/>
              <a:t>7</a:t>
            </a:r>
            <a:r>
              <a:rPr lang="en-US" altLang="zh-CN" sz="2100" b="1" dirty="0">
                <a:latin typeface="宋体" panose="02010600030101010101" pitchFamily="2" charset="-122"/>
              </a:rPr>
              <a:t>)</a:t>
            </a:r>
            <a:r>
              <a:rPr lang="en-US" altLang="zh-CN" sz="2100" b="1" dirty="0"/>
              <a:t>;</a:t>
            </a:r>
          </a:p>
          <a:p>
            <a:pPr eaLnBrk="0" hangingPunct="0"/>
            <a:r>
              <a:rPr lang="zh-CN" altLang="en-US" sz="2100" b="1" dirty="0"/>
              <a:t>（</a:t>
            </a:r>
            <a:r>
              <a:rPr lang="en-US" altLang="zh-CN" sz="2100" b="1" dirty="0"/>
              <a:t>3</a:t>
            </a:r>
            <a:r>
              <a:rPr lang="zh-CN" altLang="en-US" sz="2100" b="1" dirty="0"/>
              <a:t>）</a:t>
            </a:r>
            <a:r>
              <a:rPr lang="en-US" altLang="zh-CN" sz="2100" b="1" dirty="0">
                <a:latin typeface="宋体" panose="02010600030101010101" pitchFamily="2" charset="-122"/>
              </a:rPr>
              <a:t>(</a:t>
            </a:r>
            <a:r>
              <a:rPr lang="zh-CN" altLang="en-US" sz="2100" b="1" dirty="0"/>
              <a:t>－</a:t>
            </a:r>
            <a:r>
              <a:rPr lang="en-US" altLang="zh-CN" sz="2100" b="1" dirty="0"/>
              <a:t>5</a:t>
            </a:r>
            <a:r>
              <a:rPr lang="en-US" altLang="zh-CN" sz="2100" b="1" dirty="0">
                <a:latin typeface="宋体" panose="02010600030101010101" pitchFamily="2" charset="-122"/>
              </a:rPr>
              <a:t>)</a:t>
            </a:r>
            <a:r>
              <a:rPr lang="zh-CN" altLang="en-US" sz="2100" b="1" dirty="0"/>
              <a:t>－</a:t>
            </a:r>
            <a:r>
              <a:rPr lang="en-US" altLang="zh-CN" sz="2100" b="1" dirty="0">
                <a:latin typeface="宋体" panose="02010600030101010101" pitchFamily="2" charset="-122"/>
              </a:rPr>
              <a:t>(</a:t>
            </a:r>
            <a:r>
              <a:rPr lang="zh-CN" altLang="en-US" sz="2100" b="1" dirty="0"/>
              <a:t>－</a:t>
            </a:r>
            <a:r>
              <a:rPr lang="en-US" altLang="zh-CN" sz="2100" b="1" dirty="0"/>
              <a:t>8</a:t>
            </a:r>
            <a:r>
              <a:rPr lang="en-US" altLang="zh-CN" sz="2100" b="1" dirty="0">
                <a:latin typeface="宋体" panose="02010600030101010101" pitchFamily="2" charset="-122"/>
              </a:rPr>
              <a:t>)</a:t>
            </a:r>
            <a:r>
              <a:rPr lang="zh-CN" altLang="en-US" sz="2100" b="1" dirty="0"/>
              <a:t>；   （</a:t>
            </a:r>
            <a:r>
              <a:rPr lang="en-US" altLang="zh-CN" sz="2100" b="1" dirty="0"/>
              <a:t>4</a:t>
            </a:r>
            <a:r>
              <a:rPr lang="zh-CN" altLang="en-US" sz="2100" b="1" dirty="0"/>
              <a:t>） </a:t>
            </a:r>
            <a:r>
              <a:rPr lang="en-US" altLang="zh-CN" sz="2100" b="1" dirty="0"/>
              <a:t>0 </a:t>
            </a:r>
            <a:r>
              <a:rPr lang="zh-CN" altLang="en-US" sz="2100" b="1" dirty="0"/>
              <a:t>－</a:t>
            </a:r>
            <a:r>
              <a:rPr lang="en-US" altLang="zh-CN" sz="2100" b="1" dirty="0">
                <a:latin typeface="宋体" panose="02010600030101010101" pitchFamily="2" charset="-122"/>
              </a:rPr>
              <a:t>(</a:t>
            </a:r>
            <a:r>
              <a:rPr lang="zh-CN" altLang="en-US" sz="2100" b="1" dirty="0"/>
              <a:t>－</a:t>
            </a:r>
            <a:r>
              <a:rPr lang="en-US" altLang="zh-CN" sz="2100" b="1" dirty="0"/>
              <a:t>5</a:t>
            </a:r>
            <a:r>
              <a:rPr lang="en-US" altLang="zh-CN" sz="2100" b="1" dirty="0">
                <a:latin typeface="宋体" panose="02010600030101010101" pitchFamily="2" charset="-122"/>
              </a:rPr>
              <a:t>)</a:t>
            </a:r>
            <a:r>
              <a:rPr lang="zh-CN" altLang="en-US" sz="2100" b="1" dirty="0"/>
              <a:t>；</a:t>
            </a:r>
          </a:p>
          <a:p>
            <a:pPr eaLnBrk="0" hangingPunct="0"/>
            <a:r>
              <a:rPr lang="zh-CN" altLang="en-US" sz="2100" b="1" dirty="0"/>
              <a:t>（</a:t>
            </a:r>
            <a:r>
              <a:rPr lang="en-US" altLang="zh-CN" sz="2100" b="1" dirty="0"/>
              <a:t>5</a:t>
            </a:r>
            <a:r>
              <a:rPr lang="zh-CN" altLang="en-US" sz="2100" b="1" dirty="0"/>
              <a:t>）</a:t>
            </a:r>
            <a:r>
              <a:rPr lang="en-US" altLang="zh-CN" sz="2100" b="1" dirty="0">
                <a:latin typeface="宋体" panose="02010600030101010101" pitchFamily="2" charset="-122"/>
              </a:rPr>
              <a:t>(</a:t>
            </a:r>
            <a:r>
              <a:rPr lang="zh-CN" altLang="en-US" sz="2100" b="1" dirty="0"/>
              <a:t>－</a:t>
            </a:r>
            <a:r>
              <a:rPr lang="en-US" altLang="zh-CN" sz="2100" b="1" dirty="0"/>
              <a:t>2.5</a:t>
            </a:r>
            <a:r>
              <a:rPr lang="en-US" altLang="zh-CN" sz="2100" b="1" dirty="0">
                <a:latin typeface="宋体" panose="02010600030101010101" pitchFamily="2" charset="-122"/>
              </a:rPr>
              <a:t>)</a:t>
            </a:r>
            <a:r>
              <a:rPr lang="zh-CN" altLang="en-US" sz="2100" b="1" dirty="0"/>
              <a:t>－</a:t>
            </a:r>
            <a:r>
              <a:rPr lang="en-US" altLang="zh-CN" sz="2100" b="1" dirty="0"/>
              <a:t>5.9 </a:t>
            </a:r>
            <a:r>
              <a:rPr lang="zh-CN" altLang="en-US" sz="2100" b="1" dirty="0"/>
              <a:t>；    （</a:t>
            </a:r>
            <a:r>
              <a:rPr lang="en-US" altLang="zh-CN" sz="2100" b="1" dirty="0"/>
              <a:t>6</a:t>
            </a:r>
            <a:r>
              <a:rPr lang="zh-CN" altLang="en-US" sz="2100" b="1" dirty="0"/>
              <a:t>） </a:t>
            </a:r>
            <a:r>
              <a:rPr lang="en-US" altLang="zh-CN" sz="2100" b="1" dirty="0"/>
              <a:t>1.9 </a:t>
            </a:r>
            <a:r>
              <a:rPr lang="zh-CN" altLang="en-US" sz="2100" b="1" dirty="0"/>
              <a:t>－</a:t>
            </a:r>
            <a:r>
              <a:rPr lang="en-US" altLang="zh-CN" sz="2100" b="1" dirty="0">
                <a:latin typeface="宋体" panose="02010600030101010101" pitchFamily="2" charset="-122"/>
              </a:rPr>
              <a:t>(</a:t>
            </a:r>
            <a:r>
              <a:rPr lang="zh-CN" altLang="en-US" sz="2100" b="1" dirty="0"/>
              <a:t>－</a:t>
            </a:r>
            <a:r>
              <a:rPr lang="en-US" altLang="zh-CN" sz="2100" b="1" dirty="0"/>
              <a:t>0.6</a:t>
            </a:r>
            <a:r>
              <a:rPr lang="en-US" altLang="zh-CN" sz="2100" b="1" dirty="0">
                <a:latin typeface="宋体" panose="02010600030101010101" pitchFamily="2" charset="-122"/>
              </a:rPr>
              <a:t>)</a:t>
            </a:r>
            <a:r>
              <a:rPr lang="en-US" altLang="zh-CN" sz="2100" b="1" dirty="0"/>
              <a:t>.</a:t>
            </a:r>
          </a:p>
        </p:txBody>
      </p:sp>
      <p:sp>
        <p:nvSpPr>
          <p:cNvPr id="401412" name="Rectangle 4"/>
          <p:cNvSpPr>
            <a:spLocks noChangeArrowheads="1"/>
          </p:cNvSpPr>
          <p:nvPr/>
        </p:nvSpPr>
        <p:spPr bwMode="auto">
          <a:xfrm>
            <a:off x="312057" y="2561036"/>
            <a:ext cx="8200572" cy="2430065"/>
          </a:xfrm>
          <a:prstGeom prst="rect">
            <a:avLst/>
          </a:prstGeom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401413" name="Text Box 5"/>
          <p:cNvSpPr txBox="1">
            <a:spLocks noChangeArrowheads="1"/>
          </p:cNvSpPr>
          <p:nvPr/>
        </p:nvSpPr>
        <p:spPr bwMode="auto">
          <a:xfrm>
            <a:off x="533400" y="2702719"/>
            <a:ext cx="100846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b="1">
                <a:solidFill>
                  <a:srgbClr val="FF0000"/>
                </a:solidFill>
              </a:rPr>
              <a:t>解：</a:t>
            </a:r>
          </a:p>
        </p:txBody>
      </p:sp>
      <p:sp>
        <p:nvSpPr>
          <p:cNvPr id="401417" name="Rectangle 9"/>
          <p:cNvSpPr>
            <a:spLocks noChangeArrowheads="1"/>
          </p:cNvSpPr>
          <p:nvPr/>
        </p:nvSpPr>
        <p:spPr bwMode="auto">
          <a:xfrm>
            <a:off x="1023938" y="2992041"/>
            <a:ext cx="1736694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FF0000"/>
                </a:solidFill>
              </a:rPr>
              <a:t>4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en-US" altLang="zh-CN" sz="2100" b="1">
                <a:solidFill>
                  <a:srgbClr val="FF0000"/>
                </a:solidFill>
              </a:rPr>
              <a:t> 0 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5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</a:p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100" b="1">
                <a:solidFill>
                  <a:srgbClr val="FF0000"/>
                </a:solidFill>
              </a:rPr>
              <a:t>0 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en-US" altLang="zh-CN" sz="2100" b="1">
                <a:solidFill>
                  <a:srgbClr val="FF0000"/>
                </a:solidFill>
              </a:rPr>
              <a:t>5</a:t>
            </a:r>
          </a:p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zh-CN" altLang="en-US" sz="2100" b="1">
                <a:solidFill>
                  <a:srgbClr val="FF0000"/>
                </a:solidFill>
              </a:rPr>
              <a:t>＝</a:t>
            </a:r>
            <a:r>
              <a:rPr lang="en-US" altLang="zh-CN" sz="21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01418" name="Rectangle 10"/>
          <p:cNvSpPr>
            <a:spLocks noChangeArrowheads="1"/>
          </p:cNvSpPr>
          <p:nvPr/>
        </p:nvSpPr>
        <p:spPr bwMode="auto">
          <a:xfrm>
            <a:off x="3037285" y="2961085"/>
            <a:ext cx="3242072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FF0000"/>
                </a:solidFill>
              </a:rPr>
              <a:t>5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)(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2.5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5.9</a:t>
            </a:r>
          </a:p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zh-CN" altLang="en-US" sz="2100" b="1">
                <a:solidFill>
                  <a:srgbClr val="FF0000"/>
                </a:solidFill>
              </a:rPr>
              <a:t>＝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2.5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5.9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endParaRPr lang="en-US" altLang="zh-CN" sz="2100" b="1">
              <a:solidFill>
                <a:srgbClr val="FF0000"/>
              </a:solidFill>
            </a:endParaRPr>
          </a:p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zh-CN" altLang="en-US" sz="2100" b="1">
                <a:solidFill>
                  <a:srgbClr val="FF0000"/>
                </a:solidFill>
              </a:rPr>
              <a:t>＝－</a:t>
            </a:r>
            <a:r>
              <a:rPr lang="en-US" altLang="zh-CN" sz="2100" b="1">
                <a:solidFill>
                  <a:srgbClr val="FF0000"/>
                </a:solidFill>
              </a:rPr>
              <a:t>8.4</a:t>
            </a:r>
          </a:p>
        </p:txBody>
      </p:sp>
      <p:sp>
        <p:nvSpPr>
          <p:cNvPr id="401419" name="Rectangle 11"/>
          <p:cNvSpPr>
            <a:spLocks noChangeArrowheads="1"/>
          </p:cNvSpPr>
          <p:nvPr/>
        </p:nvSpPr>
        <p:spPr bwMode="auto">
          <a:xfrm>
            <a:off x="5887643" y="2950369"/>
            <a:ext cx="2172711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FF0000"/>
                </a:solidFill>
              </a:rPr>
              <a:t>6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en-US" altLang="zh-CN" sz="2100" b="1">
                <a:solidFill>
                  <a:srgbClr val="FF0000"/>
                </a:solidFill>
              </a:rPr>
              <a:t> 1.9 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0.6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</a:p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100" b="1">
                <a:solidFill>
                  <a:srgbClr val="FF0000"/>
                </a:solidFill>
              </a:rPr>
              <a:t>1.9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en-US" altLang="zh-CN" sz="2100" b="1">
                <a:solidFill>
                  <a:srgbClr val="FF0000"/>
                </a:solidFill>
              </a:rPr>
              <a:t>0.6</a:t>
            </a:r>
            <a:endParaRPr lang="en-US" altLang="zh-CN" sz="2100" b="1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zh-CN" altLang="en-US" sz="2100" b="1">
                <a:solidFill>
                  <a:srgbClr val="FF0000"/>
                </a:solidFill>
              </a:rPr>
              <a:t>＝</a:t>
            </a:r>
            <a:r>
              <a:rPr lang="en-US" altLang="zh-CN" sz="2100" b="1">
                <a:solidFill>
                  <a:srgbClr val="FF0000"/>
                </a:solidFill>
              </a:rPr>
              <a:t>2.5</a:t>
            </a:r>
          </a:p>
        </p:txBody>
      </p:sp>
      <p:pic>
        <p:nvPicPr>
          <p:cNvPr id="19463" name="图片 1" descr="组48325同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2" y="494111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文本框 7"/>
          <p:cNvSpPr txBox="1">
            <a:spLocks noChangeArrowheads="1"/>
          </p:cNvSpPr>
          <p:nvPr/>
        </p:nvSpPr>
        <p:spPr bwMode="auto">
          <a:xfrm>
            <a:off x="795338" y="564357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综合演练</a:t>
            </a:r>
          </a:p>
        </p:txBody>
      </p: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916784" y="2993232"/>
            <a:ext cx="1674019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zh-CN" altLang="en-US" sz="2100" b="1" dirty="0">
                <a:solidFill>
                  <a:srgbClr val="FF0000"/>
                </a:solidFill>
              </a:rPr>
              <a:t>（</a:t>
            </a:r>
            <a:r>
              <a:rPr lang="en-US" altLang="zh-CN" sz="2100" b="1" dirty="0">
                <a:solidFill>
                  <a:srgbClr val="FF0000"/>
                </a:solidFill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</a:rPr>
              <a:t>） </a:t>
            </a:r>
            <a:r>
              <a:rPr lang="en-US" altLang="zh-CN" sz="2100" b="1" dirty="0">
                <a:solidFill>
                  <a:srgbClr val="FF0000"/>
                </a:solidFill>
              </a:rPr>
              <a:t>6</a:t>
            </a:r>
            <a:r>
              <a:rPr lang="zh-CN" altLang="en-US" sz="2100" b="1" dirty="0">
                <a:solidFill>
                  <a:srgbClr val="FF0000"/>
                </a:solidFill>
              </a:rPr>
              <a:t>－</a:t>
            </a:r>
            <a:r>
              <a:rPr lang="en-US" altLang="zh-CN" sz="2100" b="1" dirty="0">
                <a:solidFill>
                  <a:srgbClr val="FF0000"/>
                </a:solidFill>
              </a:rPr>
              <a:t>9</a:t>
            </a:r>
          </a:p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zh-CN" altLang="en-US" sz="2100" b="1" dirty="0">
                <a:solidFill>
                  <a:srgbClr val="FF0000"/>
                </a:solidFill>
              </a:rPr>
              <a:t>＝ </a:t>
            </a:r>
            <a:r>
              <a:rPr lang="en-US" altLang="zh-CN" sz="2100" b="1" dirty="0">
                <a:solidFill>
                  <a:srgbClr val="FF0000"/>
                </a:solidFill>
              </a:rPr>
              <a:t>6</a:t>
            </a:r>
            <a:r>
              <a:rPr lang="zh-CN" altLang="en-US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＋</a:t>
            </a:r>
            <a:r>
              <a:rPr lang="en-US" altLang="zh-CN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</a:rPr>
              <a:t>－</a:t>
            </a:r>
            <a:r>
              <a:rPr lang="en-US" altLang="zh-CN" sz="2100" b="1" dirty="0">
                <a:solidFill>
                  <a:srgbClr val="FF0000"/>
                </a:solidFill>
              </a:rPr>
              <a:t>9</a:t>
            </a:r>
            <a:r>
              <a:rPr lang="en-US" altLang="zh-CN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</a:p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en-US" altLang="zh-CN" sz="2100" b="1" dirty="0">
                <a:solidFill>
                  <a:srgbClr val="FF0000"/>
                </a:solidFill>
              </a:rPr>
              <a:t>=</a:t>
            </a:r>
            <a:r>
              <a:rPr lang="zh-CN" altLang="en-US" sz="2100" b="1" dirty="0">
                <a:solidFill>
                  <a:srgbClr val="FF0000"/>
                </a:solidFill>
              </a:rPr>
              <a:t>－</a:t>
            </a:r>
            <a:r>
              <a:rPr lang="en-US" altLang="zh-CN" sz="21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Rectangle 42"/>
          <p:cNvSpPr>
            <a:spLocks noChangeArrowheads="1"/>
          </p:cNvSpPr>
          <p:nvPr/>
        </p:nvSpPr>
        <p:spPr bwMode="auto">
          <a:xfrm>
            <a:off x="5924552" y="2917032"/>
            <a:ext cx="2177519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FF0000"/>
                </a:solidFill>
              </a:rPr>
              <a:t>3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)(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5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8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</a:p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5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en-US" altLang="zh-CN" sz="2100" b="1">
                <a:solidFill>
                  <a:srgbClr val="FF0000"/>
                </a:solidFill>
              </a:rPr>
              <a:t>8</a:t>
            </a:r>
          </a:p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zh-CN" altLang="en-US" sz="2100" b="1">
                <a:solidFill>
                  <a:srgbClr val="FF0000"/>
                </a:solidFill>
              </a:rPr>
              <a:t>＝</a:t>
            </a:r>
            <a:r>
              <a:rPr lang="en-US" altLang="zh-CN" sz="21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5" name="Rectangle 41"/>
          <p:cNvSpPr>
            <a:spLocks noChangeArrowheads="1"/>
          </p:cNvSpPr>
          <p:nvPr/>
        </p:nvSpPr>
        <p:spPr bwMode="auto">
          <a:xfrm>
            <a:off x="3057527" y="2961085"/>
            <a:ext cx="2268141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FF0000"/>
                </a:solidFill>
              </a:rPr>
              <a:t>2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)(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en-US" altLang="zh-CN" sz="2100" b="1">
                <a:solidFill>
                  <a:srgbClr val="FF0000"/>
                </a:solidFill>
              </a:rPr>
              <a:t>4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7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</a:p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en-US" altLang="zh-CN" sz="2100" b="1">
                <a:solidFill>
                  <a:srgbClr val="FF0000"/>
                </a:solidFill>
              </a:rPr>
              <a:t>4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en-US" altLang="zh-CN" sz="2100" b="1">
                <a:solidFill>
                  <a:srgbClr val="FF0000"/>
                </a:solidFill>
              </a:rPr>
              <a:t>7</a:t>
            </a:r>
            <a:endParaRPr lang="en-US" altLang="zh-CN" sz="2100" b="1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0" hangingPunct="0">
              <a:lnSpc>
                <a:spcPct val="130000"/>
              </a:lnSpc>
              <a:spcBef>
                <a:spcPct val="30000"/>
              </a:spcBef>
            </a:pPr>
            <a:r>
              <a:rPr lang="zh-CN" altLang="en-US" sz="2100" b="1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1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3" grpId="0"/>
      <p:bldP spid="401417" grpId="0"/>
      <p:bldP spid="401418" grpId="0"/>
      <p:bldP spid="401419" grpId="0"/>
      <p:bldP spid="12" grpId="0"/>
      <p:bldP spid="12" grpId="1"/>
      <p:bldP spid="14" grpId="0"/>
      <p:bldP spid="14" grpId="1"/>
      <p:bldP spid="15" grpId="0"/>
      <p:bldP spid="1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1" descr="组48325同意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2" y="494111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文本框 7"/>
          <p:cNvSpPr txBox="1">
            <a:spLocks noChangeArrowheads="1"/>
          </p:cNvSpPr>
          <p:nvPr/>
        </p:nvSpPr>
        <p:spPr bwMode="auto">
          <a:xfrm>
            <a:off x="795339" y="564357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作业布置</a:t>
            </a:r>
          </a:p>
        </p:txBody>
      </p:sp>
      <p:sp>
        <p:nvSpPr>
          <p:cNvPr id="20483" name="Rectangle 70"/>
          <p:cNvSpPr>
            <a:spLocks noChangeArrowheads="1"/>
          </p:cNvSpPr>
          <p:nvPr/>
        </p:nvSpPr>
        <p:spPr bwMode="auto">
          <a:xfrm>
            <a:off x="844155" y="1180884"/>
            <a:ext cx="5091779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eaLnBrk="0" hangingPunct="0"/>
            <a:r>
              <a:rPr lang="zh-CN" altLang="en-US" sz="2400" b="1"/>
              <a:t>教材</a:t>
            </a:r>
            <a:r>
              <a:rPr lang="en-US" altLang="zh-CN" sz="2400" b="1"/>
              <a:t>25</a:t>
            </a:r>
            <a:r>
              <a:rPr lang="zh-CN" altLang="en-US" sz="2400" b="1"/>
              <a:t>页习题</a:t>
            </a:r>
            <a:r>
              <a:rPr lang="en-US" altLang="zh-CN" sz="2400" b="1"/>
              <a:t>1.3</a:t>
            </a:r>
            <a:r>
              <a:rPr lang="zh-CN" altLang="en-US" sz="2400" b="1"/>
              <a:t>第</a:t>
            </a:r>
            <a:r>
              <a:rPr lang="en-US" altLang="zh-CN" sz="2400" b="1"/>
              <a:t>3</a:t>
            </a:r>
            <a:r>
              <a:rPr lang="zh-CN" altLang="en-US" sz="2400" b="1"/>
              <a:t>、</a:t>
            </a:r>
            <a:r>
              <a:rPr lang="en-US" altLang="zh-CN" sz="2400" b="1"/>
              <a:t>4</a:t>
            </a:r>
            <a:r>
              <a:rPr lang="zh-CN" altLang="en-US" sz="2400" b="1"/>
              <a:t>、</a:t>
            </a:r>
            <a:r>
              <a:rPr lang="en-US" altLang="zh-CN" sz="2400" b="1"/>
              <a:t>6</a:t>
            </a:r>
            <a:r>
              <a:rPr lang="zh-CN" altLang="en-US" sz="2400" b="1"/>
              <a:t>、</a:t>
            </a:r>
            <a:r>
              <a:rPr lang="en-US" altLang="zh-CN" sz="2400" b="1"/>
              <a:t>10</a:t>
            </a:r>
            <a:r>
              <a:rPr lang="zh-CN" altLang="en-US" sz="2400" b="1"/>
              <a:t>题．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895852" y="869416"/>
            <a:ext cx="2568218" cy="475059"/>
            <a:chOff x="348" y="-87"/>
            <a:chExt cx="4041" cy="998"/>
          </a:xfrm>
        </p:grpSpPr>
        <p:grpSp>
          <p:nvGrpSpPr>
            <p:cNvPr id="7170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7171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172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73" name="MH_SubTitle_4"/>
            <p:cNvSpPr txBox="1">
              <a:spLocks noChangeArrowheads="1"/>
            </p:cNvSpPr>
            <p:nvPr/>
          </p:nvSpPr>
          <p:spPr bwMode="auto">
            <a:xfrm>
              <a:off x="1353" y="-87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 eaLnBrk="0" hangingPunct="0">
                <a:lnSpc>
                  <a:spcPct val="110000"/>
                </a:lnSpc>
              </a:pPr>
              <a:r>
                <a:rPr lang="zh-CN" altLang="en-US" sz="27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539353" y="1707356"/>
            <a:ext cx="7920038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charset="-122"/>
              </a:rPr>
              <a:t>1.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charset="-122"/>
              </a:rPr>
              <a:t>理解、掌握有理数的减法法则，能利用有理数的减法法则进行运算</a:t>
            </a:r>
            <a:r>
              <a:rPr lang="en-US" altLang="zh-CN" sz="2100" dirty="0">
                <a:latin typeface="黑体" panose="02010609060101010101" charset="-122"/>
                <a:ea typeface="黑体" panose="02010609060101010101" charset="-122"/>
              </a:rPr>
              <a:t>.</a:t>
            </a:r>
            <a:r>
              <a:rPr lang="zh-CN" altLang="en-US" sz="2100" dirty="0">
                <a:latin typeface="黑体" panose="02010609060101010101" charset="-122"/>
                <a:ea typeface="黑体" panose="02010609060101010101" charset="-122"/>
                <a:sym typeface="Arial" panose="020B0604020202020204" pitchFamily="34" charset="0"/>
              </a:rPr>
              <a:t>（重点、难点）</a:t>
            </a:r>
            <a:endParaRPr lang="en-US" altLang="zh-CN" sz="2100" dirty="0">
              <a:latin typeface="黑体" panose="02010609060101010101" charset="-122"/>
              <a:ea typeface="黑体" panose="02010609060101010101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charset="-122"/>
              </a:rPr>
              <a:t>2.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charset="-122"/>
              </a:rPr>
              <a:t>通过对有理数减法法则的探究，渗透转化思想，培养运算能力</a:t>
            </a:r>
            <a:r>
              <a:rPr lang="en-US" altLang="zh-CN" sz="2100" dirty="0">
                <a:latin typeface="黑体" panose="02010609060101010101" charset="-122"/>
                <a:ea typeface="黑体" panose="02010609060101010101" charset="-122"/>
              </a:rPr>
              <a:t>.</a:t>
            </a:r>
            <a:endParaRPr lang="zh-CN" altLang="en-US" sz="2100" dirty="0">
              <a:latin typeface="黑体" panose="02010609060101010101" charset="-122"/>
              <a:ea typeface="黑体" panose="02010609060101010101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1" descr="组48325同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2" y="494111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文本框 7"/>
          <p:cNvSpPr txBox="1">
            <a:spLocks noChangeArrowheads="1"/>
          </p:cNvSpPr>
          <p:nvPr/>
        </p:nvSpPr>
        <p:spPr bwMode="auto">
          <a:xfrm>
            <a:off x="795338" y="564357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温故旧知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1115" y="1055916"/>
            <a:ext cx="4778828" cy="392415"/>
          </a:xfrm>
          <a:prstGeom prst="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100" b="1" dirty="0">
                <a:solidFill>
                  <a:schemeClr val="tx1"/>
                </a:solidFill>
              </a:rPr>
              <a:t>说一说：有理数的加法法则是什么？</a:t>
            </a:r>
          </a:p>
        </p:txBody>
      </p:sp>
      <p:sp>
        <p:nvSpPr>
          <p:cNvPr id="6" name="矩形 5"/>
          <p:cNvSpPr/>
          <p:nvPr/>
        </p:nvSpPr>
        <p:spPr>
          <a:xfrm>
            <a:off x="740228" y="1611070"/>
            <a:ext cx="8229600" cy="1749710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2100" b="1" dirty="0">
                <a:solidFill>
                  <a:schemeClr val="tx1"/>
                </a:solidFill>
              </a:rPr>
              <a:t> </a:t>
            </a:r>
            <a:r>
              <a:rPr lang="en-US" altLang="zh-CN" sz="2100" b="1" dirty="0">
                <a:solidFill>
                  <a:srgbClr val="FF0000"/>
                </a:solidFill>
              </a:rPr>
              <a:t>1.</a:t>
            </a:r>
            <a:r>
              <a:rPr lang="zh-CN" altLang="en-US" sz="2100" b="1" dirty="0">
                <a:solidFill>
                  <a:srgbClr val="FF0000"/>
                </a:solidFill>
              </a:rPr>
              <a:t>同号两数相加，取相同的符号，并把绝对值相加．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100" b="1" dirty="0">
                <a:solidFill>
                  <a:srgbClr val="FF0000"/>
                </a:solidFill>
              </a:rPr>
              <a:t> </a:t>
            </a:r>
            <a:r>
              <a:rPr lang="en-US" altLang="zh-CN" sz="2100" b="1" dirty="0">
                <a:solidFill>
                  <a:srgbClr val="FF0000"/>
                </a:solidFill>
              </a:rPr>
              <a:t>2.</a:t>
            </a:r>
            <a:r>
              <a:rPr lang="zh-CN" altLang="en-US" sz="2100" b="1" dirty="0">
                <a:solidFill>
                  <a:srgbClr val="FF0000"/>
                </a:solidFill>
              </a:rPr>
              <a:t>绝对值不相等的异号两数相加，取绝对值较大的加数的符号，并用较大的绝对值减去较小的绝对值，</a:t>
            </a:r>
            <a:r>
              <a:rPr lang="zh-CN" altLang="en-US" sz="2100" b="1" dirty="0">
                <a:solidFill>
                  <a:srgbClr val="0000FF"/>
                </a:solidFill>
              </a:rPr>
              <a:t>互为相反数的两个数相加得</a:t>
            </a:r>
            <a:r>
              <a:rPr lang="en-US" altLang="zh-CN" sz="2100" b="1" dirty="0">
                <a:solidFill>
                  <a:srgbClr val="0000FF"/>
                </a:solidFill>
              </a:rPr>
              <a:t>0</a:t>
            </a:r>
            <a:r>
              <a:rPr lang="zh-CN" altLang="en-US" sz="2100" b="1" dirty="0">
                <a:solidFill>
                  <a:srgbClr val="FF0000"/>
                </a:solidFill>
              </a:rPr>
              <a:t>．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defRPr/>
            </a:pPr>
            <a:r>
              <a:rPr lang="zh-CN" altLang="en-US" sz="2100" b="1" dirty="0">
                <a:solidFill>
                  <a:srgbClr val="FF0000"/>
                </a:solidFill>
              </a:rPr>
              <a:t> </a:t>
            </a:r>
            <a:r>
              <a:rPr lang="en-US" altLang="zh-CN" sz="2100" b="1" dirty="0">
                <a:solidFill>
                  <a:srgbClr val="FF0000"/>
                </a:solidFill>
              </a:rPr>
              <a:t>3.</a:t>
            </a:r>
            <a:r>
              <a:rPr lang="zh-CN" altLang="en-US" sz="2100" b="1" dirty="0">
                <a:solidFill>
                  <a:srgbClr val="FF0000"/>
                </a:solidFill>
              </a:rPr>
              <a:t>一个数同</a:t>
            </a:r>
            <a:r>
              <a:rPr lang="en-US" altLang="zh-CN" sz="2100" b="1" dirty="0">
                <a:solidFill>
                  <a:srgbClr val="FF0000"/>
                </a:solidFill>
              </a:rPr>
              <a:t>0</a:t>
            </a:r>
            <a:r>
              <a:rPr lang="zh-CN" altLang="en-US" sz="2100" b="1" dirty="0">
                <a:solidFill>
                  <a:srgbClr val="FF0000"/>
                </a:solidFill>
              </a:rPr>
              <a:t>相加，仍得这个数</a:t>
            </a:r>
            <a:r>
              <a:rPr lang="en-US" altLang="zh-CN" sz="2100" b="1" dirty="0">
                <a:solidFill>
                  <a:srgbClr val="FF0000"/>
                </a:solidFill>
              </a:rPr>
              <a:t>.</a:t>
            </a:r>
            <a:endParaRPr lang="zh-CN" altLang="en-US" sz="2100" dirty="0"/>
          </a:p>
        </p:txBody>
      </p:sp>
      <p:sp>
        <p:nvSpPr>
          <p:cNvPr id="7" name="TextBox 6"/>
          <p:cNvSpPr txBox="1"/>
          <p:nvPr/>
        </p:nvSpPr>
        <p:spPr>
          <a:xfrm>
            <a:off x="734787" y="3532416"/>
            <a:ext cx="4778828" cy="392415"/>
          </a:xfrm>
          <a:prstGeom prst="rect">
            <a:avLst/>
          </a:prstGeom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100" b="1" dirty="0">
                <a:solidFill>
                  <a:schemeClr val="tx1"/>
                </a:solidFill>
              </a:rPr>
              <a:t>说一说：有理数的加法运算律是什么？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7570" y="4027716"/>
            <a:ext cx="6477000" cy="715581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100" b="1" dirty="0"/>
              <a:t>（</a:t>
            </a:r>
            <a:r>
              <a:rPr lang="en-US" altLang="zh-CN" sz="2100" b="1" dirty="0"/>
              <a:t>1</a:t>
            </a:r>
            <a:r>
              <a:rPr lang="zh-CN" altLang="en-US" sz="2100" b="1" dirty="0"/>
              <a:t>）  </a:t>
            </a:r>
            <a:r>
              <a:rPr lang="en-US" altLang="zh-CN" sz="2100" b="1" dirty="0" err="1"/>
              <a:t>a+b</a:t>
            </a:r>
            <a:r>
              <a:rPr lang="en-US" altLang="zh-CN" sz="2100" b="1" dirty="0"/>
              <a:t>=</a:t>
            </a:r>
            <a:r>
              <a:rPr lang="en-US" altLang="zh-CN" sz="2100" b="1" dirty="0" err="1"/>
              <a:t>b+a</a:t>
            </a:r>
            <a:r>
              <a:rPr lang="zh-CN" altLang="en-US" sz="2100" b="1" dirty="0"/>
              <a:t>（</a:t>
            </a:r>
            <a:r>
              <a:rPr lang="zh-CN" altLang="en-US" sz="2100" b="1" dirty="0">
                <a:solidFill>
                  <a:srgbClr val="FF0000"/>
                </a:solidFill>
              </a:rPr>
              <a:t>加法交换律</a:t>
            </a:r>
            <a:r>
              <a:rPr lang="zh-CN" altLang="en-US" sz="2100" b="1" dirty="0"/>
              <a:t>）</a:t>
            </a:r>
            <a:endParaRPr lang="en-US" altLang="zh-CN" sz="2100" b="1" dirty="0"/>
          </a:p>
          <a:p>
            <a:pPr eaLnBrk="0" hangingPunct="0">
              <a:defRPr/>
            </a:pPr>
            <a:r>
              <a:rPr lang="zh-CN" altLang="en-US" sz="2100" b="1" dirty="0"/>
              <a:t>（</a:t>
            </a:r>
            <a:r>
              <a:rPr lang="en-US" altLang="zh-CN" sz="2100" b="1" dirty="0"/>
              <a:t>2</a:t>
            </a:r>
            <a:r>
              <a:rPr lang="zh-CN" altLang="en-US" sz="2100" b="1" dirty="0"/>
              <a:t>）（</a:t>
            </a:r>
            <a:r>
              <a:rPr lang="en-US" altLang="zh-CN" sz="2100" b="1" dirty="0" err="1"/>
              <a:t>a+b</a:t>
            </a:r>
            <a:r>
              <a:rPr lang="zh-CN" altLang="en-US" sz="2100" b="1" dirty="0"/>
              <a:t>）</a:t>
            </a:r>
            <a:r>
              <a:rPr lang="en-US" altLang="zh-CN" sz="2100" b="1" dirty="0"/>
              <a:t>+c=a+</a:t>
            </a:r>
            <a:r>
              <a:rPr lang="zh-CN" altLang="en-US" sz="2100" b="1" dirty="0"/>
              <a:t>（</a:t>
            </a:r>
            <a:r>
              <a:rPr lang="en-US" altLang="zh-CN" sz="2100" b="1" dirty="0" err="1"/>
              <a:t>b+c</a:t>
            </a:r>
            <a:r>
              <a:rPr lang="zh-CN" altLang="en-US" sz="2100" b="1" dirty="0"/>
              <a:t>）（</a:t>
            </a:r>
            <a:r>
              <a:rPr lang="zh-CN" altLang="en-US" sz="2100" b="1" dirty="0">
                <a:solidFill>
                  <a:srgbClr val="FF0000"/>
                </a:solidFill>
              </a:rPr>
              <a:t>加法结合律</a:t>
            </a:r>
            <a:r>
              <a:rPr lang="zh-CN" altLang="en-US" sz="2100" b="1" dirty="0"/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ChangeArrowheads="1"/>
          </p:cNvSpPr>
          <p:nvPr/>
        </p:nvSpPr>
        <p:spPr bwMode="auto">
          <a:xfrm>
            <a:off x="466725" y="1138238"/>
            <a:ext cx="4392216" cy="84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zh-CN" sz="2100" b="1" dirty="0"/>
              <a:t>        </a:t>
            </a:r>
            <a:r>
              <a:rPr lang="zh-CN" altLang="en-US" sz="2100" b="1" dirty="0"/>
              <a:t>北京冬季里某天的气温为</a:t>
            </a:r>
            <a:r>
              <a:rPr lang="en-US" altLang="zh-CN" sz="2100" b="1" dirty="0"/>
              <a:t>―3℃</a:t>
            </a:r>
            <a:r>
              <a:rPr lang="zh-CN" altLang="en-US" sz="2100" b="1" dirty="0"/>
              <a:t>～</a:t>
            </a:r>
            <a:r>
              <a:rPr lang="en-US" altLang="zh-CN" sz="2100" b="1" dirty="0"/>
              <a:t>3℃.</a:t>
            </a:r>
            <a:r>
              <a:rPr lang="zh-CN" altLang="en-US" sz="2100" b="1" dirty="0"/>
              <a:t>这一天北京的</a:t>
            </a:r>
            <a:r>
              <a:rPr lang="zh-CN" altLang="en-US" sz="2100" b="1" dirty="0">
                <a:solidFill>
                  <a:srgbClr val="FF0000"/>
                </a:solidFill>
              </a:rPr>
              <a:t>温差</a:t>
            </a:r>
            <a:r>
              <a:rPr lang="zh-CN" altLang="en-US" sz="2100" b="1" dirty="0"/>
              <a:t>是多少？</a:t>
            </a:r>
          </a:p>
        </p:txBody>
      </p:sp>
      <p:sp>
        <p:nvSpPr>
          <p:cNvPr id="396293" name="Rectangle 5"/>
          <p:cNvSpPr>
            <a:spLocks noChangeArrowheads="1"/>
          </p:cNvSpPr>
          <p:nvPr/>
        </p:nvSpPr>
        <p:spPr bwMode="auto">
          <a:xfrm>
            <a:off x="2051450" y="3003949"/>
            <a:ext cx="2664619" cy="39241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>
                <a:solidFill>
                  <a:srgbClr val="0000FF"/>
                </a:solidFill>
              </a:rPr>
              <a:t>3</a:t>
            </a:r>
            <a:r>
              <a:rPr lang="zh-CN" altLang="en-US" sz="2100" b="1" dirty="0">
                <a:solidFill>
                  <a:srgbClr val="0000FF"/>
                </a:solidFill>
              </a:rPr>
              <a:t>－ </a:t>
            </a:r>
            <a:r>
              <a:rPr lang="en-US" altLang="zh-CN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 dirty="0">
                <a:solidFill>
                  <a:srgbClr val="FF0000"/>
                </a:solidFill>
              </a:rPr>
              <a:t>―3</a:t>
            </a:r>
            <a:r>
              <a:rPr lang="en-US" altLang="zh-CN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endParaRPr lang="en-US" altLang="zh-CN" sz="2100" b="1" dirty="0">
              <a:solidFill>
                <a:srgbClr val="0000FF"/>
              </a:solidFill>
            </a:endParaRPr>
          </a:p>
        </p:txBody>
      </p:sp>
      <p:pic>
        <p:nvPicPr>
          <p:cNvPr id="9219" name="图片 1" descr="组48325同意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4802" y="494111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文本框 7"/>
          <p:cNvSpPr txBox="1">
            <a:spLocks noChangeArrowheads="1"/>
          </p:cNvSpPr>
          <p:nvPr/>
        </p:nvSpPr>
        <p:spPr bwMode="auto">
          <a:xfrm>
            <a:off x="795338" y="564357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导入新知</a:t>
            </a:r>
          </a:p>
        </p:txBody>
      </p:sp>
      <p:grpSp>
        <p:nvGrpSpPr>
          <p:cNvPr id="9221" name="组合 15"/>
          <p:cNvGrpSpPr/>
          <p:nvPr/>
        </p:nvGrpSpPr>
        <p:grpSpPr bwMode="auto">
          <a:xfrm>
            <a:off x="6178156" y="590550"/>
            <a:ext cx="1306115" cy="4343400"/>
            <a:chOff x="5508625" y="728663"/>
            <a:chExt cx="1741488" cy="5791200"/>
          </a:xfrm>
        </p:grpSpPr>
        <p:sp>
          <p:nvSpPr>
            <p:cNvPr id="9222" name="Text Box 92"/>
            <p:cNvSpPr txBox="1">
              <a:spLocks noChangeArrowheads="1"/>
            </p:cNvSpPr>
            <p:nvPr/>
          </p:nvSpPr>
          <p:spPr bwMode="auto">
            <a:xfrm>
              <a:off x="5521325" y="728663"/>
              <a:ext cx="172878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1500" b="1">
                  <a:solidFill>
                    <a:srgbClr val="0000FF"/>
                  </a:solidFill>
                </a:rPr>
                <a:t>最高气温</a:t>
              </a:r>
            </a:p>
          </p:txBody>
        </p:sp>
        <p:pic>
          <p:nvPicPr>
            <p:cNvPr id="9223" name="Picture 9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625" y="1052513"/>
              <a:ext cx="1235075" cy="546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4" name="组合 18"/>
          <p:cNvGrpSpPr/>
          <p:nvPr/>
        </p:nvGrpSpPr>
        <p:grpSpPr bwMode="auto">
          <a:xfrm>
            <a:off x="7377115" y="557213"/>
            <a:ext cx="1304925" cy="4343400"/>
            <a:chOff x="7296150" y="728663"/>
            <a:chExt cx="1739900" cy="5791200"/>
          </a:xfrm>
        </p:grpSpPr>
        <p:sp>
          <p:nvSpPr>
            <p:cNvPr id="9225" name="Text Box 91"/>
            <p:cNvSpPr txBox="1">
              <a:spLocks noChangeArrowheads="1"/>
            </p:cNvSpPr>
            <p:nvPr/>
          </p:nvSpPr>
          <p:spPr bwMode="auto">
            <a:xfrm>
              <a:off x="7307263" y="728663"/>
              <a:ext cx="1728787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1500" b="1">
                  <a:solidFill>
                    <a:srgbClr val="0000FF"/>
                  </a:solidFill>
                </a:rPr>
                <a:t>最低气温</a:t>
              </a:r>
            </a:p>
          </p:txBody>
        </p:sp>
        <p:pic>
          <p:nvPicPr>
            <p:cNvPr id="9226" name="Picture 94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96150" y="1052513"/>
              <a:ext cx="1235075" cy="546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6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6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629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999" b="5850"/>
          <a:stretch>
            <a:fillRect/>
          </a:stretch>
        </p:blipFill>
        <p:spPr bwMode="auto">
          <a:xfrm>
            <a:off x="7329489" y="1153717"/>
            <a:ext cx="423863" cy="3046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466725" y="1148954"/>
            <a:ext cx="4392216" cy="844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zh-CN" sz="2100" b="1"/>
              <a:t>        </a:t>
            </a:r>
            <a:r>
              <a:rPr lang="zh-CN" altLang="en-US" sz="2100" b="1"/>
              <a:t>北京冬季里某天的气温为</a:t>
            </a:r>
            <a:r>
              <a:rPr lang="en-US" altLang="zh-CN" sz="2100" b="1"/>
              <a:t>―3℃</a:t>
            </a:r>
            <a:r>
              <a:rPr lang="zh-CN" altLang="en-US" sz="2100" b="1"/>
              <a:t>～</a:t>
            </a:r>
            <a:r>
              <a:rPr lang="en-US" altLang="zh-CN" sz="2100" b="1"/>
              <a:t>3℃.</a:t>
            </a:r>
            <a:r>
              <a:rPr lang="zh-CN" altLang="en-US" sz="2100" b="1"/>
              <a:t>这一天北京的</a:t>
            </a:r>
            <a:r>
              <a:rPr lang="zh-CN" altLang="en-US" sz="2100" b="1">
                <a:solidFill>
                  <a:srgbClr val="FF0000"/>
                </a:solidFill>
              </a:rPr>
              <a:t>温差</a:t>
            </a:r>
            <a:r>
              <a:rPr lang="zh-CN" altLang="en-US" sz="2100" b="1"/>
              <a:t>是多少？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051450" y="3003949"/>
            <a:ext cx="2664619" cy="39241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0000FF"/>
                </a:solidFill>
              </a:rPr>
              <a:t>3</a:t>
            </a:r>
            <a:r>
              <a:rPr lang="zh-CN" altLang="en-US" sz="2100" b="1">
                <a:solidFill>
                  <a:srgbClr val="0000FF"/>
                </a:solidFill>
              </a:rPr>
              <a:t>－ 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FF0000"/>
                </a:solidFill>
              </a:rPr>
              <a:t>―3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endParaRPr lang="en-US" altLang="zh-CN" sz="2100" b="1">
              <a:solidFill>
                <a:srgbClr val="0000FF"/>
              </a:solidFill>
            </a:endParaRPr>
          </a:p>
        </p:txBody>
      </p:sp>
      <p:sp>
        <p:nvSpPr>
          <p:cNvPr id="396294" name="Rectangle 6"/>
          <p:cNvSpPr>
            <a:spLocks noChangeArrowheads="1"/>
          </p:cNvSpPr>
          <p:nvPr/>
        </p:nvSpPr>
        <p:spPr bwMode="auto">
          <a:xfrm>
            <a:off x="3706419" y="3003949"/>
            <a:ext cx="129778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 dirty="0">
                <a:solidFill>
                  <a:srgbClr val="0000FF"/>
                </a:solidFill>
              </a:rPr>
              <a:t>＝</a:t>
            </a:r>
            <a:r>
              <a:rPr lang="zh-CN" altLang="en-US" sz="2100" b="1" dirty="0"/>
              <a:t> </a:t>
            </a:r>
            <a:r>
              <a:rPr lang="en-US" altLang="zh-CN" sz="2100" b="1" dirty="0">
                <a:solidFill>
                  <a:srgbClr val="FF0000"/>
                </a:solidFill>
              </a:rPr>
              <a:t>6</a:t>
            </a:r>
          </a:p>
        </p:txBody>
      </p:sp>
      <p:pic>
        <p:nvPicPr>
          <p:cNvPr id="396296" name="Picture 8" descr="未标题-1 拷贝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73466" y="535782"/>
            <a:ext cx="1543050" cy="4396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6297" name="Line 9"/>
          <p:cNvSpPr>
            <a:spLocks noChangeShapeType="1"/>
          </p:cNvSpPr>
          <p:nvPr/>
        </p:nvSpPr>
        <p:spPr bwMode="auto">
          <a:xfrm>
            <a:off x="7418785" y="3902869"/>
            <a:ext cx="431006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96298" name="Line 10"/>
          <p:cNvSpPr>
            <a:spLocks noChangeShapeType="1"/>
          </p:cNvSpPr>
          <p:nvPr/>
        </p:nvSpPr>
        <p:spPr bwMode="auto">
          <a:xfrm>
            <a:off x="7440218" y="1240631"/>
            <a:ext cx="43219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96299" name="AutoShape 11"/>
          <p:cNvSpPr>
            <a:spLocks noChangeArrowheads="1"/>
          </p:cNvSpPr>
          <p:nvPr/>
        </p:nvSpPr>
        <p:spPr bwMode="auto">
          <a:xfrm>
            <a:off x="7778354" y="1275161"/>
            <a:ext cx="145256" cy="2593181"/>
          </a:xfrm>
          <a:prstGeom prst="upDownArrow">
            <a:avLst>
              <a:gd name="adj1" fmla="val 50000"/>
              <a:gd name="adj2" fmla="val 4759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396300" name="Rectangle 12"/>
          <p:cNvSpPr>
            <a:spLocks noChangeArrowheads="1"/>
          </p:cNvSpPr>
          <p:nvPr/>
        </p:nvSpPr>
        <p:spPr bwMode="auto">
          <a:xfrm>
            <a:off x="7852173" y="2397920"/>
            <a:ext cx="43100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>
                <a:solidFill>
                  <a:srgbClr val="FF0000"/>
                </a:solidFill>
              </a:rPr>
              <a:t>6</a:t>
            </a:r>
          </a:p>
        </p:txBody>
      </p:sp>
      <p:pic>
        <p:nvPicPr>
          <p:cNvPr id="10250" name="图片 1" descr="组48325同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4802" y="494111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1" name="文本框 7"/>
          <p:cNvSpPr txBox="1">
            <a:spLocks noChangeArrowheads="1"/>
          </p:cNvSpPr>
          <p:nvPr/>
        </p:nvSpPr>
        <p:spPr bwMode="auto">
          <a:xfrm>
            <a:off x="795338" y="564357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导入新知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2734811" y="653143"/>
            <a:ext cx="4134077" cy="968828"/>
          </a:xfrm>
          <a:prstGeom prst="cloudCallout">
            <a:avLst>
              <a:gd name="adj1" fmla="val 33491"/>
              <a:gd name="adj2" fmla="val 6488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0" tIns="0" rIns="0" bIns="0"/>
          <a:lstStyle/>
          <a:p>
            <a:pPr eaLnBrk="0" hangingPunct="0">
              <a:lnSpc>
                <a:spcPct val="90000"/>
              </a:lnSpc>
              <a:defRPr/>
            </a:pPr>
            <a:r>
              <a:rPr lang="zh-CN" altLang="en-US" sz="2100" b="1" dirty="0">
                <a:solidFill>
                  <a:srgbClr val="FF0000"/>
                </a:solidFill>
              </a:rPr>
              <a:t>  你能看出</a:t>
            </a:r>
            <a:r>
              <a:rPr lang="en-US" altLang="zh-CN" sz="2100" b="1" dirty="0">
                <a:solidFill>
                  <a:srgbClr val="FF0000"/>
                </a:solidFill>
              </a:rPr>
              <a:t>3 ℃</a:t>
            </a:r>
            <a:r>
              <a:rPr lang="zh-CN" altLang="en-US" sz="2100" b="1" dirty="0">
                <a:solidFill>
                  <a:srgbClr val="FF0000"/>
                </a:solidFill>
              </a:rPr>
              <a:t>比－</a:t>
            </a:r>
            <a:r>
              <a:rPr lang="en-US" altLang="zh-CN" sz="2100" b="1" dirty="0">
                <a:solidFill>
                  <a:srgbClr val="FF0000"/>
                </a:solidFill>
              </a:rPr>
              <a:t>3 ℃     </a:t>
            </a:r>
            <a:r>
              <a:rPr lang="zh-CN" altLang="en-US" sz="2100" b="1" dirty="0">
                <a:solidFill>
                  <a:srgbClr val="FF0000"/>
                </a:solidFill>
              </a:rPr>
              <a:t>高多少摄氏度吗？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96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6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9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4" grpId="0"/>
      <p:bldP spid="396297" grpId="0" animBg="1"/>
      <p:bldP spid="396298" grpId="0" animBg="1"/>
      <p:bldP spid="396299" grpId="0" animBg="1"/>
      <p:bldP spid="3963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6079" name="Picture 3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999" b="5850"/>
          <a:stretch>
            <a:fillRect/>
          </a:stretch>
        </p:blipFill>
        <p:spPr bwMode="auto">
          <a:xfrm>
            <a:off x="7761687" y="2518172"/>
            <a:ext cx="4238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6090" name="Rectangle 42"/>
          <p:cNvSpPr>
            <a:spLocks noChangeArrowheads="1"/>
          </p:cNvSpPr>
          <p:nvPr/>
        </p:nvSpPr>
        <p:spPr bwMode="auto">
          <a:xfrm>
            <a:off x="3635377" y="1168005"/>
            <a:ext cx="2881313" cy="377428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386089" name="Rectangle 41"/>
          <p:cNvSpPr>
            <a:spLocks noChangeArrowheads="1"/>
          </p:cNvSpPr>
          <p:nvPr/>
        </p:nvSpPr>
        <p:spPr bwMode="auto">
          <a:xfrm>
            <a:off x="1116016" y="1826418"/>
            <a:ext cx="2232025" cy="864394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386088" name="Rectangle 40"/>
          <p:cNvSpPr>
            <a:spLocks noChangeArrowheads="1"/>
          </p:cNvSpPr>
          <p:nvPr/>
        </p:nvSpPr>
        <p:spPr bwMode="auto">
          <a:xfrm>
            <a:off x="1116016" y="897732"/>
            <a:ext cx="2232025" cy="864394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pic>
        <p:nvPicPr>
          <p:cNvPr id="386080" name="Picture 32" descr="未标题-1 拷贝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5663" y="535782"/>
            <a:ext cx="1543050" cy="4396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Rectangle 19"/>
          <p:cNvSpPr>
            <a:spLocks noChangeArrowheads="1"/>
          </p:cNvSpPr>
          <p:nvPr/>
        </p:nvSpPr>
        <p:spPr bwMode="auto">
          <a:xfrm>
            <a:off x="1115618" y="897733"/>
            <a:ext cx="266580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/>
              <a:t>3</a:t>
            </a:r>
            <a:r>
              <a:rPr lang="zh-CN" altLang="en-US" sz="2100" b="1" dirty="0">
                <a:solidFill>
                  <a:srgbClr val="FF0000"/>
                </a:solidFill>
              </a:rPr>
              <a:t>－</a:t>
            </a:r>
            <a:r>
              <a:rPr lang="en-US" altLang="zh-CN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 dirty="0">
                <a:solidFill>
                  <a:srgbClr val="0000FF"/>
                </a:solidFill>
              </a:rPr>
              <a:t>―3</a:t>
            </a:r>
            <a:r>
              <a:rPr lang="en-US" altLang="zh-CN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 dirty="0"/>
              <a:t>＝</a:t>
            </a:r>
            <a:r>
              <a:rPr lang="zh-CN" altLang="en-US" sz="2100" dirty="0">
                <a:solidFill>
                  <a:srgbClr val="FF0000"/>
                </a:solidFill>
              </a:rPr>
              <a:t> </a:t>
            </a:r>
            <a:r>
              <a:rPr lang="en-US" altLang="zh-CN" sz="2100" b="1" dirty="0">
                <a:solidFill>
                  <a:srgbClr val="FF0000"/>
                </a:solidFill>
              </a:rPr>
              <a:t>6</a:t>
            </a:r>
            <a:r>
              <a:rPr lang="en-US" altLang="zh-CN" sz="21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86069" name="Rectangle 21"/>
          <p:cNvSpPr>
            <a:spLocks noChangeArrowheads="1"/>
          </p:cNvSpPr>
          <p:nvPr/>
        </p:nvSpPr>
        <p:spPr bwMode="auto">
          <a:xfrm>
            <a:off x="1115618" y="1383508"/>
            <a:ext cx="266580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/>
              <a:t>3</a:t>
            </a:r>
            <a:r>
              <a:rPr lang="zh-CN" altLang="en-US" sz="2100">
                <a:solidFill>
                  <a:srgbClr val="FF0000"/>
                </a:solidFill>
              </a:rPr>
              <a:t>＋</a:t>
            </a:r>
            <a:r>
              <a:rPr lang="zh-CN" altLang="en-US" sz="2100"/>
              <a:t>  </a:t>
            </a:r>
            <a:r>
              <a:rPr lang="en-US" altLang="zh-CN" sz="2100">
                <a:latin typeface="宋体" panose="02010600030101010101" pitchFamily="2" charset="-122"/>
              </a:rPr>
              <a:t>____</a:t>
            </a:r>
            <a:r>
              <a:rPr lang="zh-CN" altLang="en-US" sz="2100"/>
              <a:t>＝</a:t>
            </a:r>
            <a:r>
              <a:rPr lang="zh-CN" altLang="en-US" sz="2100">
                <a:solidFill>
                  <a:srgbClr val="FF0000"/>
                </a:solidFill>
              </a:rPr>
              <a:t> </a:t>
            </a:r>
            <a:r>
              <a:rPr lang="en-US" altLang="zh-CN" sz="2100">
                <a:solidFill>
                  <a:srgbClr val="FF0000"/>
                </a:solidFill>
              </a:rPr>
              <a:t>6</a:t>
            </a:r>
            <a:r>
              <a:rPr lang="en-US" altLang="zh-CN" sz="2100"/>
              <a:t> </a:t>
            </a:r>
          </a:p>
        </p:txBody>
      </p:sp>
      <p:sp>
        <p:nvSpPr>
          <p:cNvPr id="386070" name="Rectangle 22"/>
          <p:cNvSpPr>
            <a:spLocks noChangeArrowheads="1"/>
          </p:cNvSpPr>
          <p:nvPr/>
        </p:nvSpPr>
        <p:spPr bwMode="auto">
          <a:xfrm>
            <a:off x="1787129" y="1362076"/>
            <a:ext cx="27475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0000FF"/>
                </a:solidFill>
              </a:rPr>
              <a:t>3</a:t>
            </a:r>
            <a:endParaRPr lang="en-US" altLang="zh-CN" sz="21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386071" name="Text Box 23"/>
          <p:cNvSpPr txBox="1">
            <a:spLocks noChangeArrowheads="1"/>
          </p:cNvSpPr>
          <p:nvPr/>
        </p:nvSpPr>
        <p:spPr bwMode="auto">
          <a:xfrm>
            <a:off x="1753793" y="1285876"/>
            <a:ext cx="576263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7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86072" name="Rectangle 24"/>
          <p:cNvSpPr>
            <a:spLocks noChangeArrowheads="1"/>
          </p:cNvSpPr>
          <p:nvPr/>
        </p:nvSpPr>
        <p:spPr bwMode="auto">
          <a:xfrm>
            <a:off x="3634981" y="1168005"/>
            <a:ext cx="119808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/>
              <a:t>3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0000FF"/>
                </a:solidFill>
              </a:rPr>
              <a:t>―3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386073" name="Rectangle 25"/>
          <p:cNvSpPr>
            <a:spLocks noChangeArrowheads="1"/>
          </p:cNvSpPr>
          <p:nvPr/>
        </p:nvSpPr>
        <p:spPr bwMode="auto">
          <a:xfrm>
            <a:off x="5531644" y="1157289"/>
            <a:ext cx="11430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/>
              <a:t>3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en-US" altLang="zh-CN" sz="21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86074" name="Text Box 26"/>
          <p:cNvSpPr txBox="1">
            <a:spLocks noChangeArrowheads="1"/>
          </p:cNvSpPr>
          <p:nvPr/>
        </p:nvSpPr>
        <p:spPr bwMode="auto">
          <a:xfrm>
            <a:off x="4995862" y="1157289"/>
            <a:ext cx="86320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b="1"/>
              <a:t>＝</a:t>
            </a:r>
          </a:p>
        </p:txBody>
      </p:sp>
      <p:sp>
        <p:nvSpPr>
          <p:cNvPr id="386075" name="Rectangle 27"/>
          <p:cNvSpPr>
            <a:spLocks noChangeArrowheads="1"/>
          </p:cNvSpPr>
          <p:nvPr/>
        </p:nvSpPr>
        <p:spPr bwMode="auto">
          <a:xfrm>
            <a:off x="1115618" y="1815705"/>
            <a:ext cx="266580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/>
              <a:t>0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0000FF"/>
                </a:solidFill>
              </a:rPr>
              <a:t>―3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/>
              <a:t>＝</a:t>
            </a:r>
            <a:endParaRPr lang="zh-CN" altLang="en-US" sz="2100">
              <a:solidFill>
                <a:srgbClr val="FF0000"/>
              </a:solidFill>
            </a:endParaRPr>
          </a:p>
        </p:txBody>
      </p:sp>
      <p:sp>
        <p:nvSpPr>
          <p:cNvPr id="386076" name="Rectangle 28"/>
          <p:cNvSpPr>
            <a:spLocks noChangeArrowheads="1"/>
          </p:cNvSpPr>
          <p:nvPr/>
        </p:nvSpPr>
        <p:spPr bwMode="auto">
          <a:xfrm>
            <a:off x="1115618" y="2301480"/>
            <a:ext cx="266580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/>
              <a:t>0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zh-CN" altLang="en-US" sz="2100" b="1"/>
              <a:t>    </a:t>
            </a:r>
            <a:r>
              <a:rPr lang="en-US" altLang="zh-CN" sz="2100" b="1">
                <a:solidFill>
                  <a:srgbClr val="0000FF"/>
                </a:solidFill>
              </a:rPr>
              <a:t>3</a:t>
            </a:r>
            <a:r>
              <a:rPr lang="en-US" altLang="zh-CN" sz="2100" b="1"/>
              <a:t>   </a:t>
            </a:r>
            <a:r>
              <a:rPr lang="zh-CN" altLang="en-US" sz="2100" b="1"/>
              <a:t>＝</a:t>
            </a:r>
            <a:endParaRPr lang="zh-CN" altLang="en-US" sz="2100"/>
          </a:p>
        </p:txBody>
      </p:sp>
      <p:sp>
        <p:nvSpPr>
          <p:cNvPr id="386081" name="Line 33"/>
          <p:cNvSpPr>
            <a:spLocks noChangeShapeType="1"/>
          </p:cNvSpPr>
          <p:nvPr/>
        </p:nvSpPr>
        <p:spPr bwMode="auto">
          <a:xfrm>
            <a:off x="7849793" y="3902869"/>
            <a:ext cx="43219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86082" name="Line 34"/>
          <p:cNvSpPr>
            <a:spLocks noChangeShapeType="1"/>
          </p:cNvSpPr>
          <p:nvPr/>
        </p:nvSpPr>
        <p:spPr bwMode="auto">
          <a:xfrm>
            <a:off x="7872415" y="2571750"/>
            <a:ext cx="43219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86083" name="AutoShape 35"/>
          <p:cNvSpPr>
            <a:spLocks noChangeArrowheads="1"/>
          </p:cNvSpPr>
          <p:nvPr/>
        </p:nvSpPr>
        <p:spPr bwMode="auto">
          <a:xfrm>
            <a:off x="8172452" y="2581276"/>
            <a:ext cx="110729" cy="1296591"/>
          </a:xfrm>
          <a:prstGeom prst="upDownArrow">
            <a:avLst>
              <a:gd name="adj1" fmla="val 50000"/>
              <a:gd name="adj2" fmla="val 312149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386084" name="Rectangle 36"/>
          <p:cNvSpPr>
            <a:spLocks noChangeArrowheads="1"/>
          </p:cNvSpPr>
          <p:nvPr/>
        </p:nvSpPr>
        <p:spPr bwMode="auto">
          <a:xfrm>
            <a:off x="8316518" y="3003949"/>
            <a:ext cx="43219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86085" name="Rectangle 37"/>
          <p:cNvSpPr>
            <a:spLocks noChangeArrowheads="1"/>
          </p:cNvSpPr>
          <p:nvPr/>
        </p:nvSpPr>
        <p:spPr bwMode="auto">
          <a:xfrm>
            <a:off x="2483646" y="1826419"/>
            <a:ext cx="33566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/>
              <a:t> </a:t>
            </a:r>
            <a:r>
              <a:rPr lang="en-US" altLang="zh-CN" sz="21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86086" name="Rectangle 38"/>
          <p:cNvSpPr>
            <a:spLocks noChangeArrowheads="1"/>
          </p:cNvSpPr>
          <p:nvPr/>
        </p:nvSpPr>
        <p:spPr bwMode="auto">
          <a:xfrm>
            <a:off x="2464596" y="2301480"/>
            <a:ext cx="27475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86091" name="AutoShape 43"/>
          <p:cNvSpPr>
            <a:spLocks noChangeArrowheads="1"/>
          </p:cNvSpPr>
          <p:nvPr/>
        </p:nvSpPr>
        <p:spPr bwMode="auto">
          <a:xfrm>
            <a:off x="3246438" y="195944"/>
            <a:ext cx="3992562" cy="918142"/>
          </a:xfrm>
          <a:prstGeom prst="cloudCallout">
            <a:avLst>
              <a:gd name="adj1" fmla="val 50815"/>
              <a:gd name="adj2" fmla="val 53630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0" tIns="0" rIns="0" bIns="0"/>
          <a:lstStyle/>
          <a:p>
            <a:pPr eaLnBrk="0" hangingPunct="0">
              <a:lnSpc>
                <a:spcPct val="90000"/>
              </a:lnSpc>
              <a:defRPr/>
            </a:pPr>
            <a:r>
              <a:rPr lang="zh-CN" altLang="en-US" sz="2100" b="1" dirty="0"/>
              <a:t>    如果最高气温是</a:t>
            </a:r>
            <a:r>
              <a:rPr lang="en-US" altLang="zh-CN" sz="2100" b="1" dirty="0"/>
              <a:t>0 ℃  </a:t>
            </a:r>
            <a:r>
              <a:rPr lang="zh-CN" altLang="en-US" sz="2100" b="1" dirty="0"/>
              <a:t>呢？</a:t>
            </a:r>
          </a:p>
        </p:txBody>
      </p:sp>
      <p:sp>
        <p:nvSpPr>
          <p:cNvPr id="386092" name="Rectangle 44"/>
          <p:cNvSpPr>
            <a:spLocks noChangeArrowheads="1"/>
          </p:cNvSpPr>
          <p:nvPr/>
        </p:nvSpPr>
        <p:spPr bwMode="auto">
          <a:xfrm>
            <a:off x="3635377" y="2031206"/>
            <a:ext cx="2881313" cy="377429"/>
          </a:xfrm>
          <a:prstGeom prst="rect">
            <a:avLst/>
          </a:prstGeom>
          <a:ln w="190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386093" name="Rectangle 45"/>
          <p:cNvSpPr>
            <a:spLocks noChangeArrowheads="1"/>
          </p:cNvSpPr>
          <p:nvPr/>
        </p:nvSpPr>
        <p:spPr bwMode="auto">
          <a:xfrm>
            <a:off x="3634981" y="2031208"/>
            <a:ext cx="119808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/>
              <a:t>0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0000FF"/>
                </a:solidFill>
              </a:rPr>
              <a:t>―3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386094" name="Rectangle 46"/>
          <p:cNvSpPr>
            <a:spLocks noChangeArrowheads="1"/>
          </p:cNvSpPr>
          <p:nvPr/>
        </p:nvSpPr>
        <p:spPr bwMode="auto">
          <a:xfrm>
            <a:off x="5575697" y="2031208"/>
            <a:ext cx="11430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/>
              <a:t>0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en-US" altLang="zh-CN" sz="21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86095" name="Text Box 47"/>
          <p:cNvSpPr txBox="1">
            <a:spLocks noChangeArrowheads="1"/>
          </p:cNvSpPr>
          <p:nvPr/>
        </p:nvSpPr>
        <p:spPr bwMode="auto">
          <a:xfrm>
            <a:off x="5017294" y="1999061"/>
            <a:ext cx="86439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b="1"/>
              <a:t>＝</a:t>
            </a:r>
          </a:p>
        </p:txBody>
      </p:sp>
      <p:pic>
        <p:nvPicPr>
          <p:cNvPr id="11290" name="图片 1" descr="组48325同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3371" y="396479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1" name="文本框 7"/>
          <p:cNvSpPr txBox="1">
            <a:spLocks noChangeArrowheads="1"/>
          </p:cNvSpPr>
          <p:nvPr/>
        </p:nvSpPr>
        <p:spPr bwMode="auto">
          <a:xfrm>
            <a:off x="740570" y="422673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导入新知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386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8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8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38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8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8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8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38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8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8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8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69" grpId="0"/>
      <p:bldP spid="386070" grpId="0"/>
      <p:bldP spid="386071" grpId="0"/>
      <p:bldP spid="386071" grpId="1"/>
      <p:bldP spid="386072" grpId="0"/>
      <p:bldP spid="386073" grpId="0"/>
      <p:bldP spid="386074" grpId="0"/>
      <p:bldP spid="386075" grpId="0"/>
      <p:bldP spid="386076" grpId="0"/>
      <p:bldP spid="386081" grpId="0" animBg="1"/>
      <p:bldP spid="386082" grpId="0" animBg="1"/>
      <p:bldP spid="386083" grpId="0" animBg="1"/>
      <p:bldP spid="386084" grpId="0"/>
      <p:bldP spid="386085" grpId="0"/>
      <p:bldP spid="386086" grpId="0"/>
      <p:bldP spid="386093" grpId="0"/>
      <p:bldP spid="386094" grpId="0"/>
      <p:bldP spid="3860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344" name="Picture 3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999" b="5850"/>
          <a:stretch>
            <a:fillRect/>
          </a:stretch>
        </p:blipFill>
        <p:spPr bwMode="auto">
          <a:xfrm>
            <a:off x="7833124" y="2969419"/>
            <a:ext cx="4238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7341" name="Picture 29" descr="未标题-1 拷贝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535782"/>
            <a:ext cx="1543050" cy="4396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7360" name="Rectangle 48"/>
          <p:cNvSpPr>
            <a:spLocks noChangeArrowheads="1"/>
          </p:cNvSpPr>
          <p:nvPr/>
        </p:nvSpPr>
        <p:spPr bwMode="auto">
          <a:xfrm>
            <a:off x="3646714" y="3824801"/>
            <a:ext cx="3102428" cy="377428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397314" name="Rectangle 2"/>
          <p:cNvSpPr>
            <a:spLocks noChangeArrowheads="1"/>
          </p:cNvSpPr>
          <p:nvPr/>
        </p:nvSpPr>
        <p:spPr bwMode="auto">
          <a:xfrm>
            <a:off x="3635376" y="1168006"/>
            <a:ext cx="3091997" cy="345110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1116016" y="1826418"/>
            <a:ext cx="2232025" cy="86439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397316" name="Rectangle 4"/>
          <p:cNvSpPr>
            <a:spLocks noChangeArrowheads="1"/>
          </p:cNvSpPr>
          <p:nvPr/>
        </p:nvSpPr>
        <p:spPr bwMode="auto">
          <a:xfrm>
            <a:off x="1116016" y="897732"/>
            <a:ext cx="2232025" cy="86439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115618" y="897733"/>
            <a:ext cx="266580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/>
              <a:t>3</a:t>
            </a:r>
            <a:r>
              <a:rPr lang="zh-CN" altLang="en-US" sz="2100" b="1" dirty="0">
                <a:solidFill>
                  <a:srgbClr val="FF0000"/>
                </a:solidFill>
              </a:rPr>
              <a:t>－</a:t>
            </a:r>
            <a:r>
              <a:rPr lang="en-US" altLang="zh-CN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 dirty="0">
                <a:solidFill>
                  <a:srgbClr val="0000FF"/>
                </a:solidFill>
              </a:rPr>
              <a:t>―3</a:t>
            </a:r>
            <a:r>
              <a:rPr lang="en-US" altLang="zh-CN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 dirty="0"/>
              <a:t>＝</a:t>
            </a:r>
            <a:r>
              <a:rPr lang="zh-CN" altLang="en-US" sz="2100" b="1" dirty="0">
                <a:solidFill>
                  <a:srgbClr val="FF0000"/>
                </a:solidFill>
              </a:rPr>
              <a:t> </a:t>
            </a:r>
            <a:r>
              <a:rPr lang="en-US" altLang="zh-CN" sz="2100" b="1" dirty="0">
                <a:solidFill>
                  <a:srgbClr val="FF0000"/>
                </a:solidFill>
              </a:rPr>
              <a:t>6 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115618" y="1383508"/>
            <a:ext cx="266580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/>
              <a:t>3</a:t>
            </a:r>
            <a:r>
              <a:rPr lang="zh-CN" altLang="en-US" sz="2100" b="1" dirty="0">
                <a:solidFill>
                  <a:srgbClr val="FF0000"/>
                </a:solidFill>
              </a:rPr>
              <a:t>＋</a:t>
            </a:r>
            <a:r>
              <a:rPr lang="zh-CN" altLang="en-US" sz="2100" b="1" dirty="0"/>
              <a:t>  </a:t>
            </a:r>
            <a:r>
              <a:rPr lang="en-US" altLang="zh-CN" sz="2100" b="1" dirty="0">
                <a:latin typeface="宋体" panose="02010600030101010101" pitchFamily="2" charset="-122"/>
              </a:rPr>
              <a:t>____</a:t>
            </a:r>
            <a:r>
              <a:rPr lang="zh-CN" altLang="en-US" sz="2100" b="1" dirty="0"/>
              <a:t>＝</a:t>
            </a:r>
            <a:r>
              <a:rPr lang="zh-CN" altLang="en-US" sz="2100" dirty="0">
                <a:solidFill>
                  <a:srgbClr val="FF0000"/>
                </a:solidFill>
              </a:rPr>
              <a:t> </a:t>
            </a:r>
            <a:r>
              <a:rPr lang="en-US" altLang="zh-CN" sz="2100" b="1" dirty="0">
                <a:solidFill>
                  <a:srgbClr val="FF0000"/>
                </a:solidFill>
              </a:rPr>
              <a:t>6</a:t>
            </a:r>
            <a:r>
              <a:rPr lang="en-US" altLang="zh-CN" sz="2100" dirty="0"/>
              <a:t> 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666877" y="1328739"/>
            <a:ext cx="27475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0000FF"/>
                </a:solidFill>
              </a:rPr>
              <a:t>3</a:t>
            </a:r>
            <a:endParaRPr lang="en-US" altLang="zh-CN" sz="2100" b="1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3634981" y="1168005"/>
            <a:ext cx="119808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/>
              <a:t>3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0000FF"/>
                </a:solidFill>
              </a:rPr>
              <a:t>―3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5434013" y="1146574"/>
            <a:ext cx="11430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/>
              <a:t>3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en-US" altLang="zh-CN" sz="21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4919662" y="1168005"/>
            <a:ext cx="86320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b="1"/>
              <a:t>＝</a:t>
            </a:r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1115618" y="1815705"/>
            <a:ext cx="266580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/>
              <a:t>0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0000FF"/>
                </a:solidFill>
              </a:rPr>
              <a:t>―3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/>
              <a:t>＝</a:t>
            </a:r>
            <a:endParaRPr lang="zh-CN" altLang="en-US" sz="2100">
              <a:solidFill>
                <a:srgbClr val="FF0000"/>
              </a:solidFill>
            </a:endParaRPr>
          </a:p>
        </p:txBody>
      </p:sp>
      <p:sp>
        <p:nvSpPr>
          <p:cNvPr id="12302" name="Rectangle 15"/>
          <p:cNvSpPr>
            <a:spLocks noChangeArrowheads="1"/>
          </p:cNvSpPr>
          <p:nvPr/>
        </p:nvSpPr>
        <p:spPr bwMode="auto">
          <a:xfrm>
            <a:off x="1115618" y="2301480"/>
            <a:ext cx="266580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/>
              <a:t>0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zh-CN" altLang="en-US" sz="2100" b="1"/>
              <a:t>    </a:t>
            </a:r>
            <a:r>
              <a:rPr lang="en-US" altLang="zh-CN" sz="2100" b="1">
                <a:solidFill>
                  <a:srgbClr val="0000FF"/>
                </a:solidFill>
              </a:rPr>
              <a:t>3</a:t>
            </a:r>
            <a:r>
              <a:rPr lang="en-US" altLang="zh-CN" sz="2100" b="1"/>
              <a:t>   </a:t>
            </a:r>
            <a:r>
              <a:rPr lang="zh-CN" altLang="en-US" sz="2100" b="1"/>
              <a:t>＝</a:t>
            </a:r>
            <a:endParaRPr lang="zh-CN" altLang="en-US" sz="2100"/>
          </a:p>
        </p:txBody>
      </p:sp>
      <p:sp>
        <p:nvSpPr>
          <p:cNvPr id="12303" name="Rectangle 21"/>
          <p:cNvSpPr>
            <a:spLocks noChangeArrowheads="1"/>
          </p:cNvSpPr>
          <p:nvPr/>
        </p:nvSpPr>
        <p:spPr bwMode="auto">
          <a:xfrm>
            <a:off x="2462215" y="1826419"/>
            <a:ext cx="33566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/>
              <a:t> </a:t>
            </a:r>
            <a:r>
              <a:rPr lang="en-US" altLang="zh-CN" sz="21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304" name="Rectangle 22"/>
          <p:cNvSpPr>
            <a:spLocks noChangeArrowheads="1"/>
          </p:cNvSpPr>
          <p:nvPr/>
        </p:nvSpPr>
        <p:spPr bwMode="auto">
          <a:xfrm>
            <a:off x="2453881" y="2290764"/>
            <a:ext cx="27475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7336" name="Rectangle 24"/>
          <p:cNvSpPr>
            <a:spLocks noChangeArrowheads="1"/>
          </p:cNvSpPr>
          <p:nvPr/>
        </p:nvSpPr>
        <p:spPr bwMode="auto">
          <a:xfrm>
            <a:off x="3635375" y="2031206"/>
            <a:ext cx="3102882" cy="377429"/>
          </a:xfrm>
          <a:prstGeom prst="rect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12306" name="Rectangle 25"/>
          <p:cNvSpPr>
            <a:spLocks noChangeArrowheads="1"/>
          </p:cNvSpPr>
          <p:nvPr/>
        </p:nvSpPr>
        <p:spPr bwMode="auto">
          <a:xfrm>
            <a:off x="3634981" y="2031208"/>
            <a:ext cx="119808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/>
              <a:t>0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0000FF"/>
                </a:solidFill>
              </a:rPr>
              <a:t>―3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397338" name="Rectangle 26"/>
          <p:cNvSpPr>
            <a:spLocks noChangeArrowheads="1"/>
          </p:cNvSpPr>
          <p:nvPr/>
        </p:nvSpPr>
        <p:spPr bwMode="auto">
          <a:xfrm>
            <a:off x="5476875" y="2020493"/>
            <a:ext cx="1143000" cy="392415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en-US" altLang="zh-CN" sz="2100" b="1" dirty="0">
                <a:solidFill>
                  <a:schemeClr val="tx1"/>
                </a:solidFill>
              </a:rPr>
              <a:t>0</a:t>
            </a:r>
            <a:r>
              <a:rPr lang="zh-CN" altLang="en-US" sz="2100" b="1" dirty="0">
                <a:solidFill>
                  <a:srgbClr val="FF0000"/>
                </a:solidFill>
              </a:rPr>
              <a:t>＋</a:t>
            </a:r>
            <a:r>
              <a:rPr lang="en-US" altLang="zh-CN" sz="2100" b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308" name="Text Box 27"/>
          <p:cNvSpPr txBox="1">
            <a:spLocks noChangeArrowheads="1"/>
          </p:cNvSpPr>
          <p:nvPr/>
        </p:nvSpPr>
        <p:spPr bwMode="auto">
          <a:xfrm>
            <a:off x="4963718" y="2020493"/>
            <a:ext cx="86320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b="1"/>
              <a:t>＝</a:t>
            </a:r>
          </a:p>
        </p:txBody>
      </p:sp>
      <p:sp>
        <p:nvSpPr>
          <p:cNvPr id="397340" name="Rectangle 28"/>
          <p:cNvSpPr>
            <a:spLocks noChangeArrowheads="1"/>
          </p:cNvSpPr>
          <p:nvPr/>
        </p:nvSpPr>
        <p:spPr bwMode="auto">
          <a:xfrm>
            <a:off x="1088573" y="2721940"/>
            <a:ext cx="2242457" cy="8594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397342" name="Rectangle 30"/>
          <p:cNvSpPr>
            <a:spLocks noChangeArrowheads="1"/>
          </p:cNvSpPr>
          <p:nvPr/>
        </p:nvSpPr>
        <p:spPr bwMode="auto">
          <a:xfrm>
            <a:off x="1150144" y="2721769"/>
            <a:ext cx="266581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/>
              <a:t>－</a:t>
            </a:r>
            <a:r>
              <a:rPr lang="en-US" altLang="zh-CN" sz="2100" b="1"/>
              <a:t>1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0000FF"/>
                </a:solidFill>
              </a:rPr>
              <a:t>―3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/>
              <a:t>＝</a:t>
            </a:r>
            <a:endParaRPr lang="zh-CN" altLang="en-US" sz="2100">
              <a:solidFill>
                <a:srgbClr val="FF0000"/>
              </a:solidFill>
            </a:endParaRPr>
          </a:p>
        </p:txBody>
      </p:sp>
      <p:sp>
        <p:nvSpPr>
          <p:cNvPr id="397343" name="Rectangle 31"/>
          <p:cNvSpPr>
            <a:spLocks noChangeArrowheads="1"/>
          </p:cNvSpPr>
          <p:nvPr/>
        </p:nvSpPr>
        <p:spPr bwMode="auto">
          <a:xfrm>
            <a:off x="1117999" y="3193258"/>
            <a:ext cx="266580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/>
              <a:t>－</a:t>
            </a:r>
            <a:r>
              <a:rPr lang="en-US" altLang="zh-CN" sz="2100" b="1"/>
              <a:t>1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zh-CN" altLang="en-US" sz="2100" b="1"/>
              <a:t>   </a:t>
            </a:r>
            <a:r>
              <a:rPr lang="en-US" altLang="zh-CN" sz="2100" b="1">
                <a:solidFill>
                  <a:srgbClr val="0000FF"/>
                </a:solidFill>
              </a:rPr>
              <a:t>3</a:t>
            </a:r>
            <a:r>
              <a:rPr lang="en-US" altLang="zh-CN" sz="2100" b="1"/>
              <a:t>   </a:t>
            </a:r>
            <a:r>
              <a:rPr lang="zh-CN" altLang="en-US" sz="2100" b="1"/>
              <a:t>＝</a:t>
            </a:r>
            <a:endParaRPr lang="zh-CN" altLang="en-US" sz="2100"/>
          </a:p>
        </p:txBody>
      </p:sp>
      <p:sp>
        <p:nvSpPr>
          <p:cNvPr id="397345" name="Line 33"/>
          <p:cNvSpPr>
            <a:spLocks noChangeShapeType="1"/>
          </p:cNvSpPr>
          <p:nvPr/>
        </p:nvSpPr>
        <p:spPr bwMode="auto">
          <a:xfrm>
            <a:off x="7921229" y="3902869"/>
            <a:ext cx="43219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97346" name="Line 34"/>
          <p:cNvSpPr>
            <a:spLocks noChangeShapeType="1"/>
          </p:cNvSpPr>
          <p:nvPr/>
        </p:nvSpPr>
        <p:spPr bwMode="auto">
          <a:xfrm>
            <a:off x="7943853" y="3003947"/>
            <a:ext cx="432197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97347" name="AutoShape 35"/>
          <p:cNvSpPr>
            <a:spLocks noChangeArrowheads="1"/>
          </p:cNvSpPr>
          <p:nvPr/>
        </p:nvSpPr>
        <p:spPr bwMode="auto">
          <a:xfrm>
            <a:off x="8243888" y="3003949"/>
            <a:ext cx="72629" cy="873919"/>
          </a:xfrm>
          <a:prstGeom prst="upDownArrow">
            <a:avLst>
              <a:gd name="adj1" fmla="val 50000"/>
              <a:gd name="adj2" fmla="val 320761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</a:ln>
        </p:spPr>
        <p:txBody>
          <a:bodyPr wrap="none" lIns="68580" tIns="34290" rIns="68580" bIns="34290" anchor="ctr"/>
          <a:lstStyle/>
          <a:p>
            <a:pPr eaLnBrk="0" hangingPunct="0"/>
            <a:endParaRPr lang="zh-CN" altLang="en-US"/>
          </a:p>
        </p:txBody>
      </p:sp>
      <p:sp>
        <p:nvSpPr>
          <p:cNvPr id="397348" name="Rectangle 36"/>
          <p:cNvSpPr>
            <a:spLocks noChangeArrowheads="1"/>
          </p:cNvSpPr>
          <p:nvPr/>
        </p:nvSpPr>
        <p:spPr bwMode="auto">
          <a:xfrm>
            <a:off x="8316518" y="3219451"/>
            <a:ext cx="43219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97349" name="Rectangle 37"/>
          <p:cNvSpPr>
            <a:spLocks noChangeArrowheads="1"/>
          </p:cNvSpPr>
          <p:nvPr/>
        </p:nvSpPr>
        <p:spPr bwMode="auto">
          <a:xfrm>
            <a:off x="2805115" y="2695576"/>
            <a:ext cx="33566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/>
              <a:t> </a:t>
            </a:r>
            <a:r>
              <a:rPr lang="en-US" altLang="zh-CN" sz="21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97350" name="Rectangle 38"/>
          <p:cNvSpPr>
            <a:spLocks noChangeArrowheads="1"/>
          </p:cNvSpPr>
          <p:nvPr/>
        </p:nvSpPr>
        <p:spPr bwMode="auto">
          <a:xfrm>
            <a:off x="2792017" y="3182542"/>
            <a:ext cx="27475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97351" name="AutoShape 39"/>
          <p:cNvSpPr>
            <a:spLocks noChangeArrowheads="1"/>
          </p:cNvSpPr>
          <p:nvPr/>
        </p:nvSpPr>
        <p:spPr bwMode="auto">
          <a:xfrm>
            <a:off x="3851277" y="185057"/>
            <a:ext cx="4193267" cy="990600"/>
          </a:xfrm>
          <a:prstGeom prst="cloudCallout">
            <a:avLst>
              <a:gd name="adj1" fmla="val 48898"/>
              <a:gd name="adj2" fmla="val 50519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0" tIns="0" rIns="0" bIns="0"/>
          <a:lstStyle/>
          <a:p>
            <a:pPr eaLnBrk="0" hangingPunct="0">
              <a:lnSpc>
                <a:spcPct val="90000"/>
              </a:lnSpc>
              <a:defRPr/>
            </a:pPr>
            <a:r>
              <a:rPr lang="zh-CN" altLang="en-US" sz="2100" b="1" dirty="0">
                <a:solidFill>
                  <a:srgbClr val="FF0000"/>
                </a:solidFill>
              </a:rPr>
              <a:t>如果最高气温是－</a:t>
            </a:r>
            <a:r>
              <a:rPr lang="en-US" altLang="zh-CN" sz="2100" b="1" dirty="0">
                <a:solidFill>
                  <a:srgbClr val="FF0000"/>
                </a:solidFill>
              </a:rPr>
              <a:t>1 ℃</a:t>
            </a:r>
            <a:r>
              <a:rPr lang="zh-CN" altLang="en-US" sz="2100" b="1" dirty="0">
                <a:solidFill>
                  <a:srgbClr val="FF0000"/>
                </a:solidFill>
              </a:rPr>
              <a:t>呢？</a:t>
            </a:r>
          </a:p>
        </p:txBody>
      </p:sp>
      <p:sp>
        <p:nvSpPr>
          <p:cNvPr id="397352" name="Rectangle 40"/>
          <p:cNvSpPr>
            <a:spLocks noChangeArrowheads="1"/>
          </p:cNvSpPr>
          <p:nvPr/>
        </p:nvSpPr>
        <p:spPr bwMode="auto">
          <a:xfrm>
            <a:off x="3635375" y="2992041"/>
            <a:ext cx="3070224" cy="377428"/>
          </a:xfrm>
          <a:prstGeom prst="rect">
            <a:avLst/>
          </a:prstGeom>
          <a:ln w="28575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397353" name="Rectangle 41"/>
          <p:cNvSpPr>
            <a:spLocks noChangeArrowheads="1"/>
          </p:cNvSpPr>
          <p:nvPr/>
        </p:nvSpPr>
        <p:spPr bwMode="auto">
          <a:xfrm>
            <a:off x="3655219" y="3013474"/>
            <a:ext cx="146899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/>
            <a:r>
              <a:rPr lang="zh-CN" altLang="en-US" sz="2100" b="1"/>
              <a:t>－</a:t>
            </a:r>
            <a:r>
              <a:rPr lang="en-US" altLang="zh-CN" sz="2100" b="1"/>
              <a:t>1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0000FF"/>
                </a:solidFill>
              </a:rPr>
              <a:t>―3</a:t>
            </a:r>
            <a:r>
              <a:rPr lang="en-US" altLang="zh-CN" sz="2100" b="1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397354" name="Text Box 42"/>
          <p:cNvSpPr txBox="1">
            <a:spLocks noChangeArrowheads="1"/>
          </p:cNvSpPr>
          <p:nvPr/>
        </p:nvSpPr>
        <p:spPr bwMode="auto">
          <a:xfrm>
            <a:off x="5014912" y="3002757"/>
            <a:ext cx="86320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b="1"/>
              <a:t>＝</a:t>
            </a:r>
          </a:p>
        </p:txBody>
      </p:sp>
      <p:sp>
        <p:nvSpPr>
          <p:cNvPr id="397355" name="Rectangle 43"/>
          <p:cNvSpPr>
            <a:spLocks noChangeArrowheads="1"/>
          </p:cNvSpPr>
          <p:nvPr/>
        </p:nvSpPr>
        <p:spPr bwMode="auto">
          <a:xfrm>
            <a:off x="5428062" y="3025380"/>
            <a:ext cx="143946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/>
              <a:t>－</a:t>
            </a:r>
            <a:r>
              <a:rPr lang="en-US" altLang="zh-CN" sz="2100" b="1"/>
              <a:t>1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en-US" altLang="zh-CN" sz="21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97356" name="Text Box 44"/>
          <p:cNvSpPr txBox="1">
            <a:spLocks noChangeArrowheads="1"/>
          </p:cNvSpPr>
          <p:nvPr/>
        </p:nvSpPr>
        <p:spPr bwMode="auto">
          <a:xfrm>
            <a:off x="395289" y="4462464"/>
            <a:ext cx="4862512" cy="392415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altLang="zh-CN" sz="2100" b="1" dirty="0">
                <a:solidFill>
                  <a:srgbClr val="FF0000"/>
                </a:solidFill>
              </a:rPr>
              <a:t>    </a:t>
            </a:r>
            <a:r>
              <a:rPr lang="zh-CN" altLang="en-US" sz="2100" b="1" dirty="0">
                <a:solidFill>
                  <a:schemeClr val="tx1"/>
                </a:solidFill>
              </a:rPr>
              <a:t>这些数减－</a:t>
            </a:r>
            <a:r>
              <a:rPr lang="en-US" altLang="zh-CN" sz="2100" b="1" dirty="0">
                <a:solidFill>
                  <a:schemeClr val="tx1"/>
                </a:solidFill>
              </a:rPr>
              <a:t>3</a:t>
            </a:r>
            <a:r>
              <a:rPr lang="zh-CN" altLang="en-US" sz="2100" b="1" dirty="0">
                <a:solidFill>
                  <a:schemeClr val="tx1"/>
                </a:solidFill>
              </a:rPr>
              <a:t>与它们加＋</a:t>
            </a:r>
            <a:r>
              <a:rPr lang="en-US" altLang="zh-CN" sz="2100" b="1" dirty="0">
                <a:solidFill>
                  <a:schemeClr val="tx1"/>
                </a:solidFill>
              </a:rPr>
              <a:t>3</a:t>
            </a:r>
            <a:r>
              <a:rPr lang="zh-CN" altLang="en-US" sz="2100" b="1" dirty="0">
                <a:solidFill>
                  <a:schemeClr val="tx1"/>
                </a:solidFill>
              </a:rPr>
              <a:t>的结果相同</a:t>
            </a:r>
            <a:r>
              <a:rPr lang="en-US" altLang="zh-CN" sz="21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97357" name="Rectangle 45"/>
          <p:cNvSpPr>
            <a:spLocks noChangeArrowheads="1"/>
          </p:cNvSpPr>
          <p:nvPr/>
        </p:nvSpPr>
        <p:spPr bwMode="auto">
          <a:xfrm>
            <a:off x="5459019" y="3824289"/>
            <a:ext cx="134421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5</a:t>
            </a:r>
            <a:r>
              <a:rPr lang="zh-CN" altLang="en-US" sz="2100" b="1">
                <a:solidFill>
                  <a:srgbClr val="FF0000"/>
                </a:solidFill>
              </a:rPr>
              <a:t>＋</a:t>
            </a:r>
            <a:r>
              <a:rPr lang="en-US" altLang="zh-CN" sz="2100" b="1">
                <a:solidFill>
                  <a:srgbClr val="FF0000"/>
                </a:solidFill>
              </a:rPr>
              <a:t>3</a:t>
            </a:r>
            <a:endParaRPr lang="en-US" altLang="zh-CN" sz="2100">
              <a:solidFill>
                <a:srgbClr val="FF0000"/>
              </a:solidFill>
            </a:endParaRPr>
          </a:p>
        </p:txBody>
      </p:sp>
      <p:sp>
        <p:nvSpPr>
          <p:cNvPr id="397359" name="Rectangle 47"/>
          <p:cNvSpPr>
            <a:spLocks noChangeArrowheads="1"/>
          </p:cNvSpPr>
          <p:nvPr/>
        </p:nvSpPr>
        <p:spPr bwMode="auto">
          <a:xfrm>
            <a:off x="3767140" y="3846911"/>
            <a:ext cx="192643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</a:rPr>
              <a:t>5</a:t>
            </a:r>
            <a:r>
              <a:rPr lang="zh-CN" altLang="en-US" sz="2100" b="1">
                <a:solidFill>
                  <a:srgbClr val="FF0000"/>
                </a:solidFill>
              </a:rPr>
              <a:t>－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b="1">
                <a:solidFill>
                  <a:srgbClr val="FF0000"/>
                </a:solidFill>
              </a:rPr>
              <a:t>―3</a:t>
            </a:r>
            <a:r>
              <a:rPr lang="en-US" altLang="zh-CN" sz="2100" b="1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>
                <a:solidFill>
                  <a:srgbClr val="FF0000"/>
                </a:solidFill>
              </a:rPr>
              <a:t>＝</a:t>
            </a:r>
            <a:endParaRPr lang="zh-CN" altLang="en-US" sz="2100">
              <a:solidFill>
                <a:srgbClr val="FF0000"/>
              </a:solidFill>
            </a:endParaRPr>
          </a:p>
        </p:txBody>
      </p:sp>
      <p:pic>
        <p:nvPicPr>
          <p:cNvPr id="12326" name="图片 1" descr="组48325同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3371" y="396479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27" name="文本框 7"/>
          <p:cNvSpPr txBox="1">
            <a:spLocks noChangeArrowheads="1"/>
          </p:cNvSpPr>
          <p:nvPr/>
        </p:nvSpPr>
        <p:spPr bwMode="auto">
          <a:xfrm>
            <a:off x="740570" y="422673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导入新知</a:t>
            </a:r>
          </a:p>
        </p:txBody>
      </p:sp>
      <p:sp>
        <p:nvSpPr>
          <p:cNvPr id="43" name="AutoShape 39"/>
          <p:cNvSpPr>
            <a:spLocks noChangeArrowheads="1"/>
          </p:cNvSpPr>
          <p:nvPr/>
        </p:nvSpPr>
        <p:spPr bwMode="auto">
          <a:xfrm>
            <a:off x="3878491" y="190499"/>
            <a:ext cx="4193267" cy="990600"/>
          </a:xfrm>
          <a:prstGeom prst="cloudCallout">
            <a:avLst>
              <a:gd name="adj1" fmla="val 48898"/>
              <a:gd name="adj2" fmla="val 50519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lIns="0" tIns="0" rIns="0" bIns="0"/>
          <a:lstStyle/>
          <a:p>
            <a:pPr eaLnBrk="0" hangingPunct="0">
              <a:lnSpc>
                <a:spcPct val="90000"/>
              </a:lnSpc>
              <a:defRPr/>
            </a:pPr>
            <a:r>
              <a:rPr lang="zh-CN" altLang="en-US" sz="2100" b="1" dirty="0">
                <a:solidFill>
                  <a:srgbClr val="FF0000"/>
                </a:solidFill>
              </a:rPr>
              <a:t>如果最高气温是－</a:t>
            </a:r>
            <a:r>
              <a:rPr lang="en-US" altLang="zh-CN" sz="2100" b="1" dirty="0">
                <a:solidFill>
                  <a:srgbClr val="FF0000"/>
                </a:solidFill>
              </a:rPr>
              <a:t>5 ℃</a:t>
            </a:r>
            <a:r>
              <a:rPr lang="zh-CN" altLang="en-US" sz="2100" b="1" dirty="0">
                <a:solidFill>
                  <a:srgbClr val="FF0000"/>
                </a:solidFill>
              </a:rPr>
              <a:t>呢？</a:t>
            </a:r>
          </a:p>
        </p:txBody>
      </p:sp>
      <p:sp>
        <p:nvSpPr>
          <p:cNvPr id="45" name="爆炸形 2 44"/>
          <p:cNvSpPr/>
          <p:nvPr/>
        </p:nvSpPr>
        <p:spPr>
          <a:xfrm>
            <a:off x="6498772" y="1535423"/>
            <a:ext cx="2645228" cy="3167207"/>
          </a:xfrm>
          <a:prstGeom prst="irregularSeal2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0" hangingPunct="0">
              <a:defRPr/>
            </a:pPr>
            <a:r>
              <a:rPr lang="zh-CN" altLang="en-US" sz="2700" b="1" dirty="0">
                <a:solidFill>
                  <a:schemeClr val="tx1"/>
                </a:solidFill>
              </a:rPr>
              <a:t>你有什么发现？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39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9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9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9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9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9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92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192" decel="100000"/>
                                        <p:tgtEl>
                                          <p:spTgt spid="4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192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192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39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92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192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192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192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500"/>
                                        <p:tgtEl>
                                          <p:spTgt spid="39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42" grpId="0"/>
      <p:bldP spid="397343" grpId="0"/>
      <p:bldP spid="397345" grpId="0" animBg="1"/>
      <p:bldP spid="397346" grpId="0" animBg="1"/>
      <p:bldP spid="397347" grpId="0" animBg="1"/>
      <p:bldP spid="397348" grpId="0"/>
      <p:bldP spid="397349" grpId="0"/>
      <p:bldP spid="397350" grpId="0"/>
      <p:bldP spid="397353" grpId="0"/>
      <p:bldP spid="397354" grpId="0"/>
      <p:bldP spid="397355" grpId="0"/>
      <p:bldP spid="397357" grpId="0"/>
      <p:bldP spid="3973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8"/>
          <p:cNvSpPr txBox="1">
            <a:spLocks noChangeArrowheads="1"/>
          </p:cNvSpPr>
          <p:nvPr/>
        </p:nvSpPr>
        <p:spPr bwMode="auto">
          <a:xfrm>
            <a:off x="631033" y="996555"/>
            <a:ext cx="323969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b="1" dirty="0"/>
              <a:t>计算：</a:t>
            </a:r>
          </a:p>
        </p:txBody>
      </p:sp>
      <p:sp>
        <p:nvSpPr>
          <p:cNvPr id="381981" name="Rectangle 29"/>
          <p:cNvSpPr>
            <a:spLocks noChangeArrowheads="1"/>
          </p:cNvSpPr>
          <p:nvPr/>
        </p:nvSpPr>
        <p:spPr bwMode="auto">
          <a:xfrm>
            <a:off x="900113" y="1383508"/>
            <a:ext cx="266581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/>
              <a:t>9</a:t>
            </a:r>
            <a:r>
              <a:rPr lang="zh-CN" altLang="en-US" sz="2100" b="1" dirty="0">
                <a:solidFill>
                  <a:srgbClr val="FF0000"/>
                </a:solidFill>
              </a:rPr>
              <a:t>－</a:t>
            </a:r>
            <a:r>
              <a:rPr lang="en-US" altLang="zh-CN" sz="2100" b="1" dirty="0">
                <a:solidFill>
                  <a:srgbClr val="0000FF"/>
                </a:solidFill>
              </a:rPr>
              <a:t>8</a:t>
            </a:r>
            <a:r>
              <a:rPr lang="zh-CN" altLang="en-US" sz="2100" b="1" dirty="0"/>
              <a:t>＝</a:t>
            </a:r>
            <a:r>
              <a:rPr lang="en-US" altLang="zh-CN" sz="2100" b="1" dirty="0"/>
              <a:t>______</a:t>
            </a:r>
            <a:endParaRPr lang="en-US" altLang="zh-CN" sz="2100" dirty="0">
              <a:solidFill>
                <a:srgbClr val="FF0000"/>
              </a:solidFill>
            </a:endParaRPr>
          </a:p>
        </p:txBody>
      </p:sp>
      <p:sp>
        <p:nvSpPr>
          <p:cNvPr id="381982" name="Rectangle 30"/>
          <p:cNvSpPr>
            <a:spLocks noChangeArrowheads="1"/>
          </p:cNvSpPr>
          <p:nvPr/>
        </p:nvSpPr>
        <p:spPr bwMode="auto">
          <a:xfrm>
            <a:off x="900115" y="1869283"/>
            <a:ext cx="345638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/>
              <a:t>9</a:t>
            </a:r>
            <a:r>
              <a:rPr lang="zh-CN" altLang="en-US" sz="2100" b="1" dirty="0">
                <a:solidFill>
                  <a:srgbClr val="FF0000"/>
                </a:solidFill>
              </a:rPr>
              <a:t>＋</a:t>
            </a:r>
            <a:r>
              <a:rPr lang="en-US" altLang="zh-CN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 dirty="0">
                <a:solidFill>
                  <a:srgbClr val="0000FF"/>
                </a:solidFill>
              </a:rPr>
              <a:t>－</a:t>
            </a:r>
            <a:r>
              <a:rPr lang="en-US" altLang="zh-CN" sz="2100" b="1" dirty="0">
                <a:solidFill>
                  <a:srgbClr val="0000FF"/>
                </a:solidFill>
              </a:rPr>
              <a:t>8</a:t>
            </a:r>
            <a:r>
              <a:rPr lang="en-US" altLang="zh-CN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 dirty="0"/>
              <a:t>＝</a:t>
            </a:r>
            <a:r>
              <a:rPr lang="en-US" altLang="zh-CN" sz="2100" b="1" dirty="0"/>
              <a:t>______</a:t>
            </a:r>
            <a:endParaRPr lang="en-US" altLang="zh-CN" sz="2100" dirty="0"/>
          </a:p>
        </p:txBody>
      </p:sp>
      <p:sp>
        <p:nvSpPr>
          <p:cNvPr id="381983" name="Rectangle 31"/>
          <p:cNvSpPr>
            <a:spLocks noChangeArrowheads="1"/>
          </p:cNvSpPr>
          <p:nvPr/>
        </p:nvSpPr>
        <p:spPr bwMode="auto">
          <a:xfrm>
            <a:off x="1943100" y="1340644"/>
            <a:ext cx="3619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81984" name="Rectangle 32"/>
          <p:cNvSpPr>
            <a:spLocks noChangeArrowheads="1"/>
          </p:cNvSpPr>
          <p:nvPr/>
        </p:nvSpPr>
        <p:spPr bwMode="auto">
          <a:xfrm>
            <a:off x="2522935" y="1804989"/>
            <a:ext cx="3619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81989" name="Rectangle 37"/>
          <p:cNvSpPr>
            <a:spLocks noChangeArrowheads="1"/>
          </p:cNvSpPr>
          <p:nvPr/>
        </p:nvSpPr>
        <p:spPr bwMode="auto">
          <a:xfrm>
            <a:off x="4716068" y="1384699"/>
            <a:ext cx="266580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/>
              <a:t>15</a:t>
            </a:r>
            <a:r>
              <a:rPr lang="zh-CN" altLang="en-US" sz="2100" b="1" dirty="0">
                <a:solidFill>
                  <a:srgbClr val="FF0000"/>
                </a:solidFill>
              </a:rPr>
              <a:t>－</a:t>
            </a:r>
            <a:r>
              <a:rPr lang="en-US" altLang="zh-CN" sz="2100" b="1" dirty="0">
                <a:solidFill>
                  <a:srgbClr val="0000FF"/>
                </a:solidFill>
              </a:rPr>
              <a:t>7</a:t>
            </a:r>
            <a:r>
              <a:rPr lang="zh-CN" altLang="en-US" sz="2100" b="1" dirty="0"/>
              <a:t>＝</a:t>
            </a:r>
            <a:r>
              <a:rPr lang="en-US" altLang="zh-CN" sz="2100" b="1" dirty="0"/>
              <a:t>______</a:t>
            </a:r>
            <a:endParaRPr lang="en-US" altLang="zh-CN" sz="2100" dirty="0">
              <a:solidFill>
                <a:srgbClr val="FF0000"/>
              </a:solidFill>
            </a:endParaRPr>
          </a:p>
        </p:txBody>
      </p:sp>
      <p:sp>
        <p:nvSpPr>
          <p:cNvPr id="381990" name="Rectangle 38"/>
          <p:cNvSpPr>
            <a:spLocks noChangeArrowheads="1"/>
          </p:cNvSpPr>
          <p:nvPr/>
        </p:nvSpPr>
        <p:spPr bwMode="auto">
          <a:xfrm>
            <a:off x="4760120" y="1870474"/>
            <a:ext cx="345638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/>
              <a:t>15</a:t>
            </a:r>
            <a:r>
              <a:rPr lang="zh-CN" altLang="en-US" sz="2100" b="1" dirty="0">
                <a:solidFill>
                  <a:srgbClr val="FF0000"/>
                </a:solidFill>
              </a:rPr>
              <a:t>＋</a:t>
            </a:r>
            <a:r>
              <a:rPr lang="en-US" altLang="zh-CN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 dirty="0">
                <a:solidFill>
                  <a:srgbClr val="0000FF"/>
                </a:solidFill>
              </a:rPr>
              <a:t>－</a:t>
            </a:r>
            <a:r>
              <a:rPr lang="en-US" altLang="zh-CN" sz="2100" b="1" dirty="0">
                <a:solidFill>
                  <a:srgbClr val="0000FF"/>
                </a:solidFill>
              </a:rPr>
              <a:t>7</a:t>
            </a:r>
            <a:r>
              <a:rPr lang="en-US" altLang="zh-CN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100" b="1" dirty="0"/>
              <a:t>＝</a:t>
            </a:r>
            <a:r>
              <a:rPr lang="en-US" altLang="zh-CN" sz="2100" b="1" dirty="0"/>
              <a:t>______</a:t>
            </a:r>
            <a:endParaRPr lang="en-US" altLang="zh-CN" sz="2100" dirty="0"/>
          </a:p>
        </p:txBody>
      </p:sp>
      <p:sp>
        <p:nvSpPr>
          <p:cNvPr id="381991" name="Rectangle 39"/>
          <p:cNvSpPr>
            <a:spLocks noChangeArrowheads="1"/>
          </p:cNvSpPr>
          <p:nvPr/>
        </p:nvSpPr>
        <p:spPr bwMode="auto">
          <a:xfrm>
            <a:off x="5985272" y="1340644"/>
            <a:ext cx="36195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81992" name="Rectangle 40"/>
          <p:cNvSpPr>
            <a:spLocks noChangeArrowheads="1"/>
          </p:cNvSpPr>
          <p:nvPr/>
        </p:nvSpPr>
        <p:spPr bwMode="auto">
          <a:xfrm>
            <a:off x="6482954" y="1816894"/>
            <a:ext cx="50363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81993" name="AutoShape 41"/>
          <p:cNvSpPr>
            <a:spLocks noChangeArrowheads="1"/>
          </p:cNvSpPr>
          <p:nvPr/>
        </p:nvSpPr>
        <p:spPr bwMode="auto">
          <a:xfrm>
            <a:off x="5003803" y="141685"/>
            <a:ext cx="3313113" cy="917972"/>
          </a:xfrm>
          <a:prstGeom prst="cloudCallout">
            <a:avLst>
              <a:gd name="adj1" fmla="val -69167"/>
              <a:gd name="adj2" fmla="val 71273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0" tIns="0" rIns="0" bIns="0"/>
          <a:lstStyle/>
          <a:p>
            <a:pPr eaLnBrk="0" hangingPunct="0">
              <a:lnSpc>
                <a:spcPct val="90000"/>
              </a:lnSpc>
              <a:defRPr/>
            </a:pPr>
            <a:r>
              <a:rPr lang="en-US" altLang="zh-CN" b="1" dirty="0">
                <a:solidFill>
                  <a:srgbClr val="FF0000"/>
                </a:solidFill>
              </a:rPr>
              <a:t>  </a:t>
            </a:r>
            <a:r>
              <a:rPr lang="zh-CN" altLang="en-US" sz="2100" b="1" dirty="0">
                <a:solidFill>
                  <a:srgbClr val="FF0000"/>
                </a:solidFill>
              </a:rPr>
              <a:t>从中又有什么新发现呢？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187450" y="2732135"/>
            <a:ext cx="5151090" cy="392415"/>
          </a:xfrm>
          <a:prstGeom prst="rect">
            <a:avLst/>
          </a:prstGeom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68580" tIns="34290" rIns="68580" bIns="34290" anchor="ctr">
            <a:spAutoFit/>
          </a:bodyPr>
          <a:lstStyle/>
          <a:p>
            <a:pPr eaLnBrk="0" hangingPunct="0"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+mn-ea"/>
              </a:rPr>
              <a:t>减去一个数，等于</a:t>
            </a:r>
            <a:r>
              <a:rPr lang="zh-CN" altLang="en-US" sz="2100" b="1" dirty="0">
                <a:solidFill>
                  <a:srgbClr val="0000FF"/>
                </a:solidFill>
                <a:latin typeface="+mn-ea"/>
              </a:rPr>
              <a:t>加上</a:t>
            </a:r>
            <a:r>
              <a:rPr lang="zh-CN" altLang="en-US" sz="2100" b="1" dirty="0">
                <a:solidFill>
                  <a:srgbClr val="FF0000"/>
                </a:solidFill>
                <a:latin typeface="+mn-ea"/>
              </a:rPr>
              <a:t>这个数的</a:t>
            </a:r>
            <a:r>
              <a:rPr lang="zh-CN" altLang="en-US" sz="2100" b="1" dirty="0">
                <a:solidFill>
                  <a:srgbClr val="0000FF"/>
                </a:solidFill>
                <a:latin typeface="+mn-ea"/>
              </a:rPr>
              <a:t>相反数</a:t>
            </a:r>
            <a:r>
              <a:rPr lang="zh-CN" altLang="en-US" sz="2100" b="1" dirty="0">
                <a:solidFill>
                  <a:srgbClr val="FF0000"/>
                </a:solidFill>
                <a:latin typeface="+mn-ea"/>
              </a:rPr>
              <a:t>． </a:t>
            </a:r>
          </a:p>
        </p:txBody>
      </p:sp>
      <p:sp>
        <p:nvSpPr>
          <p:cNvPr id="381995" name="Text Box 43"/>
          <p:cNvSpPr txBox="1">
            <a:spLocks noChangeArrowheads="1"/>
          </p:cNvSpPr>
          <p:nvPr/>
        </p:nvSpPr>
        <p:spPr bwMode="auto">
          <a:xfrm>
            <a:off x="468315" y="2301479"/>
            <a:ext cx="2394629" cy="39241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zh-CN" altLang="en-US" sz="2100" b="1" dirty="0">
                <a:latin typeface="Arial" panose="020B0604020202020204" pitchFamily="34" charset="0"/>
              </a:rPr>
              <a:t>有理数减法法则：</a:t>
            </a:r>
          </a:p>
        </p:txBody>
      </p:sp>
      <p:sp>
        <p:nvSpPr>
          <p:cNvPr id="381997" name="AutoShape 45"/>
          <p:cNvSpPr>
            <a:spLocks noChangeArrowheads="1"/>
          </p:cNvSpPr>
          <p:nvPr/>
        </p:nvSpPr>
        <p:spPr bwMode="auto">
          <a:xfrm>
            <a:off x="4845278" y="-2"/>
            <a:ext cx="3623808" cy="1350170"/>
          </a:xfrm>
          <a:prstGeom prst="cloudCallout">
            <a:avLst>
              <a:gd name="adj1" fmla="val -67250"/>
              <a:gd name="adj2" fmla="val 44444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lIns="0" tIns="0" rIns="0" bIns="0"/>
          <a:lstStyle/>
          <a:p>
            <a:pPr eaLnBrk="0" hangingPunct="0">
              <a:defRPr/>
            </a:pPr>
            <a:r>
              <a:rPr lang="en-US" altLang="zh-CN" b="1" dirty="0">
                <a:solidFill>
                  <a:srgbClr val="FF0000"/>
                </a:solidFill>
              </a:rPr>
              <a:t>    </a:t>
            </a:r>
            <a:r>
              <a:rPr lang="zh-CN" altLang="en-US" sz="2100" b="1" dirty="0">
                <a:solidFill>
                  <a:srgbClr val="FF0000"/>
                </a:solidFill>
              </a:rPr>
              <a:t>你能用字母把减法法则表示出来吗？</a:t>
            </a:r>
          </a:p>
        </p:txBody>
      </p:sp>
      <p:sp>
        <p:nvSpPr>
          <p:cNvPr id="381998" name="Rectangle 46"/>
          <p:cNvSpPr>
            <a:spLocks noChangeArrowheads="1"/>
          </p:cNvSpPr>
          <p:nvPr/>
        </p:nvSpPr>
        <p:spPr bwMode="auto">
          <a:xfrm>
            <a:off x="2482853" y="3327797"/>
            <a:ext cx="3241675" cy="485775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0000FF"/>
            </a:solidFill>
            <a:miter lim="800000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lIns="68580" tIns="34290" rIns="68580" bIns="34290" anchor="ctr"/>
          <a:lstStyle/>
          <a:p>
            <a:pPr eaLnBrk="0" hangingPunct="0">
              <a:defRPr/>
            </a:pPr>
            <a:endParaRPr lang="zh-CN" altLang="en-US"/>
          </a:p>
        </p:txBody>
      </p:sp>
      <p:sp>
        <p:nvSpPr>
          <p:cNvPr id="381999" name="Text Box 47"/>
          <p:cNvSpPr txBox="1">
            <a:spLocks noChangeArrowheads="1"/>
          </p:cNvSpPr>
          <p:nvPr/>
        </p:nvSpPr>
        <p:spPr bwMode="auto">
          <a:xfrm>
            <a:off x="2771777" y="3381376"/>
            <a:ext cx="280868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100" b="1" i="1" dirty="0">
                <a:solidFill>
                  <a:srgbClr val="FF0000"/>
                </a:solidFill>
              </a:rPr>
              <a:t>a</a:t>
            </a:r>
            <a:r>
              <a:rPr lang="zh-CN" altLang="en-US" sz="2100" b="1" dirty="0">
                <a:solidFill>
                  <a:srgbClr val="FF0000"/>
                </a:solidFill>
              </a:rPr>
              <a:t>－</a:t>
            </a:r>
            <a:r>
              <a:rPr lang="en-US" altLang="zh-CN" sz="2100" b="1" i="1" dirty="0">
                <a:solidFill>
                  <a:srgbClr val="FF0000"/>
                </a:solidFill>
              </a:rPr>
              <a:t>b</a:t>
            </a:r>
            <a:r>
              <a:rPr lang="zh-CN" altLang="en-US" sz="2100" b="1" dirty="0">
                <a:solidFill>
                  <a:srgbClr val="FF0000"/>
                </a:solidFill>
              </a:rPr>
              <a:t>＝</a:t>
            </a:r>
            <a:r>
              <a:rPr lang="en-US" altLang="zh-CN" sz="2100" b="1" i="1" dirty="0">
                <a:solidFill>
                  <a:srgbClr val="FF0000"/>
                </a:solidFill>
              </a:rPr>
              <a:t>a</a:t>
            </a:r>
            <a:r>
              <a:rPr lang="zh-CN" altLang="en-US" sz="2100" b="1" dirty="0">
                <a:solidFill>
                  <a:srgbClr val="FF0000"/>
                </a:solidFill>
              </a:rPr>
              <a:t>＋</a:t>
            </a:r>
            <a:r>
              <a:rPr lang="en-US" altLang="zh-CN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100" b="1" dirty="0">
                <a:solidFill>
                  <a:srgbClr val="FF0000"/>
                </a:solidFill>
              </a:rPr>
              <a:t>－</a:t>
            </a:r>
            <a:r>
              <a:rPr lang="en-US" altLang="zh-CN" sz="2100" b="1" i="1" dirty="0">
                <a:solidFill>
                  <a:srgbClr val="FF0000"/>
                </a:solidFill>
              </a:rPr>
              <a:t>b</a:t>
            </a:r>
            <a:r>
              <a:rPr lang="en-US" altLang="zh-CN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</a:p>
        </p:txBody>
      </p:sp>
      <p:sp>
        <p:nvSpPr>
          <p:cNvPr id="382001" name="Text Box 49"/>
          <p:cNvSpPr txBox="1">
            <a:spLocks noChangeArrowheads="1"/>
          </p:cNvSpPr>
          <p:nvPr/>
        </p:nvSpPr>
        <p:spPr bwMode="auto">
          <a:xfrm>
            <a:off x="676502" y="4064286"/>
            <a:ext cx="3168650" cy="715581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kumimoji="1" lang="en-US" altLang="zh-CN" sz="2100" b="1" dirty="0">
                <a:solidFill>
                  <a:srgbClr val="0000FF"/>
                </a:solidFill>
              </a:rPr>
              <a:t>      </a:t>
            </a:r>
            <a:r>
              <a:rPr kumimoji="1" lang="zh-CN" altLang="en-US" sz="2100" b="1" dirty="0">
                <a:solidFill>
                  <a:srgbClr val="0000FF"/>
                </a:solidFill>
              </a:rPr>
              <a:t>注意：</a:t>
            </a:r>
            <a:r>
              <a:rPr kumimoji="1" lang="zh-CN" altLang="en-US" sz="2100" b="1" dirty="0"/>
              <a:t>减法在运算时有 </a:t>
            </a:r>
            <a:r>
              <a:rPr kumimoji="1"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kumimoji="1" lang="zh-CN" altLang="en-US" sz="2100" b="1" dirty="0"/>
              <a:t>个要素要发生变化</a:t>
            </a:r>
            <a:r>
              <a:rPr kumimoji="1" lang="en-US" altLang="zh-CN" sz="2100" b="1" dirty="0"/>
              <a:t>.</a:t>
            </a:r>
          </a:p>
        </p:txBody>
      </p:sp>
      <p:sp>
        <p:nvSpPr>
          <p:cNvPr id="382002" name="Text Box 50"/>
          <p:cNvSpPr txBox="1">
            <a:spLocks noChangeArrowheads="1"/>
          </p:cNvSpPr>
          <p:nvPr/>
        </p:nvSpPr>
        <p:spPr bwMode="auto">
          <a:xfrm>
            <a:off x="4716464" y="3969546"/>
            <a:ext cx="3384550" cy="877163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68580" tIns="34290" rIns="68580" bIns="34290"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kumimoji="1" lang="en-US" altLang="zh-CN" sz="2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kumimoji="1" lang="en-US" altLang="zh-CN" sz="2100" b="1" dirty="0">
                <a:solidFill>
                  <a:srgbClr val="FF0000"/>
                </a:solidFill>
              </a:rPr>
              <a:t> </a:t>
            </a:r>
            <a:r>
              <a:rPr kumimoji="1" lang="zh-CN" altLang="en-US" sz="2100" b="1" dirty="0">
                <a:solidFill>
                  <a:srgbClr val="FF0000"/>
                </a:solidFill>
              </a:rPr>
              <a:t>减法                     加法</a:t>
            </a:r>
          </a:p>
          <a:p>
            <a:pPr marL="342900" indent="-342900" eaLnBrk="0" hangingPunct="0">
              <a:spcBef>
                <a:spcPct val="50000"/>
              </a:spcBef>
              <a:defRPr/>
            </a:pPr>
            <a:r>
              <a:rPr kumimoji="1" lang="en-US" altLang="zh-CN" sz="2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kumimoji="1" lang="en-US" altLang="zh-CN" sz="2100" b="1" dirty="0">
                <a:solidFill>
                  <a:srgbClr val="FF0000"/>
                </a:solidFill>
              </a:rPr>
              <a:t>  </a:t>
            </a:r>
            <a:r>
              <a:rPr kumimoji="1" lang="zh-CN" altLang="en-US" sz="2100" b="1" dirty="0">
                <a:solidFill>
                  <a:srgbClr val="FF0000"/>
                </a:solidFill>
              </a:rPr>
              <a:t>减数                     相反数</a:t>
            </a:r>
          </a:p>
        </p:txBody>
      </p:sp>
      <p:sp>
        <p:nvSpPr>
          <p:cNvPr id="382005" name="AutoShape 53"/>
          <p:cNvSpPr>
            <a:spLocks noChangeArrowheads="1"/>
          </p:cNvSpPr>
          <p:nvPr/>
        </p:nvSpPr>
        <p:spPr bwMode="auto">
          <a:xfrm>
            <a:off x="5924551" y="4105275"/>
            <a:ext cx="792956" cy="163116"/>
          </a:xfrm>
          <a:custGeom>
            <a:avLst/>
            <a:gdLst>
              <a:gd name="T0" fmla="*/ 16200 w 21600"/>
              <a:gd name="T1" fmla="*/ 0 h 21600"/>
              <a:gd name="T2" fmla="*/ 16200 w 21600"/>
              <a:gd name="T3" fmla="*/ 5400 h 21600"/>
              <a:gd name="T4" fmla="*/ 3375 w 21600"/>
              <a:gd name="T5" fmla="*/ 5400 h 21600"/>
              <a:gd name="T6" fmla="*/ 3375 w 21600"/>
              <a:gd name="T7" fmla="*/ 16200 h 21600"/>
              <a:gd name="T8" fmla="*/ 16200 w 21600"/>
              <a:gd name="T9" fmla="*/ 16200 h 21600"/>
              <a:gd name="T10" fmla="*/ 16200 w 21600"/>
              <a:gd name="T11" fmla="*/ 21600 h 21600"/>
              <a:gd name="T12" fmla="*/ 21600 w 21600"/>
              <a:gd name="T13" fmla="*/ 10800 h 21600"/>
              <a:gd name="T14" fmla="*/ 1350 w 21600"/>
              <a:gd name="T15" fmla="*/ 5400 h 21600"/>
              <a:gd name="T16" fmla="*/ 1350 w 21600"/>
              <a:gd name="T17" fmla="*/ 16200 h 21600"/>
              <a:gd name="T18" fmla="*/ 2700 w 21600"/>
              <a:gd name="T19" fmla="*/ 16200 h 21600"/>
              <a:gd name="T20" fmla="*/ 2700 w 21600"/>
              <a:gd name="T21" fmla="*/ 5400 h 21600"/>
              <a:gd name="T22" fmla="*/ 0 w 21600"/>
              <a:gd name="T23" fmla="*/ 5400 h 21600"/>
              <a:gd name="T24" fmla="*/ 0 w 21600"/>
              <a:gd name="T25" fmla="*/ 16200 h 21600"/>
              <a:gd name="T26" fmla="*/ 675 w 21600"/>
              <a:gd name="T27" fmla="*/ 16200 h 21600"/>
              <a:gd name="T28" fmla="*/ 675 w 21600"/>
              <a:gd name="T29" fmla="*/ 5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FF"/>
            </a:solidFill>
            <a:miter lim="800000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82006" name="AutoShape 54"/>
          <p:cNvSpPr>
            <a:spLocks noChangeArrowheads="1"/>
          </p:cNvSpPr>
          <p:nvPr/>
        </p:nvSpPr>
        <p:spPr bwMode="auto">
          <a:xfrm>
            <a:off x="5913837" y="4569619"/>
            <a:ext cx="791765" cy="163116"/>
          </a:xfrm>
          <a:custGeom>
            <a:avLst/>
            <a:gdLst>
              <a:gd name="T0" fmla="*/ 16200 w 21600"/>
              <a:gd name="T1" fmla="*/ 0 h 21600"/>
              <a:gd name="T2" fmla="*/ 16200 w 21600"/>
              <a:gd name="T3" fmla="*/ 5400 h 21600"/>
              <a:gd name="T4" fmla="*/ 3375 w 21600"/>
              <a:gd name="T5" fmla="*/ 5400 h 21600"/>
              <a:gd name="T6" fmla="*/ 3375 w 21600"/>
              <a:gd name="T7" fmla="*/ 16200 h 21600"/>
              <a:gd name="T8" fmla="*/ 16200 w 21600"/>
              <a:gd name="T9" fmla="*/ 16200 h 21600"/>
              <a:gd name="T10" fmla="*/ 16200 w 21600"/>
              <a:gd name="T11" fmla="*/ 21600 h 21600"/>
              <a:gd name="T12" fmla="*/ 21600 w 21600"/>
              <a:gd name="T13" fmla="*/ 10800 h 21600"/>
              <a:gd name="T14" fmla="*/ 1350 w 21600"/>
              <a:gd name="T15" fmla="*/ 5400 h 21600"/>
              <a:gd name="T16" fmla="*/ 1350 w 21600"/>
              <a:gd name="T17" fmla="*/ 16200 h 21600"/>
              <a:gd name="T18" fmla="*/ 2700 w 21600"/>
              <a:gd name="T19" fmla="*/ 16200 h 21600"/>
              <a:gd name="T20" fmla="*/ 2700 w 21600"/>
              <a:gd name="T21" fmla="*/ 5400 h 21600"/>
              <a:gd name="T22" fmla="*/ 0 w 21600"/>
              <a:gd name="T23" fmla="*/ 5400 h 21600"/>
              <a:gd name="T24" fmla="*/ 0 w 21600"/>
              <a:gd name="T25" fmla="*/ 16200 h 21600"/>
              <a:gd name="T26" fmla="*/ 675 w 21600"/>
              <a:gd name="T27" fmla="*/ 16200 h 21600"/>
              <a:gd name="T28" fmla="*/ 675 w 21600"/>
              <a:gd name="T29" fmla="*/ 54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FF"/>
            </a:solidFill>
            <a:miter lim="800000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pic>
        <p:nvPicPr>
          <p:cNvPr id="13332" name="图片 1" descr="组48325同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2" y="494111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3" name="文本框 7"/>
          <p:cNvSpPr txBox="1">
            <a:spLocks noChangeArrowheads="1"/>
          </p:cNvSpPr>
          <p:nvPr/>
        </p:nvSpPr>
        <p:spPr bwMode="auto">
          <a:xfrm>
            <a:off x="795338" y="564357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导入新知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81" grpId="0"/>
      <p:bldP spid="381982" grpId="0"/>
      <p:bldP spid="381983" grpId="0"/>
      <p:bldP spid="381984" grpId="0"/>
      <p:bldP spid="381989" grpId="0"/>
      <p:bldP spid="381990" grpId="0"/>
      <p:bldP spid="381991" grpId="0"/>
      <p:bldP spid="381992" grpId="0"/>
      <p:bldP spid="3819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1" descr="组48325同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2" y="494111"/>
            <a:ext cx="1791891" cy="4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文本框 7"/>
          <p:cNvSpPr txBox="1">
            <a:spLocks noChangeArrowheads="1"/>
          </p:cNvSpPr>
          <p:nvPr/>
        </p:nvSpPr>
        <p:spPr bwMode="auto">
          <a:xfrm>
            <a:off x="795338" y="564357"/>
            <a:ext cx="1061829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EF7509"/>
                </a:solidFill>
                <a:latin typeface="思源黑体 CN Heavy" pitchFamily="34" charset="-122"/>
                <a:ea typeface="思源黑体 CN Heavy" pitchFamily="34" charset="-122"/>
              </a:rPr>
              <a:t>随堂演练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70347" y="1034653"/>
            <a:ext cx="5410200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1</a:t>
            </a:r>
            <a:r>
              <a:rPr lang="zh-CN" altLang="en-US" sz="2100" b="1" dirty="0">
                <a:latin typeface="宋体" panose="02010600030101010101" pitchFamily="2" charset="-122"/>
              </a:rPr>
              <a:t>、下列你不正确的是（    ）</a:t>
            </a:r>
            <a:endParaRPr lang="en-US" altLang="zh-CN" sz="2100" b="1" dirty="0">
              <a:latin typeface="宋体" panose="02010600030101010101" pitchFamily="2" charset="-122"/>
            </a:endParaRPr>
          </a:p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A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-8-8</a:t>
            </a:r>
            <a:r>
              <a:rPr lang="zh-CN" altLang="en-US" sz="2100" b="1" dirty="0">
                <a:latin typeface="宋体" panose="02010600030101010101" pitchFamily="2" charset="-122"/>
              </a:rPr>
              <a:t> </a:t>
            </a:r>
            <a:r>
              <a:rPr lang="en-US" altLang="zh-CN" sz="2100" b="1" dirty="0">
                <a:latin typeface="宋体" panose="02010600030101010101" pitchFamily="2" charset="-122"/>
              </a:rPr>
              <a:t>=-16      </a:t>
            </a:r>
            <a:r>
              <a:rPr lang="zh-CN" altLang="en-US" sz="2100" b="1" dirty="0">
                <a:latin typeface="宋体" panose="02010600030101010101" pitchFamily="2" charset="-122"/>
              </a:rPr>
              <a:t> </a:t>
            </a:r>
            <a:r>
              <a:rPr lang="en-US" altLang="zh-CN" sz="2100" b="1" dirty="0">
                <a:latin typeface="宋体" panose="02010600030101010101" pitchFamily="2" charset="-122"/>
              </a:rPr>
              <a:t>B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-8-</a:t>
            </a:r>
            <a:r>
              <a:rPr lang="zh-CN" altLang="en-US" sz="2100" b="1" dirty="0">
                <a:latin typeface="宋体" panose="02010600030101010101" pitchFamily="2" charset="-122"/>
              </a:rPr>
              <a:t>（</a:t>
            </a:r>
            <a:r>
              <a:rPr lang="en-US" altLang="zh-CN" sz="2100" b="1" dirty="0">
                <a:latin typeface="宋体" panose="02010600030101010101" pitchFamily="2" charset="-122"/>
              </a:rPr>
              <a:t>-8</a:t>
            </a:r>
            <a:r>
              <a:rPr lang="zh-CN" altLang="en-US" sz="2100" b="1" dirty="0">
                <a:latin typeface="宋体" panose="02010600030101010101" pitchFamily="2" charset="-122"/>
              </a:rPr>
              <a:t>）</a:t>
            </a:r>
            <a:r>
              <a:rPr lang="en-US" altLang="zh-CN" sz="2100" b="1" dirty="0">
                <a:latin typeface="宋体" panose="02010600030101010101" pitchFamily="2" charset="-122"/>
              </a:rPr>
              <a:t>=0</a:t>
            </a:r>
          </a:p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C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8-</a:t>
            </a:r>
            <a:r>
              <a:rPr lang="zh-CN" altLang="en-US" sz="2100" b="1" dirty="0">
                <a:latin typeface="宋体" panose="02010600030101010101" pitchFamily="2" charset="-122"/>
              </a:rPr>
              <a:t>（</a:t>
            </a:r>
            <a:r>
              <a:rPr lang="en-US" altLang="zh-CN" sz="2100" b="1" dirty="0">
                <a:latin typeface="宋体" panose="02010600030101010101" pitchFamily="2" charset="-122"/>
              </a:rPr>
              <a:t>-8</a:t>
            </a:r>
            <a:r>
              <a:rPr lang="zh-CN" altLang="en-US" sz="2100" b="1" dirty="0">
                <a:latin typeface="宋体" panose="02010600030101010101" pitchFamily="2" charset="-122"/>
              </a:rPr>
              <a:t>）</a:t>
            </a:r>
            <a:r>
              <a:rPr lang="en-US" altLang="zh-CN" sz="2100" b="1" dirty="0">
                <a:latin typeface="宋体" panose="02010600030101010101" pitchFamily="2" charset="-122"/>
              </a:rPr>
              <a:t>=0      D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8-8=0</a:t>
            </a:r>
            <a:endParaRPr lang="zh-CN" altLang="en-US" sz="2100" b="1" dirty="0">
              <a:latin typeface="宋体" panose="02010600030101010101" pitchFamily="2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96916" y="1045369"/>
            <a:ext cx="9144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D</a:t>
            </a:r>
            <a:endParaRPr lang="zh-CN" altLang="en-US" sz="21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2247" y="2074069"/>
            <a:ext cx="5410200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2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-1-2</a:t>
            </a:r>
            <a:r>
              <a:rPr lang="zh-CN" altLang="en-US" sz="2100" b="1" dirty="0">
                <a:latin typeface="宋体" panose="02010600030101010101" pitchFamily="2" charset="-122"/>
              </a:rPr>
              <a:t>是（    ）</a:t>
            </a:r>
            <a:endParaRPr lang="en-US" altLang="zh-CN" sz="2100" b="1" dirty="0">
              <a:latin typeface="宋体" panose="02010600030101010101" pitchFamily="2" charset="-122"/>
            </a:endParaRPr>
          </a:p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A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-1              B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1</a:t>
            </a:r>
          </a:p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C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-3              D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3</a:t>
            </a:r>
            <a:endParaRPr lang="zh-CN" altLang="en-US" sz="2100" b="1" dirty="0">
              <a:latin typeface="宋体" panose="02010600030101010101" pitchFamily="2" charset="-122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20554" y="2074069"/>
            <a:ext cx="9144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C</a:t>
            </a:r>
            <a:endParaRPr lang="zh-CN" altLang="en-US" sz="2100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3434" y="3200401"/>
            <a:ext cx="7903369" cy="1361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3</a:t>
            </a:r>
            <a:r>
              <a:rPr lang="zh-CN" altLang="en-US" sz="2100" b="1" dirty="0">
                <a:latin typeface="宋体" panose="02010600030101010101" pitchFamily="2" charset="-122"/>
              </a:rPr>
              <a:t>、昆明今年</a:t>
            </a:r>
            <a:r>
              <a:rPr lang="en-US" altLang="zh-CN" sz="2100" b="1" dirty="0">
                <a:latin typeface="宋体" panose="02010600030101010101" pitchFamily="2" charset="-122"/>
              </a:rPr>
              <a:t>1</a:t>
            </a:r>
            <a:r>
              <a:rPr lang="zh-CN" altLang="en-US" sz="2100" b="1" dirty="0">
                <a:latin typeface="宋体" panose="02010600030101010101" pitchFamily="2" charset="-122"/>
              </a:rPr>
              <a:t>月份某天的最高气温是</a:t>
            </a:r>
            <a:r>
              <a:rPr lang="en-US" altLang="zh-CN" sz="2100" b="1" dirty="0">
                <a:latin typeface="宋体" panose="02010600030101010101" pitchFamily="2" charset="-122"/>
              </a:rPr>
              <a:t>5 ℃ </a:t>
            </a:r>
            <a:r>
              <a:rPr lang="zh-CN" altLang="en-US" sz="2100" b="1" dirty="0">
                <a:latin typeface="宋体" panose="02010600030101010101" pitchFamily="2" charset="-122"/>
              </a:rPr>
              <a:t>，最低气温是</a:t>
            </a:r>
            <a:r>
              <a:rPr lang="en-US" altLang="zh-CN" sz="2100" b="1" dirty="0">
                <a:latin typeface="宋体" panose="02010600030101010101" pitchFamily="2" charset="-122"/>
              </a:rPr>
              <a:t>-1 ℃</a:t>
            </a:r>
            <a:r>
              <a:rPr lang="zh-CN" altLang="en-US" sz="2100" b="1" dirty="0">
                <a:latin typeface="宋体" panose="02010600030101010101" pitchFamily="2" charset="-122"/>
              </a:rPr>
              <a:t>，则昆明这天的温差是</a:t>
            </a:r>
            <a:r>
              <a:rPr lang="en-US" altLang="zh-CN" sz="2100" b="1" dirty="0">
                <a:latin typeface="宋体" panose="02010600030101010101" pitchFamily="2" charset="-122"/>
              </a:rPr>
              <a:t> </a:t>
            </a:r>
            <a:r>
              <a:rPr lang="zh-CN" altLang="en-US" sz="2100" b="1" dirty="0">
                <a:latin typeface="宋体" panose="02010600030101010101" pitchFamily="2" charset="-122"/>
              </a:rPr>
              <a:t>（    ）</a:t>
            </a:r>
            <a:endParaRPr lang="en-US" altLang="zh-CN" sz="2100" b="1" dirty="0">
              <a:latin typeface="宋体" panose="02010600030101010101" pitchFamily="2" charset="-122"/>
            </a:endParaRPr>
          </a:p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A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4 ℃              B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6 ℃</a:t>
            </a:r>
          </a:p>
          <a:p>
            <a:pPr eaLnBrk="0" hangingPunct="0"/>
            <a:r>
              <a:rPr lang="en-US" altLang="zh-CN" sz="2100" b="1" dirty="0">
                <a:latin typeface="宋体" panose="02010600030101010101" pitchFamily="2" charset="-122"/>
              </a:rPr>
              <a:t>C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-4 ℃             D</a:t>
            </a:r>
            <a:r>
              <a:rPr lang="zh-CN" altLang="en-US" sz="2100" b="1" dirty="0">
                <a:latin typeface="宋体" panose="02010600030101010101" pitchFamily="2" charset="-122"/>
              </a:rPr>
              <a:t>、</a:t>
            </a:r>
            <a:r>
              <a:rPr lang="en-US" altLang="zh-CN" sz="2100" b="1" dirty="0">
                <a:latin typeface="宋体" panose="02010600030101010101" pitchFamily="2" charset="-122"/>
              </a:rPr>
              <a:t>-6 ℃</a:t>
            </a:r>
            <a:endParaRPr lang="zh-CN" altLang="en-US" sz="2100" b="1" dirty="0">
              <a:latin typeface="宋体" panose="02010600030101010101" pitchFamily="2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799285" y="3549255"/>
            <a:ext cx="9144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sz="2100" b="1">
                <a:solidFill>
                  <a:srgbClr val="FF0000"/>
                </a:solidFill>
              </a:rPr>
              <a:t>B</a:t>
            </a:r>
            <a:endParaRPr lang="zh-CN" altLang="en-US" sz="21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13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13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1323"/>
  <p:tag name="KSO_WM_TAG_VERSION" val="1.0"/>
  <p:tag name="KSO_WM_TEMPLATE_THUMBS_INDEX" val="1、2、3、4、5、7、8、11、12、13、15、17、19、21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 w="9525">
          <a:solidFill>
            <a:schemeClr val="bg1"/>
          </a:solidFill>
        </a:ln>
      </a:spPr>
      <a:bodyPr wrap="none" anchor="t">
        <a:spAutoFit/>
      </a:bodyPr>
      <a:lstStyle>
        <a:defPPr algn="ctr">
          <a:defRPr lang="zh-CN" altLang="en-US" sz="4000" b="1" dirty="0">
            <a:solidFill>
              <a:schemeClr val="bg1"/>
            </a:solidFill>
            <a:latin typeface="Arial" panose="020B0604020202020204" pitchFamily="34" charset="0"/>
            <a:ea typeface="黑体" panose="02010609060101010101" charset="-122"/>
            <a:sym typeface="Calibri" panose="020F0502020204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1168</Words>
  <Application>Microsoft Office PowerPoint</Application>
  <PresentationFormat>全屏显示(16:9)</PresentationFormat>
  <Paragraphs>193</Paragraphs>
  <Slides>15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方正姚体</vt:lpstr>
      <vt:lpstr>黑体</vt:lpstr>
      <vt:lpstr>思源黑体 CN Bold</vt:lpstr>
      <vt:lpstr>思源黑体 CN Heavy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2017-11-13T08:28:00Z</dcterms:created>
  <dcterms:modified xsi:type="dcterms:W3CDTF">2023-01-16T21:44:02Z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5C19893E06734F25A38C79CD3D9AF28E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