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74" r:id="rId6"/>
    <p:sldId id="275" r:id="rId7"/>
    <p:sldId id="266" r:id="rId8"/>
    <p:sldId id="276" r:id="rId9"/>
    <p:sldId id="277" r:id="rId10"/>
    <p:sldId id="278" r:id="rId11"/>
    <p:sldId id="279" r:id="rId12"/>
    <p:sldId id="267" r:id="rId13"/>
    <p:sldId id="268" r:id="rId14"/>
    <p:sldId id="280" r:id="rId15"/>
    <p:sldId id="281" r:id="rId16"/>
    <p:sldId id="283" r:id="rId17"/>
    <p:sldId id="282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067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800E548-BD59-4D2F-8443-A3E6340350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9F5A51-1DF3-4BE5-9E56-FFFD0F8105A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1673088-2D07-4A2A-BD8D-82E917434BDE}" type="slidenum">
              <a:rPr lang="zh-CN" altLang="en-US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7EF501A-5C5C-48F5-95CB-10B856445393}" type="slidenum">
              <a:rPr lang="zh-CN" altLang="en-US" smtClean="0"/>
              <a:t>10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504C87F-DAE8-42BA-B502-90907F1FC11F}" type="slidenum">
              <a:rPr lang="zh-CN" altLang="en-US" smtClean="0"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5C070D8-CDEE-4B29-A6EF-A709EC60A775}" type="slidenum">
              <a:rPr lang="zh-CN" altLang="en-US" smtClean="0"/>
              <a:t>12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3AAEFA0-1360-46F2-858E-F28D00979522}" type="slidenum">
              <a:rPr lang="zh-CN" altLang="en-US" smtClean="0"/>
              <a:t>13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12E3DC4-6110-4DD7-83DE-D222FB1DCEB1}" type="slidenum">
              <a:rPr lang="zh-CN" altLang="en-US" smtClean="0"/>
              <a:t>14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970B1FA-E00E-4F79-AEF9-F013E54278EF}" type="slidenum">
              <a:rPr lang="zh-CN" altLang="en-US" smtClean="0"/>
              <a:t>15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6E42818-7C21-481F-9862-8337C8190893}" type="slidenum">
              <a:rPr lang="zh-CN" altLang="en-US" smtClean="0"/>
              <a:t>16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CE6905A-8FC6-473A-9C2F-E87D99416566}" type="slidenum">
              <a:rPr lang="zh-CN" altLang="en-US" smtClean="0"/>
              <a:t>17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FF016F0-1ABD-4DB9-A0B2-32A323C3EF91}" type="slidenum">
              <a:rPr lang="zh-CN" altLang="en-US" smtClean="0"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00FC7E7-C7D6-4A80-BA3A-6234DC47445D}" type="slidenum">
              <a:rPr lang="zh-CN" altLang="en-US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E89F73F-1998-4866-8699-8C76E59375A7}" type="slidenum">
              <a:rPr lang="zh-CN" altLang="en-US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0DD5941-DCD4-4FF7-BEA0-A5E8117CD787}" type="slidenum">
              <a:rPr lang="zh-CN" altLang="en-US" smtClean="0"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F24C176-1B3B-4BC3-91DB-24BF799D3306}" type="slidenum">
              <a:rPr lang="zh-CN" altLang="en-US" smtClean="0"/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A7E79CC-03AF-452F-A3E8-58612554C381}" type="slidenum">
              <a:rPr lang="zh-CN" altLang="en-US" smtClean="0"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811CC40-DC18-467C-9F2F-19B678A32AFD}" type="slidenum">
              <a:rPr lang="zh-CN" altLang="en-US" smtClean="0"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51DC931-71E8-4524-8AC8-302252D1EA3D}" type="slidenum">
              <a:rPr lang="zh-CN" altLang="en-US" smtClean="0"/>
              <a:t>9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60D60-4A6A-48A9-9425-59AA9D81C42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01F42-2824-4E3C-A70F-AF9EBCE0DB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9F9E6-482C-4858-B4EF-AB824955ADF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A31FB-F78F-42B4-91DE-5980FEAF86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8CBA1-92C7-4AF1-988A-613A7467F72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63B1-3A0D-4E11-955A-2EFC00CF79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9C8FB-49DE-4DBC-8980-7A54B4D1E73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E5CCA-95F6-47FF-9452-E4B6731DB7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5A3AB-FD2F-473C-9BB6-44FCD86432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726FF-4F11-4567-B19E-FF51FF6B77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827DC-553C-43A0-BD40-B62C18FDC7A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456B-39D0-4C29-A1F2-B88B8782A3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89213-F04E-4512-92C7-F4B33BD72B2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3AE6-9281-4CF5-878F-4441026887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9C7D-5AF4-4DC1-A08F-CA9E58BD66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97288-9737-4F60-952B-862229701B8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BA15-B6D2-49E5-BCDF-2926DE067FF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8104A-44C9-4138-85C1-81E6F3A5A4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3AA5-3391-4801-8403-F8D61695AD0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2ECE3-D9CA-4A90-9920-58864A002F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60CC2E-C257-40C4-AAA3-F8447BB45DC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1A0BB4-A5A7-4EC9-8986-F82F40CD66C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683568" y="1307184"/>
            <a:ext cx="778702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0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求一个数的百分之几是多少</a:t>
            </a:r>
          </a:p>
        </p:txBody>
      </p:sp>
      <p:sp>
        <p:nvSpPr>
          <p:cNvPr id="4" name="矩形 3"/>
          <p:cNvSpPr/>
          <p:nvPr/>
        </p:nvSpPr>
        <p:spPr>
          <a:xfrm>
            <a:off x="2670948" y="551723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266" name="Text Box 14"/>
          <p:cNvSpPr txBox="1">
            <a:spLocks noChangeArrowheads="1"/>
          </p:cNvSpPr>
          <p:nvPr/>
        </p:nvSpPr>
        <p:spPr bwMode="auto">
          <a:xfrm>
            <a:off x="1000125" y="928688"/>
            <a:ext cx="78628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某地去年退耕还林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630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公顷，超过计划还林面积的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％。去年计划退耕还林多少公顷？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836613"/>
            <a:ext cx="647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14"/>
          <p:cNvSpPr txBox="1">
            <a:spLocks noChangeArrowheads="1"/>
          </p:cNvSpPr>
          <p:nvPr/>
        </p:nvSpPr>
        <p:spPr bwMode="auto">
          <a:xfrm>
            <a:off x="468313" y="2420938"/>
            <a:ext cx="346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列方程解答：</a:t>
            </a:r>
          </a:p>
        </p:txBody>
      </p:sp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1042988" y="3141663"/>
            <a:ext cx="7121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解：设去年计划退耕还林</a:t>
            </a:r>
            <a:r>
              <a:rPr lang="en-US" altLang="zh-CN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公顷。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323850" y="3789363"/>
            <a:ext cx="2232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方法二：</a:t>
            </a:r>
            <a:endParaRPr lang="en-US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627313" y="3789363"/>
            <a:ext cx="4105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％）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630</a:t>
            </a:r>
            <a:endParaRPr lang="zh-CN" altLang="en-US" sz="28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708400" y="4346575"/>
            <a:ext cx="4103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120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630</a:t>
            </a:r>
            <a:endParaRPr lang="zh-CN" altLang="en-US" sz="28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2" name="组合 17"/>
          <p:cNvGrpSpPr/>
          <p:nvPr/>
        </p:nvGrpSpPr>
        <p:grpSpPr bwMode="auto">
          <a:xfrm>
            <a:off x="4616450" y="4643438"/>
            <a:ext cx="4103688" cy="952500"/>
            <a:chOff x="3851920" y="4571608"/>
            <a:chExt cx="4104456" cy="951676"/>
          </a:xfrm>
        </p:grpSpPr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3851920" y="4777988"/>
              <a:ext cx="41044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x</a:t>
              </a:r>
              <a:r>
                <a:rPr lang="zh-CN" altLang="en-US" sz="2800" b="1" dirty="0">
                  <a:solidFill>
                    <a:srgbClr val="0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＝</a:t>
              </a:r>
              <a:r>
                <a:rPr lang="en-US" altLang="zh-CN" sz="2800" b="1" dirty="0">
                  <a:solidFill>
                    <a:srgbClr val="0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630×</a:t>
              </a:r>
              <a:endPara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5425427" y="5052204"/>
              <a:ext cx="503331" cy="0"/>
            </a:xfrm>
            <a:prstGeom prst="line">
              <a:avLst/>
            </a:prstGeom>
            <a:ln w="254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279" name="Text Box 14"/>
            <p:cNvSpPr txBox="1">
              <a:spLocks noChangeArrowheads="1"/>
            </p:cNvSpPr>
            <p:nvPr/>
          </p:nvSpPr>
          <p:spPr bwMode="auto">
            <a:xfrm>
              <a:off x="5334620" y="4571608"/>
              <a:ext cx="936104" cy="523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100</a:t>
              </a:r>
              <a:endPara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280" name="Text Box 14"/>
            <p:cNvSpPr txBox="1">
              <a:spLocks noChangeArrowheads="1"/>
            </p:cNvSpPr>
            <p:nvPr/>
          </p:nvSpPr>
          <p:spPr bwMode="auto">
            <a:xfrm>
              <a:off x="5323985" y="5000064"/>
              <a:ext cx="93610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120</a:t>
              </a:r>
              <a:endPara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627563" y="5426075"/>
            <a:ext cx="4103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525</a:t>
            </a:r>
            <a:endParaRPr lang="zh-CN" altLang="en-US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042988" y="6073775"/>
            <a:ext cx="712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答：去年计划退耕还林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525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公顷。</a:t>
            </a:r>
          </a:p>
        </p:txBody>
      </p:sp>
      <p:pic>
        <p:nvPicPr>
          <p:cNvPr id="11276" name="Picture 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8" y="1928813"/>
            <a:ext cx="4071937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/>
      <p:bldP spid="12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Text Box 14"/>
          <p:cNvSpPr txBox="1">
            <a:spLocks noChangeArrowheads="1"/>
          </p:cNvSpPr>
          <p:nvPr/>
        </p:nvSpPr>
        <p:spPr bwMode="auto">
          <a:xfrm>
            <a:off x="395288" y="2952750"/>
            <a:ext cx="8353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求比一个数多（或少）百分之几的数是多少，求这个数的问题的特点是单位“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”的量未知。</a:t>
            </a:r>
          </a:p>
        </p:txBody>
      </p:sp>
      <p:sp>
        <p:nvSpPr>
          <p:cNvPr id="12291" name="Text Box 14"/>
          <p:cNvSpPr txBox="1">
            <a:spLocks noChangeArrowheads="1"/>
          </p:cNvSpPr>
          <p:nvPr/>
        </p:nvSpPr>
        <p:spPr bwMode="auto">
          <a:xfrm>
            <a:off x="395288" y="4113213"/>
            <a:ext cx="83534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解题方法：</a:t>
            </a:r>
            <a:endParaRPr lang="en-US" altLang="zh-CN" sz="28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把单位“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”的量设为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，根据题中的等量关系列方程。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（单位“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”的量）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×[1±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另一个量比单位“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”的量多（或少）的百分率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]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＝另一个量。</a:t>
            </a:r>
            <a:endParaRPr lang="en-US" altLang="zh-CN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2292" name="组合 5"/>
          <p:cNvGrpSpPr/>
          <p:nvPr/>
        </p:nvGrpSpPr>
        <p:grpSpPr bwMode="auto">
          <a:xfrm>
            <a:off x="423863" y="928688"/>
            <a:ext cx="1862137" cy="2000250"/>
            <a:chOff x="142845" y="714357"/>
            <a:chExt cx="1861631" cy="2000263"/>
          </a:xfrm>
        </p:grpSpPr>
        <p:pic>
          <p:nvPicPr>
            <p:cNvPr id="12293" name="图片 4" descr="抠图、图片2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2845" y="714357"/>
              <a:ext cx="1861631" cy="200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4" name="Text Box 14"/>
            <p:cNvSpPr txBox="1">
              <a:spLocks noChangeArrowheads="1"/>
            </p:cNvSpPr>
            <p:nvPr/>
          </p:nvSpPr>
          <p:spPr bwMode="auto">
            <a:xfrm>
              <a:off x="428596" y="1000108"/>
              <a:ext cx="1357322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4000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归纳总结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3314" name="Text Box 9"/>
          <p:cNvSpPr txBox="1">
            <a:spLocks noChangeArrowheads="1"/>
          </p:cNvSpPr>
          <p:nvPr/>
        </p:nvSpPr>
        <p:spPr bwMode="auto">
          <a:xfrm>
            <a:off x="539750" y="1844675"/>
            <a:ext cx="806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 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提问题并解答。</a:t>
            </a:r>
          </a:p>
        </p:txBody>
      </p:sp>
      <p:pic>
        <p:nvPicPr>
          <p:cNvPr id="13315" name="图片 33" descr="3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765175"/>
            <a:ext cx="18907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300768" y="2564904"/>
            <a:ext cx="6443472" cy="3742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4338" name="Text Box 9"/>
          <p:cNvSpPr txBox="1">
            <a:spLocks noChangeArrowheads="1"/>
          </p:cNvSpPr>
          <p:nvPr/>
        </p:nvSpPr>
        <p:spPr bwMode="auto">
          <a:xfrm>
            <a:off x="468313" y="1144588"/>
            <a:ext cx="80645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双丰农场去年水稻播种面积是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504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公顷，今年计划比去年增加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％。今年计划播种水稻多少公顷？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773363" y="2997200"/>
            <a:ext cx="43195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504×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％）</a:t>
            </a:r>
          </a:p>
        </p:txBody>
      </p:sp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2343150" y="3717925"/>
            <a:ext cx="4146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504×115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" name="Text Box 57"/>
          <p:cNvSpPr txBox="1">
            <a:spLocks noChangeArrowheads="1"/>
          </p:cNvSpPr>
          <p:nvPr/>
        </p:nvSpPr>
        <p:spPr bwMode="auto">
          <a:xfrm>
            <a:off x="2297113" y="4429125"/>
            <a:ext cx="400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579.6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（公顷）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1258888" y="5300663"/>
            <a:ext cx="61928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答：今年计划播种水稻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579.6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公顷。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utoUpdateAnimBg="0"/>
      <p:bldP spid="12" grpId="0" autoUpdateAnimBg="0"/>
      <p:bldP spid="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468313" y="779463"/>
            <a:ext cx="80645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一个工厂由于采用了新工艺，现在每件产品的成本是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475.2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元，比原来降低了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％。原来每件产品的成本是多少元？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009775" y="2997200"/>
            <a:ext cx="43195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475.2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3448050" y="3644900"/>
            <a:ext cx="4146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475.2</a:t>
            </a:r>
          </a:p>
        </p:txBody>
      </p:sp>
      <p:sp>
        <p:nvSpPr>
          <p:cNvPr id="12" name="Text Box 57"/>
          <p:cNvSpPr txBox="1">
            <a:spLocks noChangeArrowheads="1"/>
          </p:cNvSpPr>
          <p:nvPr/>
        </p:nvSpPr>
        <p:spPr bwMode="auto">
          <a:xfrm>
            <a:off x="4270375" y="4384675"/>
            <a:ext cx="4002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475.2÷0.88</a:t>
            </a:r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1258888" y="5732463"/>
            <a:ext cx="76342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答：原来每件产品的成本是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540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元。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28688" y="2420938"/>
            <a:ext cx="7200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解：设原来每件产品的成本是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元。</a:t>
            </a:r>
          </a:p>
        </p:txBody>
      </p:sp>
      <p:sp>
        <p:nvSpPr>
          <p:cNvPr id="8" name="Text Box 57"/>
          <p:cNvSpPr txBox="1">
            <a:spLocks noChangeArrowheads="1"/>
          </p:cNvSpPr>
          <p:nvPr/>
        </p:nvSpPr>
        <p:spPr bwMode="auto">
          <a:xfrm>
            <a:off x="4270375" y="4932363"/>
            <a:ext cx="4002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utoUpdateAnimBg="0"/>
      <p:bldP spid="12" grpId="0" autoUpdateAnimBg="0"/>
      <p:bldP spid="14" grpId="0" autoUpdateAnimBg="0"/>
      <p:bldP spid="7" grpId="0"/>
      <p:bldP spid="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4795838" y="1966913"/>
            <a:ext cx="37623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9"/>
          <p:cNvSpPr txBox="1">
            <a:spLocks noChangeArrowheads="1"/>
          </p:cNvSpPr>
          <p:nvPr/>
        </p:nvSpPr>
        <p:spPr bwMode="auto">
          <a:xfrm>
            <a:off x="468313" y="852488"/>
            <a:ext cx="80645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青草晒干后，大约失去原来质量的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28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％。这些青草晒干后能得到多少千克干草？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16013" y="3419475"/>
            <a:ext cx="43195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2600×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28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％）</a:t>
            </a:r>
          </a:p>
        </p:txBody>
      </p:sp>
      <p:sp>
        <p:nvSpPr>
          <p:cNvPr id="12" name="Text Box 57"/>
          <p:cNvSpPr txBox="1">
            <a:spLocks noChangeArrowheads="1"/>
          </p:cNvSpPr>
          <p:nvPr/>
        </p:nvSpPr>
        <p:spPr bwMode="auto">
          <a:xfrm>
            <a:off x="684213" y="4076700"/>
            <a:ext cx="4002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2600×72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endParaRPr lang="en-US" altLang="zh-CN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684213" y="5516563"/>
            <a:ext cx="7632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答：这些青草晒该后能得到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1872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千克。</a:t>
            </a:r>
          </a:p>
        </p:txBody>
      </p:sp>
      <p:sp>
        <p:nvSpPr>
          <p:cNvPr id="8" name="Text Box 57"/>
          <p:cNvSpPr txBox="1">
            <a:spLocks noChangeArrowheads="1"/>
          </p:cNvSpPr>
          <p:nvPr/>
        </p:nvSpPr>
        <p:spPr bwMode="auto">
          <a:xfrm>
            <a:off x="690563" y="4652963"/>
            <a:ext cx="400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1872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  <a:endParaRPr lang="en-US" altLang="zh-CN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utoUpdateAnimBg="0"/>
      <p:bldP spid="14" grpId="0" autoUpdateAnimBg="0"/>
      <p:bldP spid="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7410" name="Text Box 9"/>
          <p:cNvSpPr txBox="1">
            <a:spLocks noChangeArrowheads="1"/>
          </p:cNvSpPr>
          <p:nvPr/>
        </p:nvSpPr>
        <p:spPr bwMode="auto">
          <a:xfrm>
            <a:off x="468313" y="779463"/>
            <a:ext cx="80645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5.2011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年底，某城市污水日处理能力达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11255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万立方米，比上年末污水日处理能力增长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7.8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％。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2010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年底该城市污水日处理能力为多少万立方米？（得数保留一位小数）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763713" y="3348038"/>
            <a:ext cx="43195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7.8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％）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11255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2800350" y="3995738"/>
            <a:ext cx="4146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107.8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11255</a:t>
            </a:r>
          </a:p>
        </p:txBody>
      </p:sp>
      <p:sp>
        <p:nvSpPr>
          <p:cNvPr id="13" name="Text Box 57"/>
          <p:cNvSpPr txBox="1">
            <a:spLocks noChangeArrowheads="1"/>
          </p:cNvSpPr>
          <p:nvPr/>
        </p:nvSpPr>
        <p:spPr bwMode="auto">
          <a:xfrm>
            <a:off x="4241800" y="4581525"/>
            <a:ext cx="4002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11255÷107.8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endParaRPr lang="en-US" altLang="zh-CN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Rectangle 33"/>
          <p:cNvSpPr>
            <a:spLocks noChangeArrowheads="1"/>
          </p:cNvSpPr>
          <p:nvPr/>
        </p:nvSpPr>
        <p:spPr bwMode="auto">
          <a:xfrm>
            <a:off x="461963" y="5715000"/>
            <a:ext cx="81105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2010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年底该城市污水日处理能力为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10440.6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万立方米。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68313" y="2771775"/>
            <a:ext cx="8567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解：设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2010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年底该城市污水日处理能力为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万立方米。</a:t>
            </a:r>
          </a:p>
        </p:txBody>
      </p:sp>
      <p:sp>
        <p:nvSpPr>
          <p:cNvPr id="17" name="Text Box 57"/>
          <p:cNvSpPr txBox="1">
            <a:spLocks noChangeArrowheads="1"/>
          </p:cNvSpPr>
          <p:nvPr/>
        </p:nvSpPr>
        <p:spPr bwMode="auto">
          <a:xfrm>
            <a:off x="4241800" y="5129213"/>
            <a:ext cx="4002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10440.6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utoUpdateAnimBg="0"/>
      <p:bldP spid="13" grpId="0" autoUpdateAnimBg="0"/>
      <p:bldP spid="15" grpId="0" autoUpdateAnimBg="0"/>
      <p:bldP spid="16" grpId="0"/>
      <p:bldP spid="1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468313" y="779463"/>
            <a:ext cx="80645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6.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学校图书馆的数学读物册数占图书总册数的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％，外语读物册数占图书总册数的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25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％。已知数学读物和外语读物共有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1248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册，学校图书馆一共有图书多少册？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763713" y="3130550"/>
            <a:ext cx="58324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1248÷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25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％＋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％）</a:t>
            </a:r>
          </a:p>
        </p:txBody>
      </p:sp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1331913" y="3852863"/>
            <a:ext cx="4146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1248÷60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endParaRPr lang="en-US" altLang="zh-CN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Rectangle 33"/>
          <p:cNvSpPr>
            <a:spLocks noChangeArrowheads="1"/>
          </p:cNvSpPr>
          <p:nvPr/>
        </p:nvSpPr>
        <p:spPr bwMode="auto">
          <a:xfrm>
            <a:off x="431800" y="5426075"/>
            <a:ext cx="7380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答：学校图书馆一共有图书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2080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册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Text Box 57"/>
          <p:cNvSpPr txBox="1">
            <a:spLocks noChangeArrowheads="1"/>
          </p:cNvSpPr>
          <p:nvPr/>
        </p:nvSpPr>
        <p:spPr bwMode="auto">
          <a:xfrm>
            <a:off x="1331913" y="4573588"/>
            <a:ext cx="4002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2080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（册）</a:t>
            </a:r>
            <a:endParaRPr lang="en-US" altLang="zh-CN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utoUpdateAnimBg="0"/>
      <p:bldP spid="15" grpId="0" autoUpdateAnimBg="0"/>
      <p:bldP spid="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07504" y="1514066"/>
            <a:ext cx="88582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．结合具体事例，经历自主解答稍复杂的求百分之几是多少的实际问题的过程。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．会解答两步计算的求一个数的百分之几是多少的实际问题。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．感受百分数在现实生活中的广泛应用，获得自主解决问题的成功体验，增强学好数学的信心。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971800" y="669925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098" name="Text Box 14"/>
          <p:cNvSpPr txBox="1">
            <a:spLocks noChangeArrowheads="1"/>
          </p:cNvSpPr>
          <p:nvPr/>
        </p:nvSpPr>
        <p:spPr bwMode="auto">
          <a:xfrm>
            <a:off x="1000125" y="928688"/>
            <a:ext cx="78628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水上公园湖面的面积是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2800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平方米，计划扩大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％。扩大后的湖面面积是多少平方米？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95288" y="3276600"/>
            <a:ext cx="281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画线段图：</a:t>
            </a:r>
          </a:p>
        </p:txBody>
      </p:sp>
      <p:pic>
        <p:nvPicPr>
          <p:cNvPr id="4100" name="Picture 2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263" y="908050"/>
            <a:ext cx="636587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619125" y="4057650"/>
            <a:ext cx="3521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原来的湖面面积：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323850" y="5281613"/>
            <a:ext cx="338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扩大后的湖面面积：</a:t>
            </a:r>
          </a:p>
        </p:txBody>
      </p:sp>
      <p:grpSp>
        <p:nvGrpSpPr>
          <p:cNvPr id="2" name="组合 38"/>
          <p:cNvGrpSpPr/>
          <p:nvPr/>
        </p:nvGrpSpPr>
        <p:grpSpPr bwMode="auto">
          <a:xfrm>
            <a:off x="3598863" y="4202113"/>
            <a:ext cx="3816350" cy="236537"/>
            <a:chOff x="3059832" y="5085184"/>
            <a:chExt cx="4392488" cy="144016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3059832" y="5229200"/>
              <a:ext cx="439248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3059832" y="5085184"/>
              <a:ext cx="0" cy="1440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7452320" y="5085184"/>
              <a:ext cx="0" cy="1440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左大括号 41"/>
          <p:cNvSpPr/>
          <p:nvPr/>
        </p:nvSpPr>
        <p:spPr>
          <a:xfrm rot="16200000">
            <a:off x="5300663" y="2789238"/>
            <a:ext cx="412750" cy="3816350"/>
          </a:xfrm>
          <a:prstGeom prst="leftBrace">
            <a:avLst>
              <a:gd name="adj1" fmla="val 169444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4751388" y="4751388"/>
            <a:ext cx="2520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2800</a:t>
            </a: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平方米</a:t>
            </a:r>
          </a:p>
        </p:txBody>
      </p:sp>
      <p:grpSp>
        <p:nvGrpSpPr>
          <p:cNvPr id="3" name="组合 44"/>
          <p:cNvGrpSpPr/>
          <p:nvPr/>
        </p:nvGrpSpPr>
        <p:grpSpPr bwMode="auto">
          <a:xfrm>
            <a:off x="3598863" y="5518150"/>
            <a:ext cx="4465637" cy="196850"/>
            <a:chOff x="3059832" y="5085184"/>
            <a:chExt cx="4392488" cy="144016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3059832" y="5229200"/>
              <a:ext cx="439248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3059832" y="5085184"/>
              <a:ext cx="0" cy="1440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V="1">
              <a:off x="7452320" y="5085184"/>
              <a:ext cx="0" cy="1440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左大括号 47"/>
          <p:cNvSpPr/>
          <p:nvPr/>
        </p:nvSpPr>
        <p:spPr>
          <a:xfrm rot="16200000">
            <a:off x="5579269" y="3806032"/>
            <a:ext cx="504825" cy="4465637"/>
          </a:xfrm>
          <a:prstGeom prst="leftBrace">
            <a:avLst>
              <a:gd name="adj1" fmla="val 169444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5327650" y="6145213"/>
            <a:ext cx="2520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？平方米</a:t>
            </a:r>
          </a:p>
        </p:txBody>
      </p:sp>
      <p:cxnSp>
        <p:nvCxnSpPr>
          <p:cNvPr id="50" name="直接连接符 49"/>
          <p:cNvCxnSpPr/>
          <p:nvPr/>
        </p:nvCxnSpPr>
        <p:spPr>
          <a:xfrm>
            <a:off x="7415213" y="4221163"/>
            <a:ext cx="0" cy="144145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左大括号 50"/>
          <p:cNvSpPr/>
          <p:nvPr/>
        </p:nvSpPr>
        <p:spPr>
          <a:xfrm rot="5400000">
            <a:off x="7560469" y="4985544"/>
            <a:ext cx="358775" cy="649287"/>
          </a:xfrm>
          <a:prstGeom prst="leftBrace">
            <a:avLst>
              <a:gd name="adj1" fmla="val 169444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7380288" y="4705350"/>
            <a:ext cx="1477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扩大</a:t>
            </a:r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r>
              <a: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92080" y="2018682"/>
            <a:ext cx="3313786" cy="1916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6" grpId="0"/>
      <p:bldP spid="37" grpId="0"/>
      <p:bldP spid="42" grpId="0" animBg="1"/>
      <p:bldP spid="43" grpId="0"/>
      <p:bldP spid="48" grpId="0" animBg="1"/>
      <p:bldP spid="49" grpId="0"/>
      <p:bldP spid="51" grpId="0" animBg="1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2339975" y="4005263"/>
            <a:ext cx="64817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先求出计划扩大的湖面面积。</a:t>
            </a:r>
            <a:endParaRPr lang="en-US" sz="28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3" name="Rectangle 29"/>
          <p:cNvSpPr>
            <a:spLocks noChangeArrowheads="1"/>
          </p:cNvSpPr>
          <p:nvPr/>
        </p:nvSpPr>
        <p:spPr bwMode="auto">
          <a:xfrm>
            <a:off x="2378075" y="4491038"/>
            <a:ext cx="6226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2800 × 35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％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980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755650" y="4992688"/>
            <a:ext cx="8208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再加上原来的湖面面积就求出扩大后的湖面面积。</a:t>
            </a:r>
            <a:endParaRPr lang="en-US" sz="28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5" name="Rectangle 31"/>
          <p:cNvSpPr>
            <a:spLocks noChangeArrowheads="1"/>
          </p:cNvSpPr>
          <p:nvPr/>
        </p:nvSpPr>
        <p:spPr bwMode="auto">
          <a:xfrm>
            <a:off x="2411413" y="5516563"/>
            <a:ext cx="6732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2800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980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3780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56" name="Rectangle 33"/>
          <p:cNvSpPr>
            <a:spLocks noChangeArrowheads="1"/>
          </p:cNvSpPr>
          <p:nvPr/>
        </p:nvSpPr>
        <p:spPr bwMode="auto">
          <a:xfrm>
            <a:off x="971550" y="6092825"/>
            <a:ext cx="7273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答：扩大后的湖面面积是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3780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平方米。</a:t>
            </a:r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322263" y="3933825"/>
            <a:ext cx="1585441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方法一：</a:t>
            </a:r>
            <a:endParaRPr lang="en-US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1000125" y="928688"/>
            <a:ext cx="78628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水上公园湖面的面积是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2800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平方米，计划扩大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％。扩大后的湖面面积是多少平方米？</a:t>
            </a:r>
          </a:p>
        </p:txBody>
      </p:sp>
      <p:pic>
        <p:nvPicPr>
          <p:cNvPr id="5129" name="Picture 2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263" y="908050"/>
            <a:ext cx="636587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7313" y="2071688"/>
            <a:ext cx="600075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" name="Rectangle 29"/>
          <p:cNvSpPr>
            <a:spLocks noChangeArrowheads="1"/>
          </p:cNvSpPr>
          <p:nvPr/>
        </p:nvSpPr>
        <p:spPr bwMode="auto">
          <a:xfrm>
            <a:off x="2593975" y="4183063"/>
            <a:ext cx="629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2800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2800×35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％</a:t>
            </a:r>
          </a:p>
        </p:txBody>
      </p:sp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2051050" y="4759325"/>
            <a:ext cx="6732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2800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980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2051050" y="5283200"/>
            <a:ext cx="6732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 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3780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971550" y="5876925"/>
            <a:ext cx="7273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答：扩大后的湖面面积是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3780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平方米。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1000125" y="928688"/>
            <a:ext cx="78628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水上公园湖面的面积是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2800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平方米，计划扩大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％。扩大后的湖面面积是多少平方米？</a:t>
            </a:r>
          </a:p>
        </p:txBody>
      </p:sp>
      <p:pic>
        <p:nvPicPr>
          <p:cNvPr id="6151" name="Picture 2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263" y="908050"/>
            <a:ext cx="636587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322263" y="3933825"/>
            <a:ext cx="64817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综合算式：</a:t>
            </a:r>
            <a:endParaRPr lang="en-US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6153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7313" y="2071688"/>
            <a:ext cx="600075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3" grpId="0" autoUpdateAnimBg="0"/>
      <p:bldP spid="14" grpId="0" autoUpdateAnimBg="0"/>
      <p:bldP spid="5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285750" y="3906838"/>
            <a:ext cx="2071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方法二：</a:t>
            </a:r>
            <a:endParaRPr lang="en-US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1" name="Text Box 14"/>
          <p:cNvSpPr txBox="1">
            <a:spLocks noChangeArrowheads="1"/>
          </p:cNvSpPr>
          <p:nvPr/>
        </p:nvSpPr>
        <p:spPr bwMode="auto">
          <a:xfrm>
            <a:off x="1000125" y="928688"/>
            <a:ext cx="78628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水上公园湖面的面积是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2800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平方米，计划扩大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％。扩大后的湖面面积是多少平方米？</a:t>
            </a:r>
          </a:p>
        </p:txBody>
      </p:sp>
      <p:pic>
        <p:nvPicPr>
          <p:cNvPr id="7172" name="Picture 2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263" y="908050"/>
            <a:ext cx="636587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2017713" y="4365625"/>
            <a:ext cx="3697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2800×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％）</a:t>
            </a:r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1477963" y="4776788"/>
            <a:ext cx="4022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 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2800×135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％</a:t>
            </a:r>
          </a:p>
        </p:txBody>
      </p:sp>
      <p:sp>
        <p:nvSpPr>
          <p:cNvPr id="17" name="Rectangle 31"/>
          <p:cNvSpPr>
            <a:spLocks noChangeArrowheads="1"/>
          </p:cNvSpPr>
          <p:nvPr/>
        </p:nvSpPr>
        <p:spPr bwMode="auto">
          <a:xfrm>
            <a:off x="1477963" y="5643563"/>
            <a:ext cx="40227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 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3780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1477963" y="5208588"/>
            <a:ext cx="4022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 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2800×1.35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1187450" y="6146800"/>
            <a:ext cx="7273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答：扩大后的湖面面积是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3780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平方米。</a:t>
            </a:r>
          </a:p>
        </p:txBody>
      </p:sp>
      <p:pic>
        <p:nvPicPr>
          <p:cNvPr id="7178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7313" y="2071688"/>
            <a:ext cx="600075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/>
          <p:nvPr/>
        </p:nvSpPr>
        <p:spPr>
          <a:xfrm>
            <a:off x="3500438" y="4429125"/>
            <a:ext cx="1285875" cy="42862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000625" y="4333875"/>
            <a:ext cx="2643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表示什么？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utoUpdateAnimBg="0"/>
      <p:bldP spid="15" grpId="0" autoUpdateAnimBg="0"/>
      <p:bldP spid="16" grpId="0" autoUpdateAnimBg="0"/>
      <p:bldP spid="17" grpId="0" autoUpdateAnimBg="0"/>
      <p:bldP spid="19" grpId="0" autoUpdateAnimBg="0"/>
      <p:bldP spid="20" grpId="0" autoUpdateAnimBg="0"/>
      <p:bldP spid="18" grpId="0" animBg="1"/>
      <p:bldP spid="18" grpId="1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8194" name="Text Box 14"/>
          <p:cNvSpPr txBox="1">
            <a:spLocks noChangeArrowheads="1"/>
          </p:cNvSpPr>
          <p:nvPr/>
        </p:nvSpPr>
        <p:spPr bwMode="auto">
          <a:xfrm>
            <a:off x="395288" y="2889250"/>
            <a:ext cx="8353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求比一个数多（或少）百分之几的数是多少的问题的特点是单位“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”的量已知。</a:t>
            </a:r>
          </a:p>
        </p:txBody>
      </p:sp>
      <p:sp>
        <p:nvSpPr>
          <p:cNvPr id="8195" name="Text Box 14"/>
          <p:cNvSpPr txBox="1">
            <a:spLocks noChangeArrowheads="1"/>
          </p:cNvSpPr>
          <p:nvPr/>
        </p:nvSpPr>
        <p:spPr bwMode="auto">
          <a:xfrm>
            <a:off x="395288" y="3897313"/>
            <a:ext cx="835342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解题方法：</a:t>
            </a:r>
            <a:endParaRPr lang="en-US" altLang="zh-CN" sz="28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单位“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”的量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±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单位“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”的量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另一个量比单位“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”的量多（或少）的百分率＝另一个量。</a:t>
            </a:r>
            <a:endParaRPr lang="en-US" altLang="zh-CN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单位“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”的量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×[1±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另一个量比单位“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”的量多（或少）的百分率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]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＝另一个量。</a:t>
            </a:r>
            <a:endParaRPr lang="en-US" altLang="zh-CN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8196" name="组合 5"/>
          <p:cNvGrpSpPr/>
          <p:nvPr/>
        </p:nvGrpSpPr>
        <p:grpSpPr bwMode="auto">
          <a:xfrm>
            <a:off x="423863" y="928688"/>
            <a:ext cx="1862137" cy="2000250"/>
            <a:chOff x="142845" y="714357"/>
            <a:chExt cx="1861631" cy="2000263"/>
          </a:xfrm>
        </p:grpSpPr>
        <p:pic>
          <p:nvPicPr>
            <p:cNvPr id="8197" name="图片 4" descr="抠图、图片2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2845" y="714357"/>
              <a:ext cx="1861631" cy="200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8" name="Text Box 14"/>
            <p:cNvSpPr txBox="1">
              <a:spLocks noChangeArrowheads="1"/>
            </p:cNvSpPr>
            <p:nvPr/>
          </p:nvSpPr>
          <p:spPr bwMode="auto">
            <a:xfrm>
              <a:off x="428596" y="1000108"/>
              <a:ext cx="1357322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4000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归纳总结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18" name="Text Box 14"/>
          <p:cNvSpPr txBox="1">
            <a:spLocks noChangeArrowheads="1"/>
          </p:cNvSpPr>
          <p:nvPr/>
        </p:nvSpPr>
        <p:spPr bwMode="auto">
          <a:xfrm>
            <a:off x="1000125" y="928688"/>
            <a:ext cx="78628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某地去年退耕还林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630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公顷，超过计划还林面积的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％。去年计划退耕还林多少公顷？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68313" y="2276475"/>
            <a:ext cx="2889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画线段图：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403225" y="3481388"/>
            <a:ext cx="3521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计划退耕还林面积：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430213" y="4705350"/>
            <a:ext cx="338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实际退耕还林面积：</a:t>
            </a:r>
          </a:p>
        </p:txBody>
      </p:sp>
      <p:grpSp>
        <p:nvGrpSpPr>
          <p:cNvPr id="2" name="组合 38"/>
          <p:cNvGrpSpPr/>
          <p:nvPr/>
        </p:nvGrpSpPr>
        <p:grpSpPr bwMode="auto">
          <a:xfrm>
            <a:off x="3706813" y="3625850"/>
            <a:ext cx="3816350" cy="236538"/>
            <a:chOff x="3059832" y="5085184"/>
            <a:chExt cx="4392488" cy="144016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3059832" y="5229200"/>
              <a:ext cx="439248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3059832" y="5085184"/>
              <a:ext cx="0" cy="1440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7452320" y="5085184"/>
              <a:ext cx="0" cy="1440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左大括号 41"/>
          <p:cNvSpPr/>
          <p:nvPr/>
        </p:nvSpPr>
        <p:spPr>
          <a:xfrm rot="16200000">
            <a:off x="5408613" y="2212975"/>
            <a:ext cx="412750" cy="3816350"/>
          </a:xfrm>
          <a:prstGeom prst="leftBrace">
            <a:avLst>
              <a:gd name="adj1" fmla="val 169444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4859338" y="4175125"/>
            <a:ext cx="2520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？公顷</a:t>
            </a:r>
          </a:p>
        </p:txBody>
      </p:sp>
      <p:grpSp>
        <p:nvGrpSpPr>
          <p:cNvPr id="3" name="组合 44"/>
          <p:cNvGrpSpPr/>
          <p:nvPr/>
        </p:nvGrpSpPr>
        <p:grpSpPr bwMode="auto">
          <a:xfrm>
            <a:off x="3706813" y="4941888"/>
            <a:ext cx="4465637" cy="196850"/>
            <a:chOff x="3059832" y="5085184"/>
            <a:chExt cx="4392488" cy="144016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3059832" y="5229200"/>
              <a:ext cx="439248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3059832" y="5085184"/>
              <a:ext cx="0" cy="1440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V="1">
              <a:off x="7452320" y="5085184"/>
              <a:ext cx="0" cy="1440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左大括号 47"/>
          <p:cNvSpPr/>
          <p:nvPr/>
        </p:nvSpPr>
        <p:spPr>
          <a:xfrm rot="16200000">
            <a:off x="5687219" y="3229769"/>
            <a:ext cx="504825" cy="4465637"/>
          </a:xfrm>
          <a:prstGeom prst="leftBrace">
            <a:avLst>
              <a:gd name="adj1" fmla="val 169444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5291138" y="5568950"/>
            <a:ext cx="2520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630</a:t>
            </a: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公顷</a:t>
            </a:r>
          </a:p>
        </p:txBody>
      </p:sp>
      <p:cxnSp>
        <p:nvCxnSpPr>
          <p:cNvPr id="50" name="直接连接符 49"/>
          <p:cNvCxnSpPr/>
          <p:nvPr/>
        </p:nvCxnSpPr>
        <p:spPr>
          <a:xfrm>
            <a:off x="7523163" y="3644900"/>
            <a:ext cx="0" cy="144145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左大括号 50"/>
          <p:cNvSpPr/>
          <p:nvPr/>
        </p:nvSpPr>
        <p:spPr>
          <a:xfrm rot="5400000">
            <a:off x="7668419" y="4409282"/>
            <a:ext cx="358775" cy="649287"/>
          </a:xfrm>
          <a:prstGeom prst="leftBrace">
            <a:avLst>
              <a:gd name="adj1" fmla="val 169444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7446963" y="4130675"/>
            <a:ext cx="2197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超过</a:t>
            </a:r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</a:p>
        </p:txBody>
      </p:sp>
      <p:pic>
        <p:nvPicPr>
          <p:cNvPr id="923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836613"/>
            <a:ext cx="647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6" grpId="0"/>
      <p:bldP spid="37" grpId="0"/>
      <p:bldP spid="42" grpId="0" animBg="1"/>
      <p:bldP spid="43" grpId="0"/>
      <p:bldP spid="48" grpId="0" animBg="1"/>
      <p:bldP spid="49" grpId="0"/>
      <p:bldP spid="51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42" name="Text Box 14"/>
          <p:cNvSpPr txBox="1">
            <a:spLocks noChangeArrowheads="1"/>
          </p:cNvSpPr>
          <p:nvPr/>
        </p:nvSpPr>
        <p:spPr bwMode="auto">
          <a:xfrm>
            <a:off x="1000125" y="928688"/>
            <a:ext cx="78628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某地去年退耕还林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630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公顷，超过计划还林面积的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％。去年计划退耕还林多少公顷？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836613"/>
            <a:ext cx="647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68313" y="2420938"/>
            <a:ext cx="4103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列方程解答：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042988" y="3141663"/>
            <a:ext cx="7121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解：设去年计划退耕还林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公顷。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323850" y="3789363"/>
            <a:ext cx="2232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方法一：</a:t>
            </a:r>
            <a:endParaRPr lang="en-US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627313" y="3789363"/>
            <a:ext cx="4105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630</a:t>
            </a:r>
            <a:endParaRPr lang="zh-CN" altLang="en-US" sz="28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987675" y="4346575"/>
            <a:ext cx="4105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120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630</a:t>
            </a:r>
            <a:endParaRPr lang="zh-CN" altLang="en-US" sz="28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2" name="组合 17"/>
          <p:cNvGrpSpPr/>
          <p:nvPr/>
        </p:nvGrpSpPr>
        <p:grpSpPr bwMode="auto">
          <a:xfrm>
            <a:off x="3902075" y="4686300"/>
            <a:ext cx="4103688" cy="952500"/>
            <a:chOff x="3851920" y="4571627"/>
            <a:chExt cx="4104456" cy="951662"/>
          </a:xfrm>
        </p:grpSpPr>
        <p:sp>
          <p:nvSpPr>
            <p:cNvPr id="10253" name="Text Box 14"/>
            <p:cNvSpPr txBox="1">
              <a:spLocks noChangeArrowheads="1"/>
            </p:cNvSpPr>
            <p:nvPr/>
          </p:nvSpPr>
          <p:spPr bwMode="auto">
            <a:xfrm>
              <a:off x="3851920" y="4777988"/>
              <a:ext cx="41044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x</a:t>
              </a:r>
              <a:r>
                <a:rPr lang="zh-CN" altLang="en-US" sz="2800" b="1" dirty="0">
                  <a:solidFill>
                    <a:srgbClr val="0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＝</a:t>
              </a:r>
              <a:r>
                <a:rPr lang="en-US" altLang="zh-CN" sz="2800" b="1" dirty="0">
                  <a:solidFill>
                    <a:srgbClr val="0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630×</a:t>
              </a:r>
              <a:endPara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5425427" y="5052217"/>
              <a:ext cx="503331" cy="0"/>
            </a:xfrm>
            <a:prstGeom prst="line">
              <a:avLst/>
            </a:prstGeom>
            <a:ln w="254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255" name="Text Box 14"/>
            <p:cNvSpPr txBox="1">
              <a:spLocks noChangeArrowheads="1"/>
            </p:cNvSpPr>
            <p:nvPr/>
          </p:nvSpPr>
          <p:spPr bwMode="auto">
            <a:xfrm>
              <a:off x="5313350" y="4571627"/>
              <a:ext cx="936104" cy="523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100</a:t>
              </a:r>
              <a:endPara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256" name="Text Box 14"/>
            <p:cNvSpPr txBox="1">
              <a:spLocks noChangeArrowheads="1"/>
            </p:cNvSpPr>
            <p:nvPr/>
          </p:nvSpPr>
          <p:spPr bwMode="auto">
            <a:xfrm>
              <a:off x="5313350" y="5000068"/>
              <a:ext cx="936104" cy="523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120</a:t>
              </a:r>
              <a:endPara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924300" y="5426075"/>
            <a:ext cx="4103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525</a:t>
            </a:r>
            <a:endParaRPr lang="zh-CN" altLang="en-US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042988" y="6073775"/>
            <a:ext cx="712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答：去年计划退耕还林</a:t>
            </a:r>
            <a:r>
              <a:rPr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525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公顷。</a:t>
            </a:r>
          </a:p>
        </p:txBody>
      </p:sp>
      <p:pic>
        <p:nvPicPr>
          <p:cNvPr id="10252" name="Picture 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8" y="1928813"/>
            <a:ext cx="4071937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utoUpdateAnimBg="0"/>
      <p:bldP spid="11" grpId="0"/>
      <p:bldP spid="12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1092</Words>
  <Application>Microsoft Office PowerPoint</Application>
  <PresentationFormat>全屏显示(4:3)</PresentationFormat>
  <Paragraphs>119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华文楷体</vt:lpstr>
      <vt:lpstr>楷体_GB2312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2014-11-08T09:59:00Z</dcterms:created>
  <dcterms:modified xsi:type="dcterms:W3CDTF">2023-01-16T21:44:23Z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E3269F3D768045BBA7F7F1F275A2C02A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