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0" r:id="rId2"/>
    <p:sldId id="257" r:id="rId3"/>
    <p:sldId id="259" r:id="rId4"/>
    <p:sldId id="258" r:id="rId5"/>
    <p:sldId id="260" r:id="rId6"/>
    <p:sldId id="263" r:id="rId7"/>
    <p:sldId id="264" r:id="rId8"/>
    <p:sldId id="266" r:id="rId9"/>
    <p:sldId id="278" r:id="rId10"/>
    <p:sldId id="279" r:id="rId11"/>
    <p:sldId id="269" r:id="rId12"/>
    <p:sldId id="271" r:id="rId13"/>
    <p:sldId id="287" r:id="rId14"/>
    <p:sldId id="272" r:id="rId15"/>
    <p:sldId id="275" r:id="rId16"/>
    <p:sldId id="281" r:id="rId17"/>
    <p:sldId id="277" r:id="rId18"/>
    <p:sldId id="288" r:id="rId19"/>
    <p:sldId id="289" r:id="rId20"/>
    <p:sldId id="28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2108201"/>
            <a:ext cx="5995988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0" y="-27384"/>
            <a:ext cx="9144000" cy="10136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52484"/>
            <a:ext cx="9144000" cy="756084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905" y="208468"/>
            <a:ext cx="9144000" cy="504056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2DBB-BAF9-4501-91EF-A7EA616D830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B67E-1F6B-4692-B307-7F2651BF6B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7676" y="105194"/>
            <a:ext cx="8215844" cy="79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47675" y="1200149"/>
            <a:ext cx="8215844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"/>
        <a:defRPr lang="zh-CN" altLang="en-US" sz="24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2018&#21021;&#19977;&#19978;/wheel.mp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ig%20coal.avi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Unit%202%20Activity%202.mp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-17160" y="2132856"/>
            <a:ext cx="91440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Module 5  Museums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7160" y="292494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Unit 2  If you ever go to London, make sure you visit the Science Museum.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3872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9" y="1249948"/>
            <a:ext cx="8572500" cy="5400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On </a:t>
            </a:r>
            <a:r>
              <a:rPr lang="en-US" altLang="zh-CN" dirty="0" smtClean="0">
                <a:solidFill>
                  <a:srgbClr val="FFFF00"/>
                </a:solidFill>
              </a:rPr>
              <a:t>the second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FF00"/>
                </a:solidFill>
              </a:rPr>
              <a:t>third</a:t>
            </a:r>
            <a:r>
              <a:rPr lang="en-US" altLang="zh-CN" dirty="0" smtClean="0"/>
              <a:t> floors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584222" y="260648"/>
            <a:ext cx="7992888" cy="648072"/>
          </a:xfrm>
          <a:prstGeom prst="wedgeRoundRectCallout">
            <a:avLst>
              <a:gd name="adj1" fmla="val -14268"/>
              <a:gd name="adj2" fmla="val 1831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</a:rPr>
              <a:t>What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experiments</a:t>
            </a: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</a:rPr>
              <a:t> can we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do</a:t>
            </a: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</a:rPr>
              <a:t> here?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肘形连接符 8"/>
          <p:cNvCxnSpPr/>
          <p:nvPr/>
        </p:nvCxnSpPr>
        <p:spPr>
          <a:xfrm>
            <a:off x="296190" y="1713493"/>
            <a:ext cx="1440160" cy="648072"/>
          </a:xfrm>
          <a:prstGeom prst="bentConnector3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1736350" y="1844824"/>
            <a:ext cx="3566900" cy="750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communication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36350" y="2852936"/>
            <a:ext cx="35669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environment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36350" y="3814972"/>
            <a:ext cx="35669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solidFill>
                  <a:schemeClr val="accent3">
                    <a:lumMod val="50000"/>
                  </a:schemeClr>
                </a:solidFill>
              </a:rPr>
              <a:t>math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36314" y="4725144"/>
            <a:ext cx="35669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</a:rPr>
              <a:t>physic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36350" y="5589240"/>
            <a:ext cx="356690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chemistry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303250" y="4905164"/>
            <a:ext cx="996942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300192" y="4800364"/>
            <a:ext cx="2376264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dig coal 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 rot="19468391">
            <a:off x="5315027" y="4431154"/>
            <a:ext cx="996942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281572" y="3950286"/>
            <a:ext cx="2583569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</a:rPr>
              <a:t>create energy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 rot="1579437">
            <a:off x="5266987" y="5462454"/>
            <a:ext cx="996942" cy="36004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3783" y="5594792"/>
            <a:ext cx="1444871" cy="100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TextBox 18">
            <a:hlinkClick r:id="rId3" action="ppaction://hlinkfile"/>
          </p:cNvPr>
          <p:cNvSpPr txBox="1"/>
          <p:nvPr/>
        </p:nvSpPr>
        <p:spPr>
          <a:xfrm>
            <a:off x="7449369" y="3425270"/>
            <a:ext cx="1415772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创造能源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1" grpId="0" animBg="1"/>
      <p:bldP spid="22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585" y="0"/>
            <a:ext cx="8676162" cy="796011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Which floor is </a:t>
            </a:r>
            <a:r>
              <a:rPr lang="en-US" altLang="zh-CN" dirty="0" smtClean="0">
                <a:solidFill>
                  <a:srgbClr val="FFFF00"/>
                </a:solidFill>
              </a:rPr>
              <a:t>the most popular </a:t>
            </a:r>
            <a:r>
              <a:rPr lang="en-US" altLang="zh-CN" dirty="0" smtClean="0"/>
              <a:t>room? </a:t>
            </a:r>
            <a:r>
              <a:rPr lang="en-US" altLang="zh-CN" dirty="0" smtClean="0">
                <a:solidFill>
                  <a:srgbClr val="FFFF00"/>
                </a:solidFill>
              </a:rPr>
              <a:t>Why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467544" y="188640"/>
            <a:ext cx="8208912" cy="648072"/>
          </a:xfrm>
          <a:prstGeom prst="wedgeRoundRectCallout">
            <a:avLst>
              <a:gd name="adj1" fmla="val -1948"/>
              <a:gd name="adj2" fmla="val 1632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experiments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 can we do here?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" name="Picture 2" descr="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1999" y="1556792"/>
            <a:ext cx="43839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 descr="f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728" y="1556792"/>
            <a:ext cx="40222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ANTENNA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68760"/>
            <a:ext cx="87849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On </a:t>
            </a:r>
            <a:r>
              <a:rPr lang="en-US" altLang="zh-CN" dirty="0" smtClean="0">
                <a:solidFill>
                  <a:srgbClr val="FFFF00"/>
                </a:solidFill>
              </a:rPr>
              <a:t>the fourth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FF00"/>
                </a:solidFill>
              </a:rPr>
              <a:t>fifth</a:t>
            </a:r>
            <a:r>
              <a:rPr lang="en-US" altLang="zh-CN" dirty="0" smtClean="0"/>
              <a:t> floors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683568" y="260648"/>
            <a:ext cx="7992888" cy="648072"/>
          </a:xfrm>
          <a:prstGeom prst="wedgeRoundRectCallout">
            <a:avLst>
              <a:gd name="adj1" fmla="val -1948"/>
              <a:gd name="adj2" fmla="val 1632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What can we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learn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about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098" y="4005065"/>
            <a:ext cx="352301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2034" y="65462"/>
            <a:ext cx="8215844" cy="796011"/>
          </a:xfrm>
        </p:spPr>
        <p:txBody>
          <a:bodyPr/>
          <a:lstStyle/>
          <a:p>
            <a:r>
              <a:rPr lang="en-US" altLang="zh-CN" dirty="0" smtClean="0"/>
              <a:t>On </a:t>
            </a:r>
            <a:r>
              <a:rPr lang="en-US" altLang="zh-CN" dirty="0" smtClean="0">
                <a:solidFill>
                  <a:srgbClr val="FFFF00"/>
                </a:solidFill>
              </a:rPr>
              <a:t>the fourth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FF00"/>
                </a:solidFill>
              </a:rPr>
              <a:t>fifth</a:t>
            </a:r>
            <a:r>
              <a:rPr lang="en-US" altLang="zh-CN" dirty="0" smtClean="0"/>
              <a:t> floors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555463" y="266887"/>
            <a:ext cx="7992888" cy="648072"/>
          </a:xfrm>
          <a:prstGeom prst="wedgeRoundRectCallout">
            <a:avLst>
              <a:gd name="adj1" fmla="val -1948"/>
              <a:gd name="adj2" fmla="val 1632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What can we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do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</a:rPr>
              <a:t> there?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411" y="1714500"/>
            <a:ext cx="3458534" cy="21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222" y="4005065"/>
            <a:ext cx="348372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3330934"/>
            <a:ext cx="1107996" cy="1060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VS</a:t>
            </a:r>
            <a:endParaRPr lang="zh-CN" altLang="en-US" sz="54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5032" y="1156526"/>
            <a:ext cx="343361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4223316" y="5966629"/>
            <a:ext cx="2796956" cy="702731"/>
          </a:xfrm>
          <a:prstGeom prst="wedgeRoundRectCallout">
            <a:avLst>
              <a:gd name="adj1" fmla="val -28723"/>
              <a:gd name="adj2" fmla="val -1363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</a:rPr>
              <a:t>compare…with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59619" y="1439198"/>
            <a:ext cx="5184576" cy="475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968552" cy="796011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More information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215844" cy="510014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Price:   </a:t>
            </a:r>
          </a:p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Opening time:</a:t>
            </a:r>
          </a:p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Tony’s opinion: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999" y="1305413"/>
            <a:ext cx="1174681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117943"/>
            <a:ext cx="4650632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am---6 pm daily</a:t>
            </a:r>
            <a:endParaRPr lang="zh-CN" altLang="en-US" sz="3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25" y="3645024"/>
            <a:ext cx="8721875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His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favourite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museum in the whole world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 descr="18522-004-F38EE47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516" y="4581128"/>
            <a:ext cx="2657835" cy="21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ndon-science-muse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566328"/>
            <a:ext cx="2819400" cy="221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581128"/>
            <a:ext cx="3093423" cy="2196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e:\PROGRA~1\360se6\USERDA~1\Temp\T0171B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41004"/>
            <a:ext cx="4968552" cy="4289399"/>
          </a:xfrm>
          <a:prstGeom prst="rect">
            <a:avLst/>
          </a:prstGeom>
          <a:noFill/>
        </p:spPr>
      </p:pic>
      <p:pic>
        <p:nvPicPr>
          <p:cNvPr id="61442" name="Picture 2" descr="e:\PROGRA~1\360se6\USERDA~1\Temp\T0187E~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285750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392488" cy="7960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Think about …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24544" y="1484784"/>
            <a:ext cx="9756576" cy="3501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What is the writer’s </a:t>
            </a:r>
            <a:r>
              <a:rPr kumimoji="0" lang="en-US" altLang="zh-CN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purpose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in writing 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     this passage?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（     ）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ea"/>
              <a:ea typeface="+mj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A. To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tell the differences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between museums.   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     B. To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introduce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his favorite museum--- the   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       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Science Museum.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     C. To just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describe the exhibits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in the museum.  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       D. To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tell people to visit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the Science Museum.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98311" y="1772816"/>
            <a:ext cx="4889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51720" y="1469014"/>
            <a:ext cx="7344816" cy="194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139" tIns="49570" rIns="99139" bIns="4957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After reading the passage, </a:t>
            </a:r>
          </a:p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which floor do you </a:t>
            </a:r>
            <a:r>
              <a:rPr lang="zh-CN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like best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?And </a:t>
            </a:r>
            <a:r>
              <a:rPr lang="zh-CN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why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4579" name="Picture 3" descr="school_clipart_free_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976" y="1588420"/>
            <a:ext cx="1589094" cy="1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1439" y="3880190"/>
            <a:ext cx="8064896" cy="6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139" tIns="49570" rIns="99139" bIns="49570">
            <a:spAutoFit/>
          </a:bodyPr>
          <a:lstStyle/>
          <a:p>
            <a:r>
              <a:rPr lang="en-US" altLang="zh-CN" sz="35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Please talk with your partners!</a:t>
            </a:r>
            <a:endParaRPr lang="zh-CN" altLang="en-US" sz="35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8792" cy="7960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Do you </a:t>
            </a:r>
            <a:r>
              <a:rPr lang="en-US" altLang="zh-CN" dirty="0" smtClean="0">
                <a:solidFill>
                  <a:srgbClr val="FFFF00"/>
                </a:solidFill>
              </a:rPr>
              <a:t>like</a:t>
            </a:r>
            <a:r>
              <a:rPr lang="en-US" altLang="zh-CN" dirty="0" smtClean="0"/>
              <a:t> the Science Museum?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4653136"/>
            <a:ext cx="3312368" cy="184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092876" cy="79601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Introduce</a:t>
            </a:r>
            <a:r>
              <a:rPr lang="en-US" altLang="zh-CN" dirty="0" smtClean="0"/>
              <a:t> the Science Museum </a:t>
            </a:r>
            <a:r>
              <a:rPr lang="en-US" altLang="zh-CN" dirty="0" smtClean="0">
                <a:solidFill>
                  <a:srgbClr val="FFFF00"/>
                </a:solidFill>
              </a:rPr>
              <a:t>to others.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9143999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形标注 4"/>
          <p:cNvSpPr/>
          <p:nvPr/>
        </p:nvSpPr>
        <p:spPr>
          <a:xfrm>
            <a:off x="3083242" y="1196752"/>
            <a:ext cx="5760640" cy="2880320"/>
          </a:xfrm>
          <a:prstGeom prst="wedgeEllipseCallout">
            <a:avLst>
              <a:gd name="adj1" fmla="val -47898"/>
              <a:gd name="adj2" fmla="val 547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If you were </a:t>
            </a:r>
            <a:r>
              <a:rPr lang="en-US" altLang="zh-CN" sz="36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Tony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would  you  like to  </a:t>
            </a:r>
            <a:r>
              <a:rPr lang="en-US" altLang="zh-CN" sz="36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introduce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it </a:t>
            </a:r>
            <a:r>
              <a:rPr lang="en-US" altLang="zh-CN" sz="36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your friend?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120680" cy="79601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Introduce</a:t>
            </a:r>
            <a:r>
              <a:rPr lang="en-US" altLang="zh-CN" dirty="0" smtClean="0"/>
              <a:t> to your partners!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9143999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3491880" y="1697223"/>
            <a:ext cx="5112568" cy="2232248"/>
          </a:xfrm>
          <a:prstGeom prst="wedgeEllipseCallout">
            <a:avLst>
              <a:gd name="adj1" fmla="val -60416"/>
              <a:gd name="adj2" fmla="val 4872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…is my favorite museum, … 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FF00"/>
                </a:solidFill>
              </a:rPr>
              <a:t>museums</a:t>
            </a:r>
            <a:r>
              <a:rPr lang="en-US" altLang="zh-CN" dirty="0" smtClean="0"/>
              <a:t> have you ever been to?</a:t>
            </a:r>
            <a:endParaRPr lang="zh-CN" altLang="en-US" dirty="0"/>
          </a:p>
        </p:txBody>
      </p:sp>
      <p:pic>
        <p:nvPicPr>
          <p:cNvPr id="5" name="Picture 9" descr="https://ss3.bdstatic.com/70cFv8Sh_Q1YnxGkpoWK1HF6hhy/it/u=881451759,1740981996&amp;fm=200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705" y="1268730"/>
            <a:ext cx="4341495" cy="31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76384" y="5301208"/>
            <a:ext cx="4176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The National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Museum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of China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timgsa.baidu.com/timg?image&amp;quality=80&amp;size=b9999_10000&amp;sec=1539238252674&amp;di=c59931acb29a6781947739d833b7f236&amp;imgtype=0&amp;src=http%3A%2F%2Fimgsrc.baidu.com%2Fimage%2Fc0%253Dpixel_huitu%252C0%252C0%252C294%252C40%2Fsign%3D00ad1781ad1ea8d39e2f7c44fe725522%2F8694a4c27d1ed21b3da38edfa66eddc451da3fa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2005" y="1268730"/>
            <a:ext cx="4352925" cy="33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40813" y="5301208"/>
            <a:ext cx="45304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Beijing Capital Museum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115616" y="2780928"/>
            <a:ext cx="7272808" cy="1176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Thanks for your listening!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87624" y="260648"/>
            <a:ext cx="6860628" cy="79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The Science Museum in London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FF00"/>
                </a:solidFill>
              </a:rPr>
              <a:t>museums</a:t>
            </a:r>
            <a:r>
              <a:rPr lang="en-US" altLang="zh-CN" dirty="0" smtClean="0"/>
              <a:t> have you ever been to?</a:t>
            </a:r>
            <a:endParaRPr lang="zh-CN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16695" y="5245859"/>
            <a:ext cx="4176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Beijing Museum of  Natural History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860032" y="5301208"/>
            <a:ext cx="45304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China Science and Technology Museum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18" y="1196752"/>
            <a:ext cx="4411981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3285" y="1196975"/>
            <a:ext cx="4271010" cy="35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7751" y="116632"/>
            <a:ext cx="5708500" cy="796011"/>
          </a:xfrm>
        </p:spPr>
        <p:txBody>
          <a:bodyPr/>
          <a:lstStyle/>
          <a:p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FF00"/>
                </a:solidFill>
              </a:rPr>
              <a:t>museums</a:t>
            </a:r>
            <a:r>
              <a:rPr lang="en-US" altLang="zh-CN" dirty="0" smtClean="0"/>
              <a:t> are they?</a:t>
            </a:r>
            <a:endParaRPr lang="zh-CN" altLang="en-US" dirty="0"/>
          </a:p>
        </p:txBody>
      </p:sp>
      <p:pic>
        <p:nvPicPr>
          <p:cNvPr id="2054" name="Picture 6" descr="http://img.mp.itc.cn/upload/20170419/df24663964b74537b231a65c8bdeef6e_t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268760"/>
            <a:ext cx="44644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8.sinaimg.cn/large/0047Wprgzy7hHgbc0sL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268760"/>
            <a:ext cx="424847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89886" y="5229200"/>
            <a:ext cx="4176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American Museum of Natural History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0" y="5229200"/>
            <a:ext cx="45304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The Science Museum in London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http://img.mp.itc.cn/upload/20170419/1ae51e433a3b48da95d67fa78cbe20df_t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318025"/>
            <a:ext cx="4273548" cy="37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img02.c-ctrip.com/images/tg/703/211/952/ee7cc117f9cd4f2794ab7d6ddbc96b9b_C_1600_1200_Mtg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318025"/>
            <a:ext cx="4464496" cy="37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717751" y="116632"/>
            <a:ext cx="5708500" cy="796011"/>
          </a:xfrm>
        </p:spPr>
        <p:txBody>
          <a:bodyPr/>
          <a:lstStyle/>
          <a:p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FF00"/>
                </a:solidFill>
              </a:rPr>
              <a:t>museums</a:t>
            </a:r>
            <a:r>
              <a:rPr lang="en-US" altLang="zh-CN" dirty="0" smtClean="0"/>
              <a:t> are they?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5940152" y="6110572"/>
            <a:ext cx="3162290" cy="685527"/>
          </a:xfrm>
          <a:prstGeom prst="wedgeRoundRectCallout">
            <a:avLst>
              <a:gd name="adj1" fmla="val -36403"/>
              <a:gd name="adj2" fmla="val -1050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The  first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</a:rPr>
              <a:t>science museum in the world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do you want to </a:t>
            </a:r>
            <a:r>
              <a:rPr lang="en-US" altLang="zh-CN" dirty="0" smtClean="0">
                <a:solidFill>
                  <a:srgbClr val="FFFF00"/>
                </a:solidFill>
              </a:rPr>
              <a:t>learn about </a:t>
            </a:r>
            <a:r>
              <a:rPr lang="en-US" altLang="zh-CN" dirty="0" smtClean="0"/>
              <a:t>it?</a:t>
            </a:r>
            <a:endParaRPr lang="zh-CN" altLang="en-US" dirty="0"/>
          </a:p>
        </p:txBody>
      </p:sp>
      <p:pic>
        <p:nvPicPr>
          <p:cNvPr id="4" name="Picture 6" descr="18522-004-F38EE47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330230"/>
            <a:ext cx="281788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c:\DOCUME~1\ADMINI~1\APPLIC~1\360se6\USERDA~1\Temp\800PX-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026552"/>
            <a:ext cx="3240360" cy="25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:\PROGRA~1\360se6\USERDA~1\Temp\XIN_48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26553"/>
            <a:ext cx="2817887" cy="256249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26766" y="1340768"/>
            <a:ext cx="3239503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2270" y="2420888"/>
            <a:ext cx="223224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539552" y="1340768"/>
            <a:ext cx="2016224" cy="576064"/>
          </a:xfrm>
          <a:prstGeom prst="cloudCallout">
            <a:avLst>
              <a:gd name="adj1" fmla="val -33043"/>
              <a:gd name="adj2" fmla="val 1357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</a:rPr>
              <a:t>Welcome to…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06978" y="1442519"/>
            <a:ext cx="532859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Read Para1 and answer: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8820" cy="7960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Let’s pay a visit to </a:t>
            </a:r>
            <a:r>
              <a:rPr lang="en-US" altLang="zh-CN" dirty="0" smtClean="0">
                <a:solidFill>
                  <a:srgbClr val="FFFF00"/>
                </a:solidFill>
              </a:rPr>
              <a:t>the Science Museum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51001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1.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What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does Tony 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think of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the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museum?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It is the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most </a:t>
            </a:r>
            <a:r>
              <a:rPr lang="en-US" altLang="zh-CN" sz="3200" b="1" u="sng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friendly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and </a:t>
            </a:r>
            <a:r>
              <a:rPr lang="en-US" altLang="zh-CN" sz="3200" b="1" u="sng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different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.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2.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Why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does he think so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 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People can </a:t>
            </a:r>
            <a:r>
              <a:rPr lang="en-US" altLang="zh-CN" sz="3200" b="1" u="sng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talk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about what they can see and do here and it is </a:t>
            </a:r>
            <a:r>
              <a:rPr lang="en-US" altLang="zh-CN" sz="3200" b="1" u="sng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noisy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.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9081" y="5072806"/>
            <a:ext cx="2644919" cy="178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8820" cy="7960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Let’s pay a visit to </a:t>
            </a:r>
            <a:r>
              <a:rPr lang="en-US" altLang="zh-CN" dirty="0" smtClean="0">
                <a:solidFill>
                  <a:srgbClr val="FFFF00"/>
                </a:solidFill>
              </a:rPr>
              <a:t>the Science Museum</a:t>
            </a:r>
            <a:r>
              <a:rPr lang="en-US" altLang="zh-CN" dirty="0" smtClean="0"/>
              <a:t>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580" y="1916832"/>
            <a:ext cx="8215844" cy="5100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1.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How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does Tony 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introduce exhibitions    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in the museum?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He introduces it on the different 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 </a:t>
            </a:r>
            <a:r>
              <a:rPr lang="en-US" altLang="zh-CN" sz="3200" b="1" u="sng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floors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. 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2.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How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does he make us know 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what 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 experiments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we  can do there?</a:t>
            </a: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j-cs"/>
              </a:rPr>
              <a:t> 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He gives us many </a:t>
            </a:r>
            <a:r>
              <a:rPr lang="en-US" altLang="zh-CN" sz="3200" b="1" u="sng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examples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.</a:t>
            </a:r>
            <a:endParaRPr lang="en-US" altLang="zh-CN" sz="32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圆角矩形 3"/>
          <p:cNvSpPr/>
          <p:nvPr/>
        </p:nvSpPr>
        <p:spPr>
          <a:xfrm>
            <a:off x="315580" y="1268760"/>
            <a:ext cx="5561166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Read </a:t>
            </a: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latin typeface="+mj-ea"/>
              </a:rPr>
              <a:t>Para2-4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and answer:</a:t>
            </a:r>
          </a:p>
        </p:txBody>
      </p:sp>
      <p:pic>
        <p:nvPicPr>
          <p:cNvPr id="5" name="Picture 15" descr="QQ截图20140903092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996952"/>
            <a:ext cx="1323702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39" y="1297208"/>
            <a:ext cx="8572500" cy="5400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On </a:t>
            </a:r>
            <a:r>
              <a:rPr lang="en-US" altLang="zh-CN" dirty="0" smtClean="0">
                <a:solidFill>
                  <a:srgbClr val="FFFF00"/>
                </a:solidFill>
              </a:rPr>
              <a:t>the second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FF00"/>
                </a:solidFill>
              </a:rPr>
              <a:t>third</a:t>
            </a:r>
            <a:r>
              <a:rPr lang="en-US" altLang="zh-CN" dirty="0" smtClean="0"/>
              <a:t> floors</a:t>
            </a:r>
            <a:endParaRPr lang="zh-CN" altLang="en-US" dirty="0"/>
          </a:p>
        </p:txBody>
      </p:sp>
      <p:cxnSp>
        <p:nvCxnSpPr>
          <p:cNvPr id="9" name="肘形连接符 8"/>
          <p:cNvCxnSpPr/>
          <p:nvPr/>
        </p:nvCxnSpPr>
        <p:spPr>
          <a:xfrm>
            <a:off x="971600" y="1700808"/>
            <a:ext cx="1440160" cy="648072"/>
          </a:xfrm>
          <a:prstGeom prst="bentConnector3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445260" y="1958770"/>
            <a:ext cx="3566900" cy="750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communication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45260" y="2852936"/>
            <a:ext cx="35669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environment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445260" y="3717032"/>
            <a:ext cx="35669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solidFill>
                  <a:schemeClr val="accent3">
                    <a:lumMod val="50000"/>
                  </a:schemeClr>
                </a:solidFill>
              </a:rPr>
              <a:t>math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445260" y="4581128"/>
            <a:ext cx="356690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</a:rPr>
              <a:t>physic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445260" y="5445224"/>
            <a:ext cx="3566900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chemistry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708920"/>
            <a:ext cx="1635118" cy="22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箭头 3"/>
          <p:cNvSpPr/>
          <p:nvPr/>
        </p:nvSpPr>
        <p:spPr>
          <a:xfrm>
            <a:off x="7271247" y="4945311"/>
            <a:ext cx="432048" cy="82394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大括号 4"/>
          <p:cNvSpPr/>
          <p:nvPr/>
        </p:nvSpPr>
        <p:spPr>
          <a:xfrm>
            <a:off x="6084168" y="2333845"/>
            <a:ext cx="360040" cy="3327403"/>
          </a:xfrm>
          <a:prstGeom prst="righ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492828" y="5822667"/>
            <a:ext cx="208428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examples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584222" y="260648"/>
            <a:ext cx="7992888" cy="648072"/>
          </a:xfrm>
          <a:prstGeom prst="wedgeRoundRectCallout">
            <a:avLst>
              <a:gd name="adj1" fmla="val -1948"/>
              <a:gd name="adj2" fmla="val 1632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</a:rPr>
              <a:t>What can we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learn</a:t>
            </a: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about</a:t>
            </a:r>
            <a:r>
              <a:rPr lang="en-US" altLang="zh-CN" sz="4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479" y="1438300"/>
            <a:ext cx="1157689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n. 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通信</a:t>
            </a:r>
            <a:endParaRPr lang="zh-CN" altLang="en-US" sz="2400" b="1" dirty="0" smtClean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4" grpId="0" animBg="1"/>
      <p:bldP spid="5" grpId="0" animBg="1"/>
      <p:bldP spid="6" grpId="0" animBg="1"/>
      <p:bldP spid="17" grpId="0" animBg="1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570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00B050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A000120150508A15PPBG</Template>
  <TotalTime>0</TotalTime>
  <Words>458</Words>
  <Application>Microsoft Office PowerPoint</Application>
  <PresentationFormat>全屏显示(4:3)</PresentationFormat>
  <Paragraphs>86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宋体</vt:lpstr>
      <vt:lpstr>微软雅黑</vt:lpstr>
      <vt:lpstr>幼圆</vt:lpstr>
      <vt:lpstr>Arial</vt:lpstr>
      <vt:lpstr>Arial Black</vt:lpstr>
      <vt:lpstr>Calibri</vt:lpstr>
      <vt:lpstr>Comic Sans MS</vt:lpstr>
      <vt:lpstr>Segoe UI Historic</vt:lpstr>
      <vt:lpstr>Times New Roman</vt:lpstr>
      <vt:lpstr>Wingdings 2</vt:lpstr>
      <vt:lpstr>WWW.2PPT.COM
</vt:lpstr>
      <vt:lpstr>Module 5  Museums</vt:lpstr>
      <vt:lpstr>What museums have you ever been to?</vt:lpstr>
      <vt:lpstr>What museums have you ever been to?</vt:lpstr>
      <vt:lpstr>What museums are they?</vt:lpstr>
      <vt:lpstr>What museums are they?</vt:lpstr>
      <vt:lpstr>What do you want to learn about it?</vt:lpstr>
      <vt:lpstr>Let’s pay a visit to the Science Museum!</vt:lpstr>
      <vt:lpstr>Let’s pay a visit to the Science Museum!</vt:lpstr>
      <vt:lpstr>        On the second and third floors</vt:lpstr>
      <vt:lpstr>        On the second and third floors</vt:lpstr>
      <vt:lpstr>Which floor is the most popular room? Why?</vt:lpstr>
      <vt:lpstr>        On the fourth and fifth floors</vt:lpstr>
      <vt:lpstr>On the fourth and fifth floors</vt:lpstr>
      <vt:lpstr>More information</vt:lpstr>
      <vt:lpstr>PowerPoint 演示文稿</vt:lpstr>
      <vt:lpstr>Think about …</vt:lpstr>
      <vt:lpstr>Do you like the Science Museum?</vt:lpstr>
      <vt:lpstr>Introduce the Science Museum to others.</vt:lpstr>
      <vt:lpstr>Introduce to your partners!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144</cp:revision>
  <dcterms:created xsi:type="dcterms:W3CDTF">2018-10-10T07:07:00Z</dcterms:created>
  <dcterms:modified xsi:type="dcterms:W3CDTF">2023-01-16T21:44:53Z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10F587A36F5B49578CF87326633BCADE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