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4" r:id="rId2"/>
    <p:sldId id="276" r:id="rId3"/>
    <p:sldId id="287" r:id="rId4"/>
    <p:sldId id="288" r:id="rId5"/>
    <p:sldId id="300" r:id="rId6"/>
    <p:sldId id="301" r:id="rId7"/>
    <p:sldId id="302" r:id="rId8"/>
    <p:sldId id="303" r:id="rId9"/>
    <p:sldId id="289" r:id="rId10"/>
    <p:sldId id="307" r:id="rId11"/>
    <p:sldId id="290" r:id="rId12"/>
    <p:sldId id="291" r:id="rId13"/>
    <p:sldId id="309" r:id="rId14"/>
    <p:sldId id="310" r:id="rId15"/>
    <p:sldId id="312" r:id="rId16"/>
    <p:sldId id="311" r:id="rId17"/>
  </p:sldIdLst>
  <p:sldSz cx="12192000" cy="6858000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Batang" panose="02010600030101010101" charset="-127"/>
      <p:regular r:id="rId25"/>
    </p:embeddedFont>
    <p:embeddedFont>
      <p:font typeface="新宋体" panose="0201060903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FFEE51"/>
    <a:srgbClr val="A1C450"/>
    <a:srgbClr val="FDEDE4"/>
    <a:srgbClr val="CC0000"/>
    <a:srgbClr val="00923F"/>
    <a:srgbClr val="202020"/>
    <a:srgbClr val="323232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54356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商的近似值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14735" y="3180945"/>
            <a:ext cx="37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580378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38175" y="838739"/>
            <a:ext cx="84620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en-US" dirty="0"/>
              <a:t>2</a:t>
            </a:r>
            <a:r>
              <a:rPr lang="zh-CN" altLang="en-US" dirty="0"/>
              <a:t>．在下表中按要求填出商的近似数。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1639570" y="2218690"/>
          <a:ext cx="891286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算  式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2.89÷3.6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50÷14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3.89÷3.6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保留一位小数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保留两位小数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保留</a:t>
                      </a:r>
                      <a:r>
                        <a:rPr lang="zh-CN" alt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三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位小数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180617" y="3205569"/>
            <a:ext cx="98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53412" y="3168015"/>
            <a:ext cx="98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04028" y="3205381"/>
            <a:ext cx="98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20540" y="3943985"/>
            <a:ext cx="98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30975" y="3943985"/>
            <a:ext cx="98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3.57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95080" y="3943985"/>
            <a:ext cx="98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1.08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95080" y="4766310"/>
            <a:ext cx="1227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1.081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01130" y="4766310"/>
            <a:ext cx="1306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3.571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40860" y="4766310"/>
            <a:ext cx="115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1"/>
          <p:cNvSpPr/>
          <p:nvPr/>
        </p:nvSpPr>
        <p:spPr>
          <a:xfrm>
            <a:off x="1408411" y="1495747"/>
            <a:ext cx="8847786" cy="4185182"/>
          </a:xfrm>
          <a:prstGeom prst="wedgeRoundRectCallout">
            <a:avLst>
              <a:gd name="adj1" fmla="val 54172"/>
              <a:gd name="adj2" fmla="val 33841"/>
              <a:gd name="adj3" fmla="val 16667"/>
            </a:avLst>
          </a:prstGeom>
          <a:solidFill>
            <a:srgbClr val="FD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求商的近似数就是用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四舍五入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法把除得的商保留一定的小数位数。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一个小数从小数部分的某一位起，一个数字或者几个数字依次不断重复出现。这样的小数叫作循环小数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循环小数的简便记法：只写出第一个循环节，并在这个循环节的首位和末位数字的上面各点一个实心圆点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29890" y="2014259"/>
            <a:ext cx="889000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en-US" altLang="zh-CN" sz="2800" dirty="0"/>
              <a:t>(1)10.3126126……</a:t>
            </a:r>
            <a:r>
              <a:rPr lang="zh-CN" altLang="en-US" sz="2800" dirty="0"/>
              <a:t>的循环节是</a:t>
            </a:r>
            <a:r>
              <a:rPr lang="en-US" altLang="zh-CN" sz="2800" dirty="0"/>
              <a:t>312</a:t>
            </a:r>
            <a:r>
              <a:rPr lang="zh-CN" altLang="en-US" sz="2800" dirty="0"/>
              <a:t>。</a:t>
            </a:r>
            <a:r>
              <a:rPr lang="zh-CN" altLang="en-US" sz="2800" dirty="0">
                <a:sym typeface="+mn-ea"/>
              </a:rPr>
              <a:t>（     ）</a:t>
            </a:r>
            <a:endParaRPr lang="zh-CN" altLang="en-US" sz="2800" dirty="0"/>
          </a:p>
          <a:p>
            <a:r>
              <a:rPr lang="en-US" altLang="zh-CN" sz="2800" dirty="0"/>
              <a:t>(2)7.232323</a:t>
            </a:r>
            <a:r>
              <a:rPr lang="zh-CN" altLang="en-US" sz="2800" dirty="0"/>
              <a:t>是循环小数。</a:t>
            </a:r>
            <a:r>
              <a:rPr lang="zh-CN" altLang="en-US" sz="2800" dirty="0">
                <a:sym typeface="+mn-ea"/>
              </a:rPr>
              <a:t>（     ）</a:t>
            </a:r>
            <a:endParaRPr lang="zh-CN" altLang="en-US" sz="2800" dirty="0"/>
          </a:p>
          <a:p>
            <a:r>
              <a:rPr lang="en-US" altLang="zh-CN" sz="2800" dirty="0"/>
              <a:t>(3)5.7÷9≈0.63333……</a:t>
            </a:r>
            <a:r>
              <a:rPr lang="zh-CN" altLang="en-US" sz="2800" dirty="0">
                <a:sym typeface="+mn-ea"/>
              </a:rPr>
              <a:t>（     ）</a:t>
            </a:r>
            <a:endParaRPr lang="en-US" altLang="zh-CN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5022085" y="3494662"/>
            <a:ext cx="629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86273" y="2130169"/>
            <a:ext cx="629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51370" y="2778241"/>
            <a:ext cx="629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07457" y="639223"/>
            <a:ext cx="991711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zh-CN" altLang="en-US" dirty="0"/>
              <a:t>判断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6565" y="1370330"/>
            <a:ext cx="1145349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latin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</a:rPr>
              <a:t>      2.5÷0.7                          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10.1÷3.3                    10.75÷2.5＝                                                      </a:t>
            </a:r>
            <a:endParaRPr lang="zh-CN" altLang="en-US" sz="2800" dirty="0">
              <a:latin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</a:rPr>
              <a:t>（得数保留三位小数）  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（商用循环小数表示）    （计算并验算）                                </a:t>
            </a:r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                        </a:t>
            </a: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4" name="图片24" descr="菁优网：http://www.jyeoo.com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940" y="2804160"/>
            <a:ext cx="1812925" cy="3104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411730" y="1809115"/>
            <a:ext cx="1526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≈3.571</a:t>
            </a:r>
          </a:p>
        </p:txBody>
      </p:sp>
      <p:pic>
        <p:nvPicPr>
          <p:cNvPr id="6" name="图片24" descr="菁优网：http://www.jyeoo.co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2830" y="3072130"/>
            <a:ext cx="1926590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661874" y="1777352"/>
            <a:ext cx="124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4.3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0665" y="3072130"/>
            <a:ext cx="1526540" cy="2156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98050" y="2953385"/>
            <a:ext cx="1390650" cy="199898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685563" y="1452761"/>
            <a:ext cx="1526540" cy="850503"/>
            <a:chOff x="6480810" y="1219597"/>
            <a:chExt cx="1526540" cy="850503"/>
          </a:xfrm>
        </p:grpSpPr>
        <p:sp>
          <p:nvSpPr>
            <p:cNvPr id="14" name="文本框 13"/>
            <p:cNvSpPr txBox="1"/>
            <p:nvPr/>
          </p:nvSpPr>
          <p:spPr>
            <a:xfrm>
              <a:off x="6480810" y="1548130"/>
              <a:ext cx="15265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=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3.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06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75416" y="1219597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.  .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16940" y="626344"/>
            <a:ext cx="991711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</a:rPr>
              <a:t>用竖式计算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2643" y="624993"/>
            <a:ext cx="9917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zh-CN" altLang="en-US" dirty="0"/>
              <a:t>用“四舍五入”的方法求出商的近似值。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773237" y="2349500"/>
          <a:ext cx="8645525" cy="3076893"/>
        </p:xfrm>
        <a:graphic>
          <a:graphicData uri="http://schemas.openxmlformats.org/drawingml/2006/table">
            <a:tbl>
              <a:tblPr/>
              <a:tblGrid>
                <a:gridCol w="354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黑体" panose="02010609060101010101" pitchFamily="49" charset="-122"/>
                        </a:rPr>
                        <a:t>保留一位小数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黑体" panose="02010609060101010101" pitchFamily="49" charset="-122"/>
                        </a:rPr>
                        <a:t>保留两位小数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黑体" panose="02010609060101010101" pitchFamily="49" charset="-122"/>
                        </a:rPr>
                        <a:t>保留三位小数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8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8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8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5791199" y="3538538"/>
            <a:ext cx="1001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286624" y="3551238"/>
            <a:ext cx="157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45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8940799" y="3563938"/>
            <a:ext cx="157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455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3292450" y="3559014"/>
            <a:ext cx="1946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</a:rPr>
              <a:t>=2.4545</a:t>
            </a:r>
            <a:r>
              <a:rPr lang="en-US" altLang="zh-CN" sz="2800" b="1" dirty="0">
                <a:latin typeface="微软雅黑" panose="020B0503020204020204" pitchFamily="34" charset="-122"/>
              </a:rPr>
              <a:t>…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168115" y="4241800"/>
            <a:ext cx="2156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</a:rPr>
              <a:t>=0.69565</a:t>
            </a:r>
            <a:r>
              <a:rPr lang="en-US" altLang="zh-CN" sz="2800" b="1" dirty="0">
                <a:latin typeface="微软雅黑" panose="020B0503020204020204" pitchFamily="34" charset="-122"/>
              </a:rPr>
              <a:t>…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481509" y="4903173"/>
            <a:ext cx="1946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</a:rPr>
              <a:t>=5.8695</a:t>
            </a:r>
            <a:r>
              <a:rPr lang="en-US" altLang="zh-CN" sz="2800" b="1" dirty="0">
                <a:latin typeface="微软雅黑" panose="020B0503020204020204" pitchFamily="34" charset="-122"/>
              </a:rPr>
              <a:t>…</a:t>
            </a:r>
          </a:p>
        </p:txBody>
      </p:sp>
      <p:grpSp>
        <p:nvGrpSpPr>
          <p:cNvPr id="10" name="Group 43"/>
          <p:cNvGrpSpPr/>
          <p:nvPr/>
        </p:nvGrpSpPr>
        <p:grpSpPr bwMode="auto">
          <a:xfrm>
            <a:off x="5754687" y="4970468"/>
            <a:ext cx="4257675" cy="563563"/>
            <a:chOff x="2575" y="3704"/>
            <a:chExt cx="2682" cy="355"/>
          </a:xfrm>
        </p:grpSpPr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2575" y="3729"/>
              <a:ext cx="43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5.9</a:t>
              </a:r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3601" y="3704"/>
              <a:ext cx="5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5.87</a:t>
              </a: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4557" y="3718"/>
              <a:ext cx="7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5.870</a:t>
              </a:r>
            </a:p>
          </p:txBody>
        </p:sp>
      </p:grp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1798290" y="3488212"/>
            <a:ext cx="1691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</a:rPr>
              <a:t>2</a:t>
            </a:r>
            <a:r>
              <a:rPr lang="en-US" altLang="zh-CN" sz="3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altLang="zh-CN" sz="3200" dirty="0">
                <a:latin typeface="微软雅黑" panose="020B0503020204020204" pitchFamily="34" charset="-122"/>
              </a:rPr>
              <a:t>7÷1</a:t>
            </a:r>
            <a:r>
              <a:rPr lang="en-US" altLang="zh-CN" sz="3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altLang="zh-CN" sz="3200" dirty="0"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1857546" y="4220149"/>
            <a:ext cx="14452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</a:rPr>
              <a:t>16÷23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734404" y="4849178"/>
            <a:ext cx="1931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</a:rPr>
              <a:t>2</a:t>
            </a:r>
            <a:r>
              <a:rPr lang="en-US" altLang="zh-CN" sz="3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altLang="zh-CN" sz="3200" dirty="0">
                <a:latin typeface="微软雅黑" panose="020B0503020204020204" pitchFamily="34" charset="-122"/>
              </a:rPr>
              <a:t>7÷0</a:t>
            </a:r>
            <a:r>
              <a:rPr lang="en-US" altLang="zh-CN" sz="3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altLang="zh-CN" sz="3200" dirty="0">
                <a:latin typeface="微软雅黑" panose="020B0503020204020204" pitchFamily="34" charset="-122"/>
              </a:rPr>
              <a:t>46</a:t>
            </a:r>
          </a:p>
        </p:txBody>
      </p:sp>
      <p:grpSp>
        <p:nvGrpSpPr>
          <p:cNvPr id="17" name="Group 39"/>
          <p:cNvGrpSpPr/>
          <p:nvPr/>
        </p:nvGrpSpPr>
        <p:grpSpPr bwMode="auto">
          <a:xfrm>
            <a:off x="5791200" y="4219575"/>
            <a:ext cx="4195763" cy="546100"/>
            <a:chOff x="3621" y="3710"/>
            <a:chExt cx="2643" cy="344"/>
          </a:xfrm>
        </p:grpSpPr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621" y="3724"/>
              <a:ext cx="43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0.7</a:t>
              </a:r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4541" y="3719"/>
              <a:ext cx="5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0.70</a:t>
              </a:r>
            </a:p>
          </p:txBody>
        </p:sp>
        <p:sp>
          <p:nvSpPr>
            <p:cNvPr id="20" name="Text Box 42"/>
            <p:cNvSpPr txBox="1">
              <a:spLocks noChangeArrowheads="1"/>
            </p:cNvSpPr>
            <p:nvPr/>
          </p:nvSpPr>
          <p:spPr bwMode="auto">
            <a:xfrm>
              <a:off x="5564" y="3710"/>
              <a:ext cx="7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0.696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475" y="783193"/>
            <a:ext cx="6362700" cy="1819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62796" y="2979931"/>
            <a:ext cx="1042920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zh-CN" altLang="en-US" sz="2800" dirty="0"/>
              <a:t>平均每个苹果多少元？每个橙子呢？（得数保留两位小数）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00400" y="4019949"/>
            <a:ext cx="859155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苹果：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4.6÷6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0.77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（元）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橙子：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5.8÷7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0.83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（元）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答：平均每个苹果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0.77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元，每个橙子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0.83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元。</a:t>
            </a:r>
          </a:p>
        </p:txBody>
      </p:sp>
      <p:sp>
        <p:nvSpPr>
          <p:cNvPr id="7" name="任意多边形 20"/>
          <p:cNvSpPr/>
          <p:nvPr/>
        </p:nvSpPr>
        <p:spPr>
          <a:xfrm>
            <a:off x="119641" y="712306"/>
            <a:ext cx="538387" cy="59339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526" y="1748146"/>
            <a:ext cx="7806020" cy="9715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8654" y="626122"/>
            <a:ext cx="1015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下面是五年级一班第一小组男生的身高记录，求出他们的平均身高，（得数保留两位小数）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0034" y="3850470"/>
            <a:ext cx="611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1.47+1.36+1.44+1.49+1.38=7.14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（米）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7.14÷5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1.43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（米）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答：他们的平均身高是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1.43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米，</a:t>
            </a:r>
          </a:p>
        </p:txBody>
      </p:sp>
      <p:sp>
        <p:nvSpPr>
          <p:cNvPr id="5" name="任意多边形 20"/>
          <p:cNvSpPr/>
          <p:nvPr/>
        </p:nvSpPr>
        <p:spPr>
          <a:xfrm>
            <a:off x="119641" y="712306"/>
            <a:ext cx="538387" cy="59339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</a:rPr>
              <a:t>5</a:t>
            </a:r>
          </a:p>
        </p:txBody>
      </p:sp>
      <p:grpSp>
        <p:nvGrpSpPr>
          <p:cNvPr id="6" name="组合 46"/>
          <p:cNvGrpSpPr/>
          <p:nvPr/>
        </p:nvGrpSpPr>
        <p:grpSpPr>
          <a:xfrm>
            <a:off x="7769859" y="3210625"/>
            <a:ext cx="2643188" cy="785813"/>
            <a:chOff x="3428994" y="2857502"/>
            <a:chExt cx="2643224" cy="786020"/>
          </a:xfrm>
        </p:grpSpPr>
        <p:sp>
          <p:nvSpPr>
            <p:cNvPr id="7" name="弧形 6"/>
            <p:cNvSpPr/>
            <p:nvPr/>
          </p:nvSpPr>
          <p:spPr bwMode="auto">
            <a:xfrm>
              <a:off x="3428994" y="2857502"/>
              <a:ext cx="785824" cy="786020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4295765" y="2988502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4724390" y="2988503"/>
              <a:ext cx="419102" cy="5233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3558219" y="2988503"/>
              <a:ext cx="419102" cy="522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4143379" y="2998826"/>
              <a:ext cx="1928839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3" name="TextBox 1"/>
          <p:cNvSpPr txBox="1"/>
          <p:nvPr/>
        </p:nvSpPr>
        <p:spPr>
          <a:xfrm>
            <a:off x="9493884" y="33503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614875" y="27788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819663" y="27820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9043500" y="27820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 flipV="1">
            <a:off x="8484234" y="4120263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0" name="TextBox 1"/>
          <p:cNvSpPr txBox="1"/>
          <p:nvPr/>
        </p:nvSpPr>
        <p:spPr>
          <a:xfrm>
            <a:off x="8627109" y="37138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9270047" y="33503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9058736" y="40472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618998" y="40393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9472125" y="27820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9059684" y="43853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8493759" y="4812413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9" name="TextBox 1"/>
          <p:cNvSpPr txBox="1"/>
          <p:nvPr/>
        </p:nvSpPr>
        <p:spPr>
          <a:xfrm>
            <a:off x="8632646" y="43964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9513069" y="47457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9086980" y="47378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9900750" y="27820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9501957" y="50267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8912859" y="5460113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7" name="TextBox 1"/>
          <p:cNvSpPr txBox="1"/>
          <p:nvPr/>
        </p:nvSpPr>
        <p:spPr>
          <a:xfrm>
            <a:off x="9102215" y="50378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9941701" y="5517577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9553696" y="550424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9891225" y="2850263"/>
            <a:ext cx="428625" cy="381000"/>
          </a:xfrm>
          <a:prstGeom prst="roundRect">
            <a:avLst/>
          </a:prstGeom>
          <a:noFill/>
          <a:ln w="31750" cap="flat" cmpd="sng" algn="ctr">
            <a:solidFill>
              <a:srgbClr val="0000FF"/>
            </a:solidFill>
            <a:prstDash val="dash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9971269" y="5915641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9583264" y="5902309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8792304" y="6349492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" name="TextBox 1"/>
          <p:cNvSpPr txBox="1"/>
          <p:nvPr/>
        </p:nvSpPr>
        <p:spPr>
          <a:xfrm>
            <a:off x="9959893" y="6341001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5" grpId="0"/>
      <p:bldP spid="27" grpId="0"/>
      <p:bldP spid="29" grpId="0"/>
      <p:bldP spid="30" grpId="0"/>
      <p:bldP spid="31" grpId="0"/>
      <p:bldP spid="32" grpId="0"/>
      <p:bldP spid="35" grpId="0"/>
      <p:bldP spid="37" grpId="0"/>
      <p:bldP spid="38" grpId="0"/>
      <p:bldP spid="39" grpId="0"/>
      <p:bldP spid="40" grpId="0" bldLvl="0" animBg="1"/>
      <p:bldP spid="41" grpId="0"/>
      <p:bldP spid="4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29491" y="1408331"/>
            <a:ext cx="11219180" cy="40413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进一步掌握小数除法的计算方法，能根据实际需要灵活地选择用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四舍五入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法求商的近似值，初步了解循环小数及循环小数的简便记法。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理解商的近似值的实际意义，体会求商的近似值是解决实际问题的需要，增强应用数学的意识。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感受数学的价值和数学知识应用的广泛性，提高学习数学的兴趣。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/>
          <p:nvPr/>
        </p:nvSpPr>
        <p:spPr>
          <a:xfrm>
            <a:off x="901455" y="560697"/>
            <a:ext cx="7954963" cy="586957"/>
          </a:xfrm>
          <a:prstGeom prst="rect">
            <a:avLst/>
          </a:prstGeom>
          <a:solidFill>
            <a:srgbClr val="FFFFFF">
              <a:alpha val="76077"/>
            </a:srgbClr>
          </a:solidFill>
          <a:ln w="9525">
            <a:noFill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写出下表中各数的近似值。</a:t>
            </a:r>
          </a:p>
        </p:txBody>
      </p:sp>
      <p:graphicFrame>
        <p:nvGraphicFramePr>
          <p:cNvPr id="9" name="Group 261"/>
          <p:cNvGraphicFramePr>
            <a:graphicFrameLocks noGrp="1"/>
          </p:cNvGraphicFramePr>
          <p:nvPr/>
        </p:nvGraphicFramePr>
        <p:xfrm>
          <a:off x="1775809" y="1426917"/>
          <a:ext cx="8992235" cy="288417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75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精确到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个位 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精确到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十分位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精确到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百分位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精确到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千分位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0.8074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9.9536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246"/>
          <p:cNvSpPr txBox="1"/>
          <p:nvPr/>
        </p:nvSpPr>
        <p:spPr>
          <a:xfrm>
            <a:off x="4109911" y="2749305"/>
            <a:ext cx="3911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Text Box 247"/>
          <p:cNvSpPr txBox="1"/>
          <p:nvPr/>
        </p:nvSpPr>
        <p:spPr>
          <a:xfrm>
            <a:off x="5767737" y="2746447"/>
            <a:ext cx="6851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</a:p>
        </p:txBody>
      </p:sp>
      <p:sp>
        <p:nvSpPr>
          <p:cNvPr id="12" name="Text Box 248"/>
          <p:cNvSpPr txBox="1"/>
          <p:nvPr/>
        </p:nvSpPr>
        <p:spPr>
          <a:xfrm>
            <a:off x="7420007" y="2746130"/>
            <a:ext cx="8934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0.81</a:t>
            </a:r>
          </a:p>
        </p:txBody>
      </p:sp>
      <p:sp>
        <p:nvSpPr>
          <p:cNvPr id="14" name="Rectangle 249"/>
          <p:cNvSpPr/>
          <p:nvPr/>
        </p:nvSpPr>
        <p:spPr>
          <a:xfrm>
            <a:off x="5664549" y="3717997"/>
            <a:ext cx="8934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10.0</a:t>
            </a:r>
          </a:p>
        </p:txBody>
      </p:sp>
      <p:sp>
        <p:nvSpPr>
          <p:cNvPr id="17" name="Rectangle 253"/>
          <p:cNvSpPr/>
          <p:nvPr/>
        </p:nvSpPr>
        <p:spPr>
          <a:xfrm>
            <a:off x="3954970" y="3717680"/>
            <a:ext cx="5994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20" name="Rectangle 254"/>
          <p:cNvSpPr/>
          <p:nvPr/>
        </p:nvSpPr>
        <p:spPr>
          <a:xfrm>
            <a:off x="9279922" y="2807407"/>
            <a:ext cx="11017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0.807</a:t>
            </a:r>
          </a:p>
        </p:txBody>
      </p:sp>
      <p:sp>
        <p:nvSpPr>
          <p:cNvPr id="21" name="Rectangle 255"/>
          <p:cNvSpPr/>
          <p:nvPr/>
        </p:nvSpPr>
        <p:spPr>
          <a:xfrm>
            <a:off x="7420007" y="3719267"/>
            <a:ext cx="8934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9.95</a:t>
            </a:r>
          </a:p>
        </p:txBody>
      </p:sp>
      <p:sp>
        <p:nvSpPr>
          <p:cNvPr id="22" name="Rectangle 256"/>
          <p:cNvSpPr/>
          <p:nvPr/>
        </p:nvSpPr>
        <p:spPr>
          <a:xfrm>
            <a:off x="9279922" y="3718950"/>
            <a:ext cx="11017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9.954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534670" y="4835525"/>
            <a:ext cx="10096500" cy="1398270"/>
          </a:xfrm>
          <a:prstGeom prst="wedgeRoundRectCallout">
            <a:avLst>
              <a:gd name="adj1" fmla="val 52490"/>
              <a:gd name="adj2" fmla="val -7428"/>
              <a:gd name="adj3" fmla="val 16667"/>
            </a:avLst>
          </a:prstGeom>
          <a:solidFill>
            <a:srgbClr val="FDE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求一个小数的近似值，首先要看保留（     ）小数，再看需要保留的小数位数的（         ），最后按照（           ）求出结果。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774180" y="5496560"/>
            <a:ext cx="16516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四舍五入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3382010" y="5528310"/>
            <a:ext cx="14033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下一位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6558598" y="4835208"/>
            <a:ext cx="89408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uild="allAtOnce" bldLvl="0"/>
      <p:bldP spid="7" grpId="0" build="allAtOnce" bldLvl="0"/>
      <p:bldP spid="8" grpId="0" build="allAtOnce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/>
          <p:nvPr/>
        </p:nvSpPr>
        <p:spPr>
          <a:xfrm>
            <a:off x="1724600" y="881788"/>
            <a:ext cx="7286625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下面是几种动物在水中的最高游速。</a:t>
            </a:r>
          </a:p>
        </p:txBody>
      </p:sp>
      <p:grpSp>
        <p:nvGrpSpPr>
          <p:cNvPr id="9218" name="组合 7"/>
          <p:cNvGrpSpPr/>
          <p:nvPr/>
        </p:nvGrpSpPr>
        <p:grpSpPr>
          <a:xfrm>
            <a:off x="766949" y="846356"/>
            <a:ext cx="671513" cy="655637"/>
            <a:chOff x="285689" y="928670"/>
            <a:chExt cx="671534" cy="655853"/>
          </a:xfrm>
        </p:grpSpPr>
        <p:pic>
          <p:nvPicPr>
            <p:cNvPr id="9219" name="图片 5" descr="例题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TextBox 8"/>
            <p:cNvSpPr txBox="1"/>
            <p:nvPr/>
          </p:nvSpPr>
          <p:spPr>
            <a:xfrm>
              <a:off x="285689" y="1047737"/>
              <a:ext cx="633393" cy="5221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2247900" y="1941513"/>
          <a:ext cx="8072496" cy="120872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3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动物名称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海狮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海豚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飞鱼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1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38" name="TextBox 1"/>
          <p:cNvSpPr txBox="1"/>
          <p:nvPr/>
        </p:nvSpPr>
        <p:spPr>
          <a:xfrm>
            <a:off x="2176463" y="2643188"/>
            <a:ext cx="3705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速度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时）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438462" y="3543325"/>
            <a:ext cx="9691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海狮的最高游速大约是多少千米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分？（得数保留两位小数）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2638662" y="5568315"/>
            <a:ext cx="6094412" cy="525184"/>
            <a:chOff x="1928782" y="5211781"/>
            <a:chExt cx="4552518" cy="518152"/>
          </a:xfrm>
        </p:grpSpPr>
        <p:sp>
          <p:nvSpPr>
            <p:cNvPr id="9242" name="TextBox 1"/>
            <p:cNvSpPr txBox="1"/>
            <p:nvPr/>
          </p:nvSpPr>
          <p:spPr>
            <a:xfrm>
              <a:off x="1928782" y="5211781"/>
              <a:ext cx="2000265" cy="5149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40÷60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251587" y="5635774"/>
              <a:ext cx="1214453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rgbClr val="BBE0E3"/>
            </a:lnRef>
            <a:fillRef idx="0">
              <a:srgbClr val="BBE0E3"/>
            </a:fillRef>
            <a:effectRef idx="0">
              <a:srgbClr val="BBE0E3"/>
            </a:effectRef>
            <a:fontRef idx="minor">
              <a:srgbClr val="000000"/>
            </a:fontRef>
          </p:style>
        </p:cxnSp>
        <p:sp>
          <p:nvSpPr>
            <p:cNvPr id="9244" name="TextBox 1"/>
            <p:cNvSpPr txBox="1"/>
            <p:nvPr/>
          </p:nvSpPr>
          <p:spPr>
            <a:xfrm>
              <a:off x="4338138" y="5214952"/>
              <a:ext cx="2143162" cy="5149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    ）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40660" y="4290776"/>
            <a:ext cx="100869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海狮的最高游速是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时，要求海狮的最高游速大约是多少千米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分，就是将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小时游的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千米平均分成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/>
          <p:nvPr/>
        </p:nvSpPr>
        <p:spPr>
          <a:xfrm>
            <a:off x="1946593" y="1386840"/>
            <a:ext cx="7856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海狮的最高游速大约是多少千米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分？</a:t>
            </a:r>
          </a:p>
        </p:txBody>
      </p:sp>
      <p:grpSp>
        <p:nvGrpSpPr>
          <p:cNvPr id="10245" name="组合 15"/>
          <p:cNvGrpSpPr/>
          <p:nvPr/>
        </p:nvGrpSpPr>
        <p:grpSpPr>
          <a:xfrm>
            <a:off x="3095625" y="1963738"/>
            <a:ext cx="4911725" cy="525135"/>
            <a:chOff x="1928782" y="5211781"/>
            <a:chExt cx="4521385" cy="526034"/>
          </a:xfrm>
        </p:grpSpPr>
        <p:sp>
          <p:nvSpPr>
            <p:cNvPr id="10246" name="TextBox 1"/>
            <p:cNvSpPr txBox="1"/>
            <p:nvPr/>
          </p:nvSpPr>
          <p:spPr>
            <a:xfrm>
              <a:off x="1928782" y="5211781"/>
              <a:ext cx="2000265" cy="5228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40÷60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233549" y="5709520"/>
              <a:ext cx="1214454" cy="1589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0248" name="TextBox 1"/>
            <p:cNvSpPr txBox="1"/>
            <p:nvPr/>
          </p:nvSpPr>
          <p:spPr>
            <a:xfrm>
              <a:off x="4307005" y="5214952"/>
              <a:ext cx="2143162" cy="5228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     ）</a:t>
              </a:r>
            </a:p>
          </p:txBody>
        </p:sp>
      </p:grpSp>
      <p:grpSp>
        <p:nvGrpSpPr>
          <p:cNvPr id="4" name="组合 46"/>
          <p:cNvGrpSpPr/>
          <p:nvPr/>
        </p:nvGrpSpPr>
        <p:grpSpPr>
          <a:xfrm>
            <a:off x="4024313" y="3033713"/>
            <a:ext cx="2928937" cy="785812"/>
            <a:chOff x="3143240" y="2857502"/>
            <a:chExt cx="2928978" cy="786020"/>
          </a:xfrm>
        </p:grpSpPr>
        <p:sp>
          <p:nvSpPr>
            <p:cNvPr id="49" name="弧形 48"/>
            <p:cNvSpPr/>
            <p:nvPr/>
          </p:nvSpPr>
          <p:spPr bwMode="auto">
            <a:xfrm>
              <a:off x="3428994" y="2857502"/>
              <a:ext cx="785823" cy="786020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376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0252" name="TextBox 1"/>
            <p:cNvSpPr txBox="1"/>
            <p:nvPr/>
          </p:nvSpPr>
          <p:spPr>
            <a:xfrm>
              <a:off x="4295765" y="2988502"/>
              <a:ext cx="419102" cy="522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0253" name="TextBox 1"/>
            <p:cNvSpPr txBox="1"/>
            <p:nvPr/>
          </p:nvSpPr>
          <p:spPr>
            <a:xfrm>
              <a:off x="4724390" y="2988502"/>
              <a:ext cx="419102" cy="522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0254" name="TextBox 1"/>
            <p:cNvSpPr txBox="1"/>
            <p:nvPr/>
          </p:nvSpPr>
          <p:spPr>
            <a:xfrm>
              <a:off x="3571867" y="2988502"/>
              <a:ext cx="419102" cy="522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>
              <a:off x="4143379" y="2998826"/>
              <a:ext cx="1928839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0256" name="TextBox 1"/>
            <p:cNvSpPr txBox="1"/>
            <p:nvPr/>
          </p:nvSpPr>
          <p:spPr>
            <a:xfrm>
              <a:off x="3143240" y="2988497"/>
              <a:ext cx="419102" cy="522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</p:grpSp>
      <p:sp>
        <p:nvSpPr>
          <p:cNvPr id="80" name="TextBox 1"/>
          <p:cNvSpPr txBox="1"/>
          <p:nvPr/>
        </p:nvSpPr>
        <p:spPr>
          <a:xfrm>
            <a:off x="6034088" y="31734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1" name="TextBox 1"/>
          <p:cNvSpPr txBox="1"/>
          <p:nvPr/>
        </p:nvSpPr>
        <p:spPr>
          <a:xfrm>
            <a:off x="5605463" y="26781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2" name="TextBox 1"/>
          <p:cNvSpPr txBox="1"/>
          <p:nvPr/>
        </p:nvSpPr>
        <p:spPr>
          <a:xfrm>
            <a:off x="5810250" y="26812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3" name="TextBox 1"/>
          <p:cNvSpPr txBox="1"/>
          <p:nvPr/>
        </p:nvSpPr>
        <p:spPr>
          <a:xfrm>
            <a:off x="6034088" y="26812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84" name="TextBox 1"/>
          <p:cNvSpPr txBox="1"/>
          <p:nvPr/>
        </p:nvSpPr>
        <p:spPr>
          <a:xfrm>
            <a:off x="6034088" y="35337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5594350" y="35258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5024438" y="3944938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7" name="TextBox 1"/>
          <p:cNvSpPr txBox="1"/>
          <p:nvPr/>
        </p:nvSpPr>
        <p:spPr>
          <a:xfrm>
            <a:off x="5167313" y="35369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88" name="TextBox 1"/>
          <p:cNvSpPr txBox="1"/>
          <p:nvPr/>
        </p:nvSpPr>
        <p:spPr>
          <a:xfrm>
            <a:off x="5810250" y="31734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9" name="TextBox 1"/>
          <p:cNvSpPr txBox="1"/>
          <p:nvPr/>
        </p:nvSpPr>
        <p:spPr>
          <a:xfrm>
            <a:off x="6035675" y="38719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0" name="TextBox 1"/>
          <p:cNvSpPr txBox="1"/>
          <p:nvPr/>
        </p:nvSpPr>
        <p:spPr>
          <a:xfrm>
            <a:off x="5595938" y="38639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91" name="TextBox 1"/>
          <p:cNvSpPr txBox="1"/>
          <p:nvPr/>
        </p:nvSpPr>
        <p:spPr>
          <a:xfrm>
            <a:off x="6462713" y="38719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" name="TextBox 1"/>
          <p:cNvSpPr txBox="1"/>
          <p:nvPr/>
        </p:nvSpPr>
        <p:spPr>
          <a:xfrm>
            <a:off x="6462713" y="26812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93" name="TextBox 1"/>
          <p:cNvSpPr txBox="1"/>
          <p:nvPr/>
        </p:nvSpPr>
        <p:spPr>
          <a:xfrm>
            <a:off x="6462713" y="42164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4" name="TextBox 1"/>
          <p:cNvSpPr txBox="1"/>
          <p:nvPr/>
        </p:nvSpPr>
        <p:spPr>
          <a:xfrm>
            <a:off x="6022975" y="42084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5024438" y="4641850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6" name="TextBox 1"/>
          <p:cNvSpPr txBox="1"/>
          <p:nvPr/>
        </p:nvSpPr>
        <p:spPr>
          <a:xfrm>
            <a:off x="5595938" y="42195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0" name="TextBox 1"/>
          <p:cNvSpPr txBox="1"/>
          <p:nvPr/>
        </p:nvSpPr>
        <p:spPr>
          <a:xfrm>
            <a:off x="6462713" y="45688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01" name="TextBox 1"/>
          <p:cNvSpPr txBox="1"/>
          <p:nvPr/>
        </p:nvSpPr>
        <p:spPr>
          <a:xfrm>
            <a:off x="6022975" y="45608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02" name="下箭头 101"/>
          <p:cNvSpPr/>
          <p:nvPr/>
        </p:nvSpPr>
        <p:spPr>
          <a:xfrm>
            <a:off x="9167813" y="2035175"/>
            <a:ext cx="285750" cy="1285875"/>
          </a:xfrm>
          <a:prstGeom prst="downArrow">
            <a:avLst/>
          </a:prstGeom>
          <a:solidFill>
            <a:srgbClr val="E2F0D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" name="TextBox 1"/>
          <p:cNvSpPr txBox="1"/>
          <p:nvPr/>
        </p:nvSpPr>
        <p:spPr>
          <a:xfrm>
            <a:off x="6891338" y="26812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105" name="TextBox 1"/>
          <p:cNvSpPr txBox="1"/>
          <p:nvPr/>
        </p:nvSpPr>
        <p:spPr>
          <a:xfrm>
            <a:off x="6891338" y="45688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06" name="TextBox 1"/>
          <p:cNvSpPr txBox="1"/>
          <p:nvPr/>
        </p:nvSpPr>
        <p:spPr>
          <a:xfrm>
            <a:off x="6891338" y="48577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07" name="TextBox 1"/>
          <p:cNvSpPr txBox="1"/>
          <p:nvPr/>
        </p:nvSpPr>
        <p:spPr>
          <a:xfrm>
            <a:off x="6451600" y="48498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cxnSp>
        <p:nvCxnSpPr>
          <p:cNvPr id="108" name="直接连接符 107"/>
          <p:cNvCxnSpPr/>
          <p:nvPr/>
        </p:nvCxnSpPr>
        <p:spPr bwMode="auto">
          <a:xfrm>
            <a:off x="5453063" y="5283200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9" name="TextBox 1"/>
          <p:cNvSpPr txBox="1"/>
          <p:nvPr/>
        </p:nvSpPr>
        <p:spPr>
          <a:xfrm>
            <a:off x="6024563" y="48609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6891338" y="51927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11" name="TextBox 1"/>
          <p:cNvSpPr txBox="1"/>
          <p:nvPr/>
        </p:nvSpPr>
        <p:spPr>
          <a:xfrm>
            <a:off x="6451600" y="51847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12" name="圆角矩形 111"/>
          <p:cNvSpPr/>
          <p:nvPr/>
        </p:nvSpPr>
        <p:spPr>
          <a:xfrm>
            <a:off x="6891338" y="2729378"/>
            <a:ext cx="428625" cy="385763"/>
          </a:xfrm>
          <a:prstGeom prst="roundRect">
            <a:avLst/>
          </a:prstGeom>
          <a:noFill/>
          <a:ln w="31750" cap="flat" cmpd="sng" algn="ctr">
            <a:solidFill>
              <a:srgbClr val="0000FF"/>
            </a:solidFill>
            <a:prstDash val="dash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376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3" name="TextBox 1"/>
          <p:cNvSpPr txBox="1">
            <a:spLocks noChangeArrowheads="1"/>
          </p:cNvSpPr>
          <p:nvPr/>
        </p:nvSpPr>
        <p:spPr bwMode="auto">
          <a:xfrm>
            <a:off x="2309812" y="2732080"/>
            <a:ext cx="2071683" cy="5219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0" dirty="0">
                <a:solidFill>
                  <a:schemeClr val="tx1"/>
                </a:solidFill>
              </a:rPr>
              <a:t>四舍五入</a:t>
            </a:r>
          </a:p>
        </p:txBody>
      </p:sp>
      <p:sp>
        <p:nvSpPr>
          <p:cNvPr id="114" name="TextBox 1"/>
          <p:cNvSpPr txBox="1"/>
          <p:nvPr/>
        </p:nvSpPr>
        <p:spPr>
          <a:xfrm>
            <a:off x="4273550" y="1960563"/>
            <a:ext cx="15001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0.67</a:t>
            </a:r>
          </a:p>
        </p:txBody>
      </p:sp>
      <p:sp>
        <p:nvSpPr>
          <p:cNvPr id="115" name="TextBox 1"/>
          <p:cNvSpPr txBox="1"/>
          <p:nvPr/>
        </p:nvSpPr>
        <p:spPr>
          <a:xfrm>
            <a:off x="5950268" y="1963738"/>
            <a:ext cx="17859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1603375" y="5715000"/>
            <a:ext cx="7139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答：海狮的最高游速大约是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0.67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分。</a:t>
            </a:r>
          </a:p>
        </p:txBody>
      </p:sp>
      <p:sp>
        <p:nvSpPr>
          <p:cNvPr id="10249" name="TextBox 1"/>
          <p:cNvSpPr txBox="1"/>
          <p:nvPr/>
        </p:nvSpPr>
        <p:spPr>
          <a:xfrm>
            <a:off x="7898765" y="1386840"/>
            <a:ext cx="3705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（得数保留两位小数）</a:t>
            </a:r>
          </a:p>
        </p:txBody>
      </p:sp>
      <p:sp>
        <p:nvSpPr>
          <p:cNvPr id="103" name="TextBox 1"/>
          <p:cNvSpPr txBox="1"/>
          <p:nvPr/>
        </p:nvSpPr>
        <p:spPr>
          <a:xfrm>
            <a:off x="8007350" y="3423285"/>
            <a:ext cx="2844800" cy="578882"/>
          </a:xfrm>
          <a:prstGeom prst="roundRect">
            <a:avLst/>
          </a:prstGeom>
          <a:solidFill>
            <a:srgbClr val="E2F0D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除到商的千分位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4006850" y="691699"/>
            <a:ext cx="4054475" cy="45910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知识点一：商的近似值</a:t>
            </a:r>
          </a:p>
        </p:txBody>
      </p:sp>
      <p:sp>
        <p:nvSpPr>
          <p:cNvPr id="3" name="矩形 2"/>
          <p:cNvSpPr/>
          <p:nvPr/>
        </p:nvSpPr>
        <p:spPr>
          <a:xfrm>
            <a:off x="8519720" y="4216400"/>
            <a:ext cx="3460470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+mn-ea"/>
                <a:cs typeface="Times New Roman" panose="02020603050405020304" pitchFamily="18" charset="0"/>
              </a:rPr>
              <a:t>得数要保留两位小数，应该除到商的哪一位？为什么？</a:t>
            </a:r>
            <a:endParaRPr lang="zh-CN" altLang="en-US" sz="2800" dirty="0">
              <a:latin typeface="+mn-ea"/>
            </a:endParaRPr>
          </a:p>
        </p:txBody>
      </p:sp>
      <p:grpSp>
        <p:nvGrpSpPr>
          <p:cNvPr id="55" name="组合 7"/>
          <p:cNvGrpSpPr/>
          <p:nvPr/>
        </p:nvGrpSpPr>
        <p:grpSpPr>
          <a:xfrm>
            <a:off x="686117" y="1320006"/>
            <a:ext cx="671513" cy="655637"/>
            <a:chOff x="285689" y="928670"/>
            <a:chExt cx="671534" cy="655853"/>
          </a:xfrm>
        </p:grpSpPr>
        <p:pic>
          <p:nvPicPr>
            <p:cNvPr id="56" name="图片 5" descr="例题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7" name="TextBox 8"/>
            <p:cNvSpPr txBox="1"/>
            <p:nvPr/>
          </p:nvSpPr>
          <p:spPr>
            <a:xfrm>
              <a:off x="285689" y="1047737"/>
              <a:ext cx="633393" cy="5221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6" grpId="0"/>
      <p:bldP spid="100" grpId="0"/>
      <p:bldP spid="101" grpId="0"/>
      <p:bldP spid="102" grpId="0" bldLvl="0" animBg="1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 bldLvl="0" animBg="1"/>
      <p:bldP spid="113" grpId="0" bldLvl="0" animBg="1"/>
      <p:bldP spid="114" grpId="0"/>
      <p:bldP spid="115" grpId="0"/>
      <p:bldP spid="116" grpId="0"/>
      <p:bldP spid="103" grpId="0" bldLvl="0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/>
          <p:nvPr/>
        </p:nvSpPr>
        <p:spPr>
          <a:xfrm>
            <a:off x="2272085" y="1907283"/>
            <a:ext cx="7286625" cy="9541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海豚的最高游速大约是多少千米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得数保留两位数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293" name="组合 15"/>
          <p:cNvGrpSpPr/>
          <p:nvPr/>
        </p:nvGrpSpPr>
        <p:grpSpPr>
          <a:xfrm>
            <a:off x="5664873" y="3217048"/>
            <a:ext cx="4914900" cy="574675"/>
            <a:chOff x="1928782" y="5211781"/>
            <a:chExt cx="4295756" cy="574870"/>
          </a:xfrm>
        </p:grpSpPr>
        <p:sp>
          <p:nvSpPr>
            <p:cNvPr id="12294" name="TextBox 1"/>
            <p:cNvSpPr txBox="1"/>
            <p:nvPr/>
          </p:nvSpPr>
          <p:spPr>
            <a:xfrm>
              <a:off x="1928782" y="5211781"/>
              <a:ext cx="2000265" cy="5221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50÷60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070461" y="5785062"/>
              <a:ext cx="1214454" cy="1589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2296" name="TextBox 1"/>
            <p:cNvSpPr txBox="1"/>
            <p:nvPr/>
          </p:nvSpPr>
          <p:spPr>
            <a:xfrm>
              <a:off x="4081376" y="5214952"/>
              <a:ext cx="2143162" cy="5221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    ）</a:t>
              </a:r>
            </a:p>
          </p:txBody>
        </p:sp>
      </p:grpSp>
      <p:grpSp>
        <p:nvGrpSpPr>
          <p:cNvPr id="4" name="组合 46"/>
          <p:cNvGrpSpPr/>
          <p:nvPr/>
        </p:nvGrpSpPr>
        <p:grpSpPr>
          <a:xfrm>
            <a:off x="919535" y="3429000"/>
            <a:ext cx="2928938" cy="785813"/>
            <a:chOff x="3143240" y="2857502"/>
            <a:chExt cx="2928978" cy="786020"/>
          </a:xfrm>
        </p:grpSpPr>
        <p:sp>
          <p:nvSpPr>
            <p:cNvPr id="49" name="弧形 48"/>
            <p:cNvSpPr/>
            <p:nvPr/>
          </p:nvSpPr>
          <p:spPr bwMode="auto">
            <a:xfrm>
              <a:off x="3428994" y="2857502"/>
              <a:ext cx="785824" cy="786020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300" name="TextBox 1"/>
            <p:cNvSpPr txBox="1"/>
            <p:nvPr/>
          </p:nvSpPr>
          <p:spPr>
            <a:xfrm>
              <a:off x="4295765" y="2988502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12301" name="TextBox 1"/>
            <p:cNvSpPr txBox="1"/>
            <p:nvPr/>
          </p:nvSpPr>
          <p:spPr>
            <a:xfrm>
              <a:off x="4724390" y="2988502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2302" name="TextBox 1"/>
            <p:cNvSpPr txBox="1"/>
            <p:nvPr/>
          </p:nvSpPr>
          <p:spPr>
            <a:xfrm>
              <a:off x="3571867" y="2988502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>
              <a:off x="4143379" y="2998826"/>
              <a:ext cx="1928839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304" name="TextBox 1"/>
            <p:cNvSpPr txBox="1"/>
            <p:nvPr/>
          </p:nvSpPr>
          <p:spPr>
            <a:xfrm>
              <a:off x="3143240" y="2988497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</p:grpSp>
      <p:sp>
        <p:nvSpPr>
          <p:cNvPr id="80" name="TextBox 1"/>
          <p:cNvSpPr txBox="1"/>
          <p:nvPr/>
        </p:nvSpPr>
        <p:spPr>
          <a:xfrm>
            <a:off x="2929310" y="3568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1" name="TextBox 1"/>
          <p:cNvSpPr txBox="1"/>
          <p:nvPr/>
        </p:nvSpPr>
        <p:spPr>
          <a:xfrm>
            <a:off x="2500685" y="29972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2" name="TextBox 1"/>
          <p:cNvSpPr txBox="1"/>
          <p:nvPr/>
        </p:nvSpPr>
        <p:spPr>
          <a:xfrm>
            <a:off x="2705473" y="30003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3" name="TextBox 1"/>
          <p:cNvSpPr txBox="1"/>
          <p:nvPr/>
        </p:nvSpPr>
        <p:spPr>
          <a:xfrm>
            <a:off x="2929310" y="30003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84" name="TextBox 1"/>
          <p:cNvSpPr txBox="1"/>
          <p:nvPr/>
        </p:nvSpPr>
        <p:spPr>
          <a:xfrm>
            <a:off x="2929310" y="39290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2489573" y="39211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1919660" y="4338638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7" name="TextBox 1"/>
          <p:cNvSpPr txBox="1"/>
          <p:nvPr/>
        </p:nvSpPr>
        <p:spPr>
          <a:xfrm>
            <a:off x="2062535" y="39322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88" name="TextBox 1"/>
          <p:cNvSpPr txBox="1"/>
          <p:nvPr/>
        </p:nvSpPr>
        <p:spPr>
          <a:xfrm>
            <a:off x="2705473" y="3568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9" name="TextBox 1"/>
          <p:cNvSpPr txBox="1"/>
          <p:nvPr/>
        </p:nvSpPr>
        <p:spPr>
          <a:xfrm>
            <a:off x="2930898" y="42656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0" name="TextBox 1"/>
          <p:cNvSpPr txBox="1"/>
          <p:nvPr/>
        </p:nvSpPr>
        <p:spPr>
          <a:xfrm>
            <a:off x="2491160" y="42576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1" name="TextBox 1"/>
          <p:cNvSpPr txBox="1"/>
          <p:nvPr/>
        </p:nvSpPr>
        <p:spPr>
          <a:xfrm>
            <a:off x="3357935" y="42656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" name="TextBox 1"/>
          <p:cNvSpPr txBox="1"/>
          <p:nvPr/>
        </p:nvSpPr>
        <p:spPr>
          <a:xfrm>
            <a:off x="3357935" y="30003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93" name="TextBox 1"/>
          <p:cNvSpPr txBox="1"/>
          <p:nvPr/>
        </p:nvSpPr>
        <p:spPr>
          <a:xfrm>
            <a:off x="3357935" y="46116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4" name="TextBox 1"/>
          <p:cNvSpPr txBox="1"/>
          <p:nvPr/>
        </p:nvSpPr>
        <p:spPr>
          <a:xfrm>
            <a:off x="2918198" y="46037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1929185" y="5030788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6" name="TextBox 1"/>
          <p:cNvSpPr txBox="1"/>
          <p:nvPr/>
        </p:nvSpPr>
        <p:spPr>
          <a:xfrm>
            <a:off x="2491160" y="46148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00" name="TextBox 1"/>
          <p:cNvSpPr txBox="1"/>
          <p:nvPr/>
        </p:nvSpPr>
        <p:spPr>
          <a:xfrm>
            <a:off x="3357935" y="49641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01" name="TextBox 1"/>
          <p:cNvSpPr txBox="1"/>
          <p:nvPr/>
        </p:nvSpPr>
        <p:spPr>
          <a:xfrm>
            <a:off x="2918198" y="49561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04" name="TextBox 1"/>
          <p:cNvSpPr txBox="1"/>
          <p:nvPr/>
        </p:nvSpPr>
        <p:spPr>
          <a:xfrm>
            <a:off x="3786560" y="30003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5" name="TextBox 1"/>
          <p:cNvSpPr txBox="1"/>
          <p:nvPr/>
        </p:nvSpPr>
        <p:spPr>
          <a:xfrm>
            <a:off x="3786560" y="49641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06" name="TextBox 1"/>
          <p:cNvSpPr txBox="1"/>
          <p:nvPr/>
        </p:nvSpPr>
        <p:spPr>
          <a:xfrm>
            <a:off x="3786560" y="52530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07" name="TextBox 1"/>
          <p:cNvSpPr txBox="1"/>
          <p:nvPr/>
        </p:nvSpPr>
        <p:spPr>
          <a:xfrm>
            <a:off x="3346823" y="52451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cxnSp>
        <p:nvCxnSpPr>
          <p:cNvPr id="108" name="直接连接符 107"/>
          <p:cNvCxnSpPr/>
          <p:nvPr/>
        </p:nvCxnSpPr>
        <p:spPr bwMode="auto">
          <a:xfrm>
            <a:off x="2348285" y="5678488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9" name="TextBox 1"/>
          <p:cNvSpPr txBox="1"/>
          <p:nvPr/>
        </p:nvSpPr>
        <p:spPr>
          <a:xfrm>
            <a:off x="2919785" y="52562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3786560" y="572230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11" name="TextBox 1"/>
          <p:cNvSpPr txBox="1"/>
          <p:nvPr/>
        </p:nvSpPr>
        <p:spPr>
          <a:xfrm>
            <a:off x="3357618" y="572262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12" name="圆角矩形 111"/>
          <p:cNvSpPr/>
          <p:nvPr/>
        </p:nvSpPr>
        <p:spPr>
          <a:xfrm>
            <a:off x="3777035" y="3068638"/>
            <a:ext cx="428625" cy="381000"/>
          </a:xfrm>
          <a:prstGeom prst="roundRect">
            <a:avLst/>
          </a:prstGeom>
          <a:noFill/>
          <a:ln w="31750" cap="flat" cmpd="sng" algn="ctr">
            <a:solidFill>
              <a:srgbClr val="0000FF"/>
            </a:solidFill>
            <a:prstDash val="dash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4" name="TextBox 1"/>
          <p:cNvSpPr txBox="1"/>
          <p:nvPr/>
        </p:nvSpPr>
        <p:spPr>
          <a:xfrm>
            <a:off x="6842798" y="3290073"/>
            <a:ext cx="15001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0.83</a:t>
            </a:r>
          </a:p>
        </p:txBody>
      </p:sp>
      <p:sp>
        <p:nvSpPr>
          <p:cNvPr id="115" name="TextBox 1"/>
          <p:cNvSpPr txBox="1"/>
          <p:nvPr/>
        </p:nvSpPr>
        <p:spPr>
          <a:xfrm>
            <a:off x="8265833" y="3217048"/>
            <a:ext cx="17859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5996037" y="5036969"/>
            <a:ext cx="3837734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答：海豚的最高游速大约是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0.83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分。</a:t>
            </a:r>
          </a:p>
        </p:txBody>
      </p:sp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2597782" y="647064"/>
          <a:ext cx="6041261" cy="108616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3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0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动物名称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海狮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海豚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飞鱼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84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extBox 1"/>
          <p:cNvSpPr txBox="1"/>
          <p:nvPr/>
        </p:nvSpPr>
        <p:spPr>
          <a:xfrm>
            <a:off x="2589049" y="1295742"/>
            <a:ext cx="288861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速度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（千米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时）</a:t>
            </a: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5728545" y="4075654"/>
            <a:ext cx="2071683" cy="5219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0" dirty="0">
                <a:solidFill>
                  <a:schemeClr val="tx1"/>
                </a:solidFill>
              </a:rPr>
              <a:t>四舍五入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6" grpId="0"/>
      <p:bldP spid="100" grpId="0"/>
      <p:bldP spid="101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 bldLvl="0" animBg="1"/>
      <p:bldP spid="114" grpId="0"/>
      <p:bldP spid="115" grpId="0"/>
      <p:bldP spid="116" grpId="0"/>
      <p:bldP spid="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>
            <a:off x="1952086" y="3524534"/>
            <a:ext cx="4760912" cy="525050"/>
            <a:chOff x="1928782" y="5211781"/>
            <a:chExt cx="4440614" cy="540664"/>
          </a:xfrm>
        </p:grpSpPr>
        <p:sp>
          <p:nvSpPr>
            <p:cNvPr id="13338" name="TextBox 1"/>
            <p:cNvSpPr txBox="1"/>
            <p:nvPr/>
          </p:nvSpPr>
          <p:spPr>
            <a:xfrm>
              <a:off x="1928782" y="5211781"/>
              <a:ext cx="2000265" cy="5374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64÷60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153713" y="5707145"/>
              <a:ext cx="1214453" cy="158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3340" name="TextBox 1"/>
            <p:cNvSpPr txBox="1"/>
            <p:nvPr/>
          </p:nvSpPr>
          <p:spPr>
            <a:xfrm>
              <a:off x="4226234" y="5214952"/>
              <a:ext cx="2143162" cy="5374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    ）</a:t>
              </a: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3166206" y="3527709"/>
            <a:ext cx="15001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1.07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567016" y="3527709"/>
            <a:ext cx="17859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297083" y="4825014"/>
            <a:ext cx="7557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答：飞鱼的最高游速大约是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1.07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272085" y="1907283"/>
            <a:ext cx="7286625" cy="9541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飞鱼的最高游速大约是多少千米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得数保留两位数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597782" y="647064"/>
          <a:ext cx="6041261" cy="108616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3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0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动物名称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海狮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海豚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飞鱼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84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</a:t>
                      </a:r>
                    </a:p>
                  </a:txBody>
                  <a:tcPr anchor="ctr">
                    <a:lnL w="12700" cmpd="sng">
                      <a:solidFill>
                        <a:srgbClr val="2D2D89"/>
                      </a:solidFill>
                    </a:lnL>
                    <a:lnR w="12700" cmpd="sng">
                      <a:solidFill>
                        <a:srgbClr val="2D2D89"/>
                      </a:solidFill>
                    </a:lnR>
                    <a:lnT w="12700" cmpd="sng">
                      <a:solidFill>
                        <a:srgbClr val="2D2D89"/>
                      </a:solidFill>
                    </a:lnT>
                    <a:lnB w="12700" cmpd="sng">
                      <a:solidFill>
                        <a:srgbClr val="2D2D89"/>
                      </a:solidFill>
                    </a:lnB>
                    <a:solidFill>
                      <a:srgbClr val="2D2D8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589049" y="1295742"/>
            <a:ext cx="288861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速度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（千米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时）</a:t>
            </a:r>
          </a:p>
        </p:txBody>
      </p:sp>
      <p:grpSp>
        <p:nvGrpSpPr>
          <p:cNvPr id="12" name="组合 46"/>
          <p:cNvGrpSpPr/>
          <p:nvPr/>
        </p:nvGrpSpPr>
        <p:grpSpPr>
          <a:xfrm>
            <a:off x="7470461" y="3401705"/>
            <a:ext cx="2928938" cy="785813"/>
            <a:chOff x="3143240" y="2857502"/>
            <a:chExt cx="2928978" cy="786020"/>
          </a:xfrm>
        </p:grpSpPr>
        <p:sp>
          <p:nvSpPr>
            <p:cNvPr id="19" name="弧形 18"/>
            <p:cNvSpPr/>
            <p:nvPr/>
          </p:nvSpPr>
          <p:spPr bwMode="auto">
            <a:xfrm>
              <a:off x="3428994" y="2857502"/>
              <a:ext cx="785824" cy="786020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4295765" y="2988502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24390" y="2988502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3571867" y="2988502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>
              <a:off x="4143379" y="2998826"/>
              <a:ext cx="1928839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4" name="TextBox 1"/>
            <p:cNvSpPr txBox="1"/>
            <p:nvPr/>
          </p:nvSpPr>
          <p:spPr>
            <a:xfrm>
              <a:off x="3143240" y="2988497"/>
              <a:ext cx="419102" cy="522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</p:grpSp>
      <p:sp>
        <p:nvSpPr>
          <p:cNvPr id="25" name="TextBox 1"/>
          <p:cNvSpPr txBox="1"/>
          <p:nvPr/>
        </p:nvSpPr>
        <p:spPr>
          <a:xfrm>
            <a:off x="9480236" y="354140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9051611" y="296990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9256399" y="29730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9480236" y="29730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480236" y="390176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9040499" y="389383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 flipV="1">
            <a:off x="8470586" y="4311343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3" name="TextBox 1"/>
          <p:cNvSpPr txBox="1"/>
          <p:nvPr/>
        </p:nvSpPr>
        <p:spPr>
          <a:xfrm>
            <a:off x="8613461" y="390494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9256399" y="354140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9481824" y="423831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9042086" y="42303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9908861" y="423831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9908861" y="29730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9908861" y="458439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9469124" y="457645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8480111" y="5003493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2" name="TextBox 1"/>
          <p:cNvSpPr txBox="1"/>
          <p:nvPr/>
        </p:nvSpPr>
        <p:spPr>
          <a:xfrm>
            <a:off x="9042086" y="458756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9908861" y="493681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9469124" y="49288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10337486" y="29730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10337486" y="493681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10337486" y="522574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9897749" y="521780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>
            <a:off x="8899211" y="5651193"/>
            <a:ext cx="19288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0" name="TextBox 1"/>
          <p:cNvSpPr txBox="1"/>
          <p:nvPr/>
        </p:nvSpPr>
        <p:spPr>
          <a:xfrm>
            <a:off x="9470711" y="522891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10337486" y="569500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9908544" y="56953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0327961" y="3041343"/>
            <a:ext cx="428625" cy="381000"/>
          </a:xfrm>
          <a:prstGeom prst="roundRect">
            <a:avLst/>
          </a:prstGeom>
          <a:noFill/>
          <a:ln w="31750" cap="flat" cmpd="sng" algn="ctr">
            <a:solidFill>
              <a:srgbClr val="0000FF"/>
            </a:solidFill>
            <a:prstDash val="dash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0075" y="1604690"/>
            <a:ext cx="820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一、有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限小数</a:t>
            </a:r>
            <a:r>
              <a:rPr lang="zh-CN" altLang="en-US" sz="2800" dirty="0">
                <a:latin typeface="微软雅黑" panose="020B0503020204020204" pitchFamily="34" charset="-122"/>
              </a:rPr>
              <a:t>：小数部分的位数是有限的小数。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075" y="2235880"/>
            <a:ext cx="10975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二、无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限小数</a:t>
            </a:r>
            <a:r>
              <a:rPr lang="zh-CN" altLang="en-US" sz="2800" dirty="0">
                <a:latin typeface="微软雅黑" panose="020B0503020204020204" pitchFamily="34" charset="-122"/>
              </a:rPr>
              <a:t>：小数部分的位数是无限的小数。如：</a:t>
            </a:r>
            <a:r>
              <a:rPr lang="en-US" altLang="zh-CN" sz="2800" dirty="0" smtClean="0">
                <a:latin typeface="微软雅黑" panose="020B0503020204020204" pitchFamily="34" charset="-122"/>
              </a:rPr>
              <a:t>1.66······</a:t>
            </a:r>
            <a:r>
              <a:rPr lang="zh-CN" altLang="en-US" sz="2800" dirty="0" smtClean="0">
                <a:latin typeface="微软雅黑" panose="020B0503020204020204" pitchFamily="34" charset="-122"/>
              </a:rPr>
              <a:t>，</a:t>
            </a:r>
            <a:r>
              <a:rPr lang="en-US" altLang="zh-CN" sz="2800" dirty="0" smtClean="0">
                <a:latin typeface="微软雅黑" panose="020B0503020204020204" pitchFamily="34" charset="-122"/>
              </a:rPr>
              <a:t>0.378378······ </a:t>
            </a:r>
            <a:r>
              <a:rPr lang="zh-CN" altLang="en-US" sz="2800" dirty="0" smtClean="0">
                <a:latin typeface="微软雅黑" panose="020B0503020204020204" pitchFamily="34" charset="-122"/>
              </a:rPr>
              <a:t>，</a:t>
            </a:r>
            <a:r>
              <a:rPr lang="en-US" altLang="zh-CN" sz="2800" dirty="0" smtClean="0">
                <a:latin typeface="微软雅黑" panose="020B0503020204020204" pitchFamily="34" charset="-122"/>
              </a:rPr>
              <a:t>1.13636······</a:t>
            </a:r>
            <a:endParaRPr lang="en-US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3958" y="3189053"/>
            <a:ext cx="90967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）循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环小数</a:t>
            </a:r>
            <a:r>
              <a:rPr lang="zh-CN" altLang="en-US" sz="2400" dirty="0">
                <a:latin typeface="微软雅黑" panose="020B0503020204020204" pitchFamily="34" charset="-122"/>
              </a:rPr>
              <a:t>：一个小数从小数部分的某一位起，一个数字或者几个数字依次不断重复出现。</a:t>
            </a:r>
            <a:r>
              <a:rPr lang="en-US" altLang="zh-CN" sz="2400" dirty="0" smtClean="0">
                <a:latin typeface="微软雅黑" panose="020B0503020204020204" pitchFamily="34" charset="-122"/>
              </a:rPr>
              <a:t>0.666······</a:t>
            </a:r>
            <a:r>
              <a:rPr lang="zh-CN" altLang="en-US" sz="2400" dirty="0" smtClean="0">
                <a:latin typeface="微软雅黑" panose="020B0503020204020204" pitchFamily="34" charset="-122"/>
              </a:rPr>
              <a:t>中</a:t>
            </a:r>
            <a:r>
              <a:rPr lang="zh-CN" altLang="en-US" sz="2400" dirty="0">
                <a:latin typeface="微软雅黑" panose="020B0503020204020204" pitchFamily="34" charset="-122"/>
              </a:rPr>
              <a:t>的</a:t>
            </a:r>
            <a:r>
              <a:rPr lang="en-US" altLang="zh-CN" sz="2400" dirty="0">
                <a:latin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</a:rPr>
              <a:t>是循环小数</a:t>
            </a:r>
            <a:r>
              <a:rPr lang="en-US" altLang="zh-CN" sz="2400" dirty="0" smtClean="0">
                <a:latin typeface="微软雅黑" panose="020B0503020204020204" pitchFamily="34" charset="-122"/>
                <a:sym typeface="+mn-ea"/>
              </a:rPr>
              <a:t>0.666</a:t>
            </a:r>
            <a:r>
              <a:rPr lang="en-US" altLang="zh-CN" sz="2400" dirty="0" smtClean="0">
                <a:latin typeface="微软雅黑" panose="020B0503020204020204" pitchFamily="34" charset="-122"/>
              </a:rPr>
              <a:t>······</a:t>
            </a:r>
            <a:r>
              <a:rPr lang="zh-CN" altLang="en-US" sz="2400" dirty="0" smtClean="0">
                <a:latin typeface="微软雅黑" panose="020B0503020204020204" pitchFamily="34" charset="-122"/>
                <a:sym typeface="+mn-ea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sym typeface="+mn-ea"/>
              </a:rPr>
              <a:t>循环节；从小数部分的第一位开始循环，这样的小数是纯循环小数，</a:t>
            </a:r>
            <a:r>
              <a:rPr lang="en-US" altLang="zh-CN" sz="2400" dirty="0" smtClean="0">
                <a:latin typeface="微软雅黑" panose="020B0503020204020204" pitchFamily="34" charset="-122"/>
                <a:sym typeface="+mn-ea"/>
              </a:rPr>
              <a:t>1.13636</a:t>
            </a:r>
            <a:r>
              <a:rPr lang="en-US" altLang="zh-CN" sz="2400" dirty="0" smtClean="0">
                <a:latin typeface="微软雅黑" panose="020B0503020204020204" pitchFamily="34" charset="-122"/>
              </a:rPr>
              <a:t>······</a:t>
            </a:r>
            <a:r>
              <a:rPr lang="zh-CN" altLang="en-US" sz="2400" dirty="0" smtClean="0">
                <a:latin typeface="微软雅黑" panose="020B0503020204020204" pitchFamily="34" charset="-122"/>
                <a:sym typeface="+mn-ea"/>
              </a:rPr>
              <a:t>从</a:t>
            </a:r>
            <a:r>
              <a:rPr lang="zh-CN" altLang="en-US" sz="2400" dirty="0">
                <a:latin typeface="微软雅黑" panose="020B0503020204020204" pitchFamily="34" charset="-122"/>
                <a:sym typeface="+mn-ea"/>
              </a:rPr>
              <a:t>小数部分第二、三位开始循环，这样的小数是混循环小数。</a:t>
            </a:r>
            <a:endParaRPr lang="en-US" altLang="zh-CN" sz="2400" dirty="0"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3140" y="5180708"/>
            <a:ext cx="9001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）循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环小数的简便记法</a:t>
            </a:r>
            <a:r>
              <a:rPr lang="zh-CN" altLang="en-US" sz="2400" dirty="0">
                <a:latin typeface="微软雅黑" panose="020B0503020204020204" pitchFamily="34" charset="-122"/>
              </a:rPr>
              <a:t>：只写出第一个循环节，并在这个循环节的首位和末位数字的上面各点一个实心圆点。</a:t>
            </a:r>
            <a:r>
              <a:rPr lang="zh-CN" altLang="en-US" sz="2400" dirty="0">
                <a:latin typeface="微软雅黑" panose="020B0503020204020204" pitchFamily="34" charset="-122"/>
                <a:sym typeface="+mn-ea"/>
              </a:rPr>
              <a:t>写作</a:t>
            </a:r>
            <a:r>
              <a:rPr lang="zh-CN" altLang="en-US" sz="2400" dirty="0" smtClean="0">
                <a:latin typeface="微软雅黑" panose="020B0503020204020204" pitchFamily="34" charset="-122"/>
              </a:rPr>
              <a:t>0.378378</a:t>
            </a:r>
            <a:r>
              <a:rPr lang="en-US" altLang="zh-CN" sz="2400" dirty="0" smtClean="0">
                <a:latin typeface="微软雅黑" panose="020B0503020204020204" pitchFamily="34" charset="-122"/>
              </a:rPr>
              <a:t>······ </a:t>
            </a:r>
            <a:r>
              <a:rPr lang="zh-CN" altLang="en-US" sz="2400" dirty="0" smtClean="0">
                <a:latin typeface="微软雅黑" panose="020B0503020204020204" pitchFamily="34" charset="-122"/>
              </a:rPr>
              <a:t>，</a:t>
            </a:r>
            <a:r>
              <a:rPr lang="zh-CN" altLang="en-US" sz="2400" dirty="0">
                <a:latin typeface="微软雅黑" panose="020B0503020204020204" pitchFamily="34" charset="-122"/>
              </a:rPr>
              <a:t>写作                       </a:t>
            </a:r>
          </a:p>
        </p:txBody>
      </p:sp>
      <p:graphicFrame>
        <p:nvGraphicFramePr>
          <p:cNvPr id="8" name="对象 -2147482608"/>
          <p:cNvGraphicFramePr>
            <a:graphicFrameLocks noChangeAspect="1"/>
          </p:cNvGraphicFramePr>
          <p:nvPr/>
        </p:nvGraphicFramePr>
        <p:xfrm>
          <a:off x="4591169" y="5861312"/>
          <a:ext cx="10588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3" imgW="419100" imgH="279400" progId="Equation.DSMT4">
                  <p:embed/>
                </p:oleObj>
              </mc:Choice>
              <mc:Fallback>
                <p:oleObj r:id="rId3" imgW="419100" imgH="279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169" y="5861312"/>
                        <a:ext cx="10588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: 圆角 8"/>
          <p:cNvSpPr/>
          <p:nvPr/>
        </p:nvSpPr>
        <p:spPr>
          <a:xfrm>
            <a:off x="2220936" y="683215"/>
            <a:ext cx="8004958" cy="45910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知识点二：有限小数、无限小数、循环小数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684236" y="1197532"/>
            <a:ext cx="820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小数分为两大类：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8077" y="1492756"/>
            <a:ext cx="8892593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5.63÷6.1≈                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47÷33＝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（商保留两位小数）  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（商用循环小数）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24" descr="菁优网：http://www.jyeoo.com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3133" y="3329518"/>
            <a:ext cx="2832735" cy="2666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696970" y="1938655"/>
            <a:ext cx="1266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615680" y="1938655"/>
                <a:ext cx="126682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1.42</m:t>
                      </m:r>
                    </m:oMath>
                  </m:oMathPara>
                </a14:m>
                <a:endPara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680" y="1938655"/>
                <a:ext cx="1266825" cy="521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9137634" y="1492756"/>
            <a:ext cx="74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5492" y="3007980"/>
            <a:ext cx="2133600" cy="32004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461985" y="719136"/>
            <a:ext cx="7286625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．列竖式计算。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宽屏</PresentationFormat>
  <Paragraphs>285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Calibri</vt:lpstr>
      <vt:lpstr>Wingdings 2</vt:lpstr>
      <vt:lpstr>黑体</vt:lpstr>
      <vt:lpstr>楷体</vt:lpstr>
      <vt:lpstr>Batang</vt:lpstr>
      <vt:lpstr>新宋体</vt:lpstr>
      <vt:lpstr>微软雅黑</vt:lpstr>
      <vt:lpstr>Wingdings</vt:lpstr>
      <vt:lpstr>Arial</vt:lpstr>
      <vt:lpstr>Times New Roman</vt:lpstr>
      <vt:lpstr>Cambria Math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6E6E15B113AA405BAFA8E91125955AA2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