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363" r:id="rId3"/>
    <p:sldId id="482" r:id="rId4"/>
    <p:sldId id="425" r:id="rId5"/>
    <p:sldId id="423" r:id="rId6"/>
    <p:sldId id="414" r:id="rId7"/>
    <p:sldId id="454" r:id="rId8"/>
    <p:sldId id="455" r:id="rId9"/>
    <p:sldId id="607" r:id="rId10"/>
    <p:sldId id="608" r:id="rId11"/>
    <p:sldId id="609" r:id="rId12"/>
    <p:sldId id="491" r:id="rId13"/>
    <p:sldId id="545" r:id="rId14"/>
    <p:sldId id="514" r:id="rId15"/>
    <p:sldId id="515" r:id="rId16"/>
    <p:sldId id="546" r:id="rId17"/>
    <p:sldId id="550" r:id="rId18"/>
    <p:sldId id="553" r:id="rId19"/>
    <p:sldId id="582" r:id="rId20"/>
    <p:sldId id="490" r:id="rId21"/>
    <p:sldId id="495" r:id="rId22"/>
    <p:sldId id="583" r:id="rId23"/>
    <p:sldId id="494" r:id="rId24"/>
    <p:sldId id="496" r:id="rId25"/>
    <p:sldId id="634" r:id="rId26"/>
    <p:sldId id="462" r:id="rId27"/>
    <p:sldId id="465" r:id="rId28"/>
    <p:sldId id="464" r:id="rId29"/>
    <p:sldId id="503" r:id="rId30"/>
    <p:sldId id="502" r:id="rId31"/>
    <p:sldId id="417" r:id="rId32"/>
    <p:sldId id="418" r:id="rId33"/>
    <p:sldId id="512" r:id="rId34"/>
    <p:sldId id="422" r:id="rId35"/>
    <p:sldId id="421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600CC"/>
    <a:srgbClr val="990099"/>
    <a:srgbClr val="9900CC"/>
    <a:srgbClr val="FF5050"/>
    <a:srgbClr val="00CCFF"/>
    <a:srgbClr val="00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9FF278C6-80D8-4531-8B6F-9050B9E9AD0A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278C6-80D8-4531-8B6F-9050B9E9AD0A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F4548-7CA2-49F3-8120-011B875D0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5A9E7-47E1-4DF8-9D6B-7CFC849C26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2D75-0B7C-4324-B614-D92F9E0075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C53C2-7A58-4253-BB2B-285941CF93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DEEB5-C09C-4930-9B46-42F8C6DA0A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0EE66-136B-4191-B777-15945363CC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A698A-FC48-4232-A810-8CC3696242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3E6E0-88C2-46BF-852E-02ED7956E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C2A55-E464-4CD7-ADAA-4712956816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ABF6-85EC-4D66-8D37-162096C2A5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D55-537B-4913-B635-92B5455B8D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4CFCA-3E9D-41A6-ACB1-94EA6E8922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0F2C-159D-4ADF-91B2-4A3FE9CCA7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93334-9ED4-4EA5-A7D6-916250492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AE8D0-028F-4C9D-A5ED-728465FA1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43AB-F693-4B21-9118-E9EBA58B47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CCBBE-634C-4144-9C09-1DFA14B6CF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90EE7-B479-4BDC-B04A-A9C31BB76A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E4B4-B07A-4A03-9949-12E5AE6EC1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FAAE-E138-4685-A054-4C8BE924D0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401DB-6024-4D0F-B9A9-0F4509C62E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93AF-8CFC-4762-A833-88587268B5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104EE6B-327C-4119-BE53-4996765EB0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3304EB-7B97-42F0-B192-997279FCFE8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161883" y="2451128"/>
            <a:ext cx="88011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9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Mr. Wood Teaches a Science Lesson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054168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2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School in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Canada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921533" y="534346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>
            <a:spLocks noChangeArrowheads="1"/>
          </p:cNvSpPr>
          <p:nvPr/>
        </p:nvSpPr>
        <p:spPr bwMode="auto">
          <a:xfrm>
            <a:off x="2686050" y="774700"/>
            <a:ext cx="35623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Temperature</a:t>
            </a:r>
          </a:p>
        </p:txBody>
      </p:sp>
      <p:sp>
        <p:nvSpPr>
          <p:cNvPr id="1537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869950" y="5035550"/>
            <a:ext cx="8172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—没关系。它没有生病。小鸡的健康体温总是41.5摄氏度。</a:t>
            </a:r>
          </a:p>
        </p:txBody>
      </p:sp>
      <p:pic>
        <p:nvPicPr>
          <p:cNvPr id="15372" name="图片 15371" descr="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" y="1473200"/>
            <a:ext cx="78232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E704785-7A87-4319-BF56-352672E53A7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2476500" y="984250"/>
            <a:ext cx="4786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sym typeface="华文楷体" panose="02010600040101010101" pitchFamily="2" charset="-122"/>
              </a:rPr>
              <a:t>　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　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weather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天气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8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组合 16393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6394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5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6397" name="组合 16396"/>
          <p:cNvGrpSpPr/>
          <p:nvPr/>
        </p:nvGrpSpPr>
        <p:grpSpPr bwMode="auto">
          <a:xfrm>
            <a:off x="800100" y="419735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639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组合 16399"/>
          <p:cNvGrpSpPr/>
          <p:nvPr/>
        </p:nvGrpSpPr>
        <p:grpSpPr bwMode="auto">
          <a:xfrm>
            <a:off x="728663" y="255270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3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404" name="文本框 16403"/>
          <p:cNvSpPr txBox="1">
            <a:spLocks noChangeArrowheads="1"/>
          </p:cNvSpPr>
          <p:nvPr/>
        </p:nvSpPr>
        <p:spPr bwMode="auto">
          <a:xfrm>
            <a:off x="1987550" y="2520950"/>
            <a:ext cx="5937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weather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forecast/report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天气预报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405" name="文本框 16404"/>
          <p:cNvSpPr txBox="1">
            <a:spLocks noChangeArrowheads="1"/>
          </p:cNvSpPr>
          <p:nvPr/>
        </p:nvSpPr>
        <p:spPr bwMode="auto">
          <a:xfrm>
            <a:off x="2127250" y="4057650"/>
            <a:ext cx="6634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What's the weather like today?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今天的天气怎样？</a:t>
            </a:r>
          </a:p>
        </p:txBody>
      </p:sp>
      <p:sp>
        <p:nvSpPr>
          <p:cNvPr id="1640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856EF73-38EB-42C4-A825-8BE783BCB1F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/>
      <p:bldP spid="16404" grpId="0" bldLvl="0"/>
      <p:bldP spid="1640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741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7418" name="组合 17417"/>
          <p:cNvGrpSpPr/>
          <p:nvPr/>
        </p:nvGrpSpPr>
        <p:grpSpPr bwMode="auto">
          <a:xfrm>
            <a:off x="730250" y="2171700"/>
            <a:ext cx="1685925" cy="523875"/>
            <a:chOff x="0" y="0"/>
            <a:chExt cx="1685923" cy="521317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74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1" name="组合 17420"/>
          <p:cNvGrpSpPr/>
          <p:nvPr/>
        </p:nvGrpSpPr>
        <p:grpSpPr bwMode="auto">
          <a:xfrm>
            <a:off x="730250" y="349885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2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3" name="组合 17423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7424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5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sp>
        <p:nvSpPr>
          <p:cNvPr id="17427" name="文本框 17426"/>
          <p:cNvSpPr txBox="1">
            <a:spLocks noChangeArrowheads="1"/>
          </p:cNvSpPr>
          <p:nvPr/>
        </p:nvSpPr>
        <p:spPr bwMode="auto">
          <a:xfrm>
            <a:off x="2406650" y="1054100"/>
            <a:ext cx="6496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temperature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温度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气温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28" name="文本框 17427"/>
          <p:cNvSpPr txBox="1">
            <a:spLocks noChangeArrowheads="1"/>
          </p:cNvSpPr>
          <p:nvPr/>
        </p:nvSpPr>
        <p:spPr bwMode="auto">
          <a:xfrm>
            <a:off x="2127250" y="2171700"/>
            <a:ext cx="666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take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one's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temperature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给某人量体温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29" name="文本框 17428"/>
          <p:cNvSpPr txBox="1">
            <a:spLocks noChangeArrowheads="1"/>
          </p:cNvSpPr>
          <p:nvPr/>
        </p:nvSpPr>
        <p:spPr bwMode="auto">
          <a:xfrm>
            <a:off x="2197100" y="3289300"/>
            <a:ext cx="6032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temperature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20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degrees.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温度是20摄氏度。                                      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3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BD51EE4-7D41-4E7C-86BF-D5D919B9CFB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ldLvl="0"/>
      <p:bldP spid="17428" grpId="0" bldLvl="0"/>
      <p:bldP spid="1742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12"/>
          <p:cNvSpPr>
            <a:spLocks noChangeArrowheads="1"/>
          </p:cNvSpPr>
          <p:nvPr/>
        </p:nvSpPr>
        <p:spPr bwMode="auto">
          <a:xfrm>
            <a:off x="2965450" y="1054100"/>
            <a:ext cx="351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degree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度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0" name="组合 18440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18441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  <a:endParaRPr 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18444" name="组合 18443"/>
          <p:cNvGrpSpPr/>
          <p:nvPr/>
        </p:nvGrpSpPr>
        <p:grpSpPr bwMode="auto">
          <a:xfrm>
            <a:off x="730250" y="4686300"/>
            <a:ext cx="1812925" cy="522288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844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组合 18446"/>
          <p:cNvGrpSpPr/>
          <p:nvPr/>
        </p:nvGrpSpPr>
        <p:grpSpPr bwMode="auto">
          <a:xfrm>
            <a:off x="730250" y="3359150"/>
            <a:ext cx="2025650" cy="522288"/>
            <a:chOff x="0" y="0"/>
            <a:chExt cx="1891664" cy="523220"/>
          </a:xfrm>
        </p:grpSpPr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其他词义</a:t>
              </a:r>
            </a:p>
          </p:txBody>
        </p:sp>
        <p:pic>
          <p:nvPicPr>
            <p:cNvPr id="18448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0" name="组合 18449"/>
          <p:cNvGrpSpPr/>
          <p:nvPr/>
        </p:nvGrpSpPr>
        <p:grpSpPr bwMode="auto">
          <a:xfrm>
            <a:off x="730250" y="210185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1845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54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8455" name="文本框 18454"/>
          <p:cNvSpPr txBox="1">
            <a:spLocks noChangeArrowheads="1"/>
          </p:cNvSpPr>
          <p:nvPr/>
        </p:nvSpPr>
        <p:spPr bwMode="auto">
          <a:xfrm>
            <a:off x="2895600" y="2101850"/>
            <a:ext cx="2374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degrees</a:t>
            </a:r>
          </a:p>
        </p:txBody>
      </p:sp>
      <p:sp>
        <p:nvSpPr>
          <p:cNvPr id="18456" name="文本框 18455"/>
          <p:cNvSpPr txBox="1">
            <a:spLocks noChangeArrowheads="1"/>
          </p:cNvSpPr>
          <p:nvPr/>
        </p:nvSpPr>
        <p:spPr bwMode="auto">
          <a:xfrm>
            <a:off x="2895600" y="3359150"/>
            <a:ext cx="454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degree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学位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程度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8457" name="文本框 18456"/>
          <p:cNvSpPr txBox="1">
            <a:spLocks noChangeArrowheads="1"/>
          </p:cNvSpPr>
          <p:nvPr/>
        </p:nvSpPr>
        <p:spPr bwMode="auto">
          <a:xfrm>
            <a:off x="2197100" y="4756150"/>
            <a:ext cx="4959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temperature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30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degrees.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温度是30摄氏度。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1522D63-30E2-4390-90D2-9A3039C77D3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55" grpId="0" bldLvl="0"/>
      <p:bldP spid="18456" grpId="0" bldLvl="0"/>
      <p:bldP spid="18457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" name="组合 19464"/>
          <p:cNvGrpSpPr/>
          <p:nvPr/>
        </p:nvGrpSpPr>
        <p:grpSpPr bwMode="auto">
          <a:xfrm>
            <a:off x="539750" y="1123950"/>
            <a:ext cx="1865313" cy="460375"/>
            <a:chOff x="0" y="0"/>
            <a:chExt cx="1864096" cy="458799"/>
          </a:xfrm>
        </p:grpSpPr>
        <p:sp>
          <p:nvSpPr>
            <p:cNvPr id="19465" name="圆角矩形 33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6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重点词汇4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9468" name="文本框 19467"/>
          <p:cNvSpPr txBox="1">
            <a:spLocks noChangeArrowheads="1"/>
          </p:cNvSpPr>
          <p:nvPr/>
        </p:nvSpPr>
        <p:spPr bwMode="auto">
          <a:xfrm>
            <a:off x="2616200" y="10541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its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ts/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代词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它的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9469" name="组合 19468"/>
          <p:cNvGrpSpPr/>
          <p:nvPr/>
        </p:nvGrpSpPr>
        <p:grpSpPr bwMode="auto">
          <a:xfrm>
            <a:off x="381000" y="2101850"/>
            <a:ext cx="3370263" cy="522288"/>
            <a:chOff x="0" y="0"/>
            <a:chExt cx="5308" cy="822"/>
          </a:xfrm>
        </p:grpSpPr>
        <p:sp>
          <p:nvSpPr>
            <p:cNvPr id="3" name="矩形 17"/>
            <p:cNvSpPr>
              <a:spLocks noChangeArrowheads="1"/>
            </p:cNvSpPr>
            <p:nvPr/>
          </p:nvSpPr>
          <p:spPr bwMode="auto">
            <a:xfrm>
              <a:off x="660" y="0"/>
              <a:ext cx="4648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名词性物主代词</a:t>
              </a:r>
            </a:p>
          </p:txBody>
        </p:sp>
        <p:pic>
          <p:nvPicPr>
            <p:cNvPr id="1947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67"/>
              <a:ext cx="55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2" name="组合 19471"/>
          <p:cNvGrpSpPr/>
          <p:nvPr/>
        </p:nvGrpSpPr>
        <p:grpSpPr bwMode="auto">
          <a:xfrm>
            <a:off x="450850" y="3009900"/>
            <a:ext cx="2028825" cy="523875"/>
            <a:chOff x="0" y="0"/>
            <a:chExt cx="2028825" cy="523220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9473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5" name="组合 19474"/>
          <p:cNvGrpSpPr/>
          <p:nvPr/>
        </p:nvGrpSpPr>
        <p:grpSpPr bwMode="auto">
          <a:xfrm>
            <a:off x="450850" y="391795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形似词</a:t>
              </a:r>
            </a:p>
          </p:txBody>
        </p:sp>
        <p:pic>
          <p:nvPicPr>
            <p:cNvPr id="19476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8" name="组合 19477"/>
          <p:cNvGrpSpPr/>
          <p:nvPr/>
        </p:nvGrpSpPr>
        <p:grpSpPr bwMode="auto">
          <a:xfrm>
            <a:off x="450850" y="4756150"/>
            <a:ext cx="2028825" cy="523875"/>
            <a:chOff x="0" y="0"/>
            <a:chExt cx="2028825" cy="523220"/>
          </a:xfrm>
        </p:grpSpPr>
        <p:sp>
          <p:nvSpPr>
            <p:cNvPr id="6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9479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1" name="文本框 19480"/>
          <p:cNvSpPr txBox="1">
            <a:spLocks noChangeArrowheads="1"/>
          </p:cNvSpPr>
          <p:nvPr/>
        </p:nvSpPr>
        <p:spPr bwMode="auto">
          <a:xfrm>
            <a:off x="3663950" y="2101850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它的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82" name="文本框 19481"/>
          <p:cNvSpPr txBox="1">
            <a:spLocks noChangeArrowheads="1"/>
          </p:cNvSpPr>
          <p:nvPr/>
        </p:nvSpPr>
        <p:spPr bwMode="auto">
          <a:xfrm>
            <a:off x="1568450" y="3009900"/>
            <a:ext cx="761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his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他的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her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她的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their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她、它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们的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83" name="文本框 19482"/>
          <p:cNvSpPr txBox="1">
            <a:spLocks noChangeArrowheads="1"/>
          </p:cNvSpPr>
          <p:nvPr/>
        </p:nvSpPr>
        <p:spPr bwMode="auto">
          <a:xfrm>
            <a:off x="2127250" y="3917950"/>
            <a:ext cx="2654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b="1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it's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它是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84" name="文本框 19483"/>
          <p:cNvSpPr txBox="1">
            <a:spLocks noChangeArrowheads="1"/>
          </p:cNvSpPr>
          <p:nvPr/>
        </p:nvSpPr>
        <p:spPr bwMode="auto">
          <a:xfrm>
            <a:off x="1708150" y="4686300"/>
            <a:ext cx="530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ears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big.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它的耳朵很大。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1948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5A4C959-1F6D-4D65-A512-1FBA56FD6B0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ldLvl="0"/>
      <p:bldP spid="19481" grpId="0" bldLvl="0"/>
      <p:bldP spid="19482" grpId="0" bldLvl="0"/>
      <p:bldP spid="19483" grpId="0" bldLvl="0"/>
      <p:bldP spid="19484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对角圆角矩形 1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0489" name="组合 20488"/>
          <p:cNvGrpSpPr/>
          <p:nvPr/>
        </p:nvGrpSpPr>
        <p:grpSpPr bwMode="auto">
          <a:xfrm>
            <a:off x="241300" y="3568700"/>
            <a:ext cx="1812925" cy="522288"/>
            <a:chOff x="0" y="0"/>
            <a:chExt cx="1813524" cy="522902"/>
          </a:xfrm>
        </p:grpSpPr>
        <p:sp>
          <p:nvSpPr>
            <p:cNvPr id="2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2049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2" name="图片 2049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0850" y="1123950"/>
            <a:ext cx="11874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文本框 20492"/>
          <p:cNvSpPr txBox="1">
            <a:spLocks noChangeArrowheads="1"/>
          </p:cNvSpPr>
          <p:nvPr/>
        </p:nvSpPr>
        <p:spPr bwMode="auto">
          <a:xfrm>
            <a:off x="1847850" y="1054100"/>
            <a:ext cx="67754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It's/Its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my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book. </a:t>
            </a:r>
          </a:p>
          <a:p>
            <a:pPr>
              <a:lnSpc>
                <a:spcPct val="2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It's/Its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) nose is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long.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4" name="文本框 20493"/>
          <p:cNvSpPr txBox="1">
            <a:spLocks noChangeArrowheads="1"/>
          </p:cNvSpPr>
          <p:nvPr/>
        </p:nvSpPr>
        <p:spPr bwMode="auto">
          <a:xfrm>
            <a:off x="1568450" y="3219450"/>
            <a:ext cx="711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表示“它的”,是形容词性物主代词,后面跟名词。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it's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表示“它是”,后面跟宾语。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2546350" y="1263650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NEU-FZ-S92" charset="0"/>
            </a:endParaRPr>
          </a:p>
        </p:txBody>
      </p:sp>
      <p:sp>
        <p:nvSpPr>
          <p:cNvPr id="20496" name="文本框 20495"/>
          <p:cNvSpPr txBox="1">
            <a:spLocks noChangeArrowheads="1"/>
          </p:cNvSpPr>
          <p:nvPr/>
        </p:nvSpPr>
        <p:spPr bwMode="auto">
          <a:xfrm>
            <a:off x="2476500" y="2171700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Its</a:t>
            </a:r>
            <a:endParaRPr lang="en-US" altLang="zh-CN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NEU-FZ-S92" charset="0"/>
            </a:endParaRPr>
          </a:p>
        </p:txBody>
      </p:sp>
      <p:sp>
        <p:nvSpPr>
          <p:cNvPr id="2049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0AEFD0A-8144-4E01-ADB9-F4B15D8BD07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bldLvl="0"/>
      <p:bldP spid="20494" grpId="0" bldLvl="0"/>
      <p:bldP spid="20495" grpId="0" bldLvl="0"/>
      <p:bldP spid="2049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矩形 6"/>
          <p:cNvSpPr>
            <a:spLocks noChangeArrowheads="1"/>
          </p:cNvSpPr>
          <p:nvPr/>
        </p:nvSpPr>
        <p:spPr bwMode="auto">
          <a:xfrm>
            <a:off x="2197100" y="1054100"/>
            <a:ext cx="691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healthy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形容词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健康的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有利于健康的</a:t>
            </a:r>
          </a:p>
        </p:txBody>
      </p:sp>
      <p:sp>
        <p:nvSpPr>
          <p:cNvPr id="21509" name="矩形 7"/>
          <p:cNvSpPr>
            <a:spLocks noChangeArrowheads="1"/>
          </p:cNvSpPr>
          <p:nvPr/>
        </p:nvSpPr>
        <p:spPr bwMode="auto">
          <a:xfrm>
            <a:off x="2266950" y="1962150"/>
            <a:ext cx="6157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healthy food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健康的食物</a:t>
            </a:r>
          </a:p>
        </p:txBody>
      </p:sp>
      <p:sp>
        <p:nvSpPr>
          <p:cNvPr id="21510" name="矩形 8"/>
          <p:cNvSpPr>
            <a:spLocks noChangeArrowheads="1"/>
          </p:cNvSpPr>
          <p:nvPr/>
        </p:nvSpPr>
        <p:spPr bwMode="auto">
          <a:xfrm>
            <a:off x="1847850" y="2800350"/>
            <a:ext cx="41211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unhealthy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不健康的</a:t>
            </a:r>
          </a:p>
        </p:txBody>
      </p:sp>
      <p:sp>
        <p:nvSpPr>
          <p:cNvPr id="21511" name="矩形 9"/>
          <p:cNvSpPr>
            <a:spLocks noChangeArrowheads="1"/>
          </p:cNvSpPr>
          <p:nvPr/>
        </p:nvSpPr>
        <p:spPr bwMode="auto">
          <a:xfrm>
            <a:off x="1847850" y="3917950"/>
            <a:ext cx="3798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　　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health</a:t>
            </a:r>
            <a:r>
              <a:rPr 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(名词)健康</a:t>
            </a:r>
          </a:p>
        </p:txBody>
      </p:sp>
      <p:sp>
        <p:nvSpPr>
          <p:cNvPr id="21512" name="矩形 10"/>
          <p:cNvSpPr>
            <a:spLocks noChangeArrowheads="1"/>
          </p:cNvSpPr>
          <p:nvPr/>
        </p:nvSpPr>
        <p:spPr bwMode="auto">
          <a:xfrm>
            <a:off x="1847850" y="4895850"/>
            <a:ext cx="6775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Fruits are healthy.水果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有利于健康</a:t>
            </a:r>
            <a:r>
              <a:rPr lang="zh-CN" altLang="en-US" sz="2800" b="1">
                <a:solidFill>
                  <a:srgbClr val="0000FF"/>
                </a:solidFill>
              </a:rPr>
              <a:t>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1517" name="组合 21517"/>
          <p:cNvGrpSpPr/>
          <p:nvPr/>
        </p:nvGrpSpPr>
        <p:grpSpPr bwMode="auto">
          <a:xfrm>
            <a:off x="311150" y="1123950"/>
            <a:ext cx="1797050" cy="460375"/>
            <a:chOff x="0" y="0"/>
            <a:chExt cx="1794903" cy="458799"/>
          </a:xfrm>
        </p:grpSpPr>
        <p:sp>
          <p:nvSpPr>
            <p:cNvPr id="21518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9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重点词汇5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1521" name="组合 21520"/>
          <p:cNvGrpSpPr/>
          <p:nvPr/>
        </p:nvGrpSpPr>
        <p:grpSpPr bwMode="auto">
          <a:xfrm>
            <a:off x="520700" y="1962150"/>
            <a:ext cx="1514475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152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组合 21523"/>
          <p:cNvGrpSpPr/>
          <p:nvPr/>
        </p:nvGrpSpPr>
        <p:grpSpPr bwMode="auto">
          <a:xfrm>
            <a:off x="381000" y="4895850"/>
            <a:ext cx="1685925" cy="523875"/>
            <a:chOff x="0" y="0"/>
            <a:chExt cx="1685923" cy="523220"/>
          </a:xfrm>
        </p:grpSpPr>
        <p:sp>
          <p:nvSpPr>
            <p:cNvPr id="4" name="矩形 28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152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06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组合 21526"/>
          <p:cNvGrpSpPr/>
          <p:nvPr/>
        </p:nvGrpSpPr>
        <p:grpSpPr bwMode="auto">
          <a:xfrm>
            <a:off x="450850" y="3917950"/>
            <a:ext cx="1960563" cy="523875"/>
            <a:chOff x="0" y="0"/>
            <a:chExt cx="1960245" cy="523220"/>
          </a:xfrm>
        </p:grpSpPr>
        <p:sp>
          <p:nvSpPr>
            <p:cNvPr id="5" name="矩形 34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152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组合 21529"/>
          <p:cNvGrpSpPr/>
          <p:nvPr/>
        </p:nvGrpSpPr>
        <p:grpSpPr bwMode="auto">
          <a:xfrm>
            <a:off x="450850" y="2870200"/>
            <a:ext cx="2057400" cy="523875"/>
            <a:chOff x="0" y="0"/>
            <a:chExt cx="2057472" cy="523220"/>
          </a:xfrm>
        </p:grpSpPr>
        <p:sp>
          <p:nvSpPr>
            <p:cNvPr id="6" name="矩形 37"/>
            <p:cNvSpPr>
              <a:spLocks noChangeArrowheads="1"/>
            </p:cNvSpPr>
            <p:nvPr/>
          </p:nvSpPr>
          <p:spPr bwMode="auto">
            <a:xfrm>
              <a:off x="314313" y="0"/>
              <a:ext cx="17431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反义词</a:t>
              </a:r>
            </a:p>
          </p:txBody>
        </p:sp>
        <p:pic>
          <p:nvPicPr>
            <p:cNvPr id="2153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8D258F0-E826-4A8F-A364-D346DC653F5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/>
      <p:bldP spid="21509" grpId="0" bldLvl="0"/>
      <p:bldP spid="21510" grpId="0" bldLvl="0"/>
      <p:bldP spid="21511" grpId="0" bldLvl="0"/>
      <p:bldP spid="21512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grpSp>
        <p:nvGrpSpPr>
          <p:cNvPr id="22537" name="组合 22536"/>
          <p:cNvGrpSpPr/>
          <p:nvPr/>
        </p:nvGrpSpPr>
        <p:grpSpPr bwMode="auto">
          <a:xfrm>
            <a:off x="450850" y="2101850"/>
            <a:ext cx="1514475" cy="520700"/>
            <a:chOff x="0" y="0"/>
            <a:chExt cx="1515554" cy="522901"/>
          </a:xfrm>
        </p:grpSpPr>
        <p:sp>
          <p:nvSpPr>
            <p:cNvPr id="2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25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组合 22539"/>
          <p:cNvGrpSpPr/>
          <p:nvPr/>
        </p:nvGrpSpPr>
        <p:grpSpPr bwMode="auto">
          <a:xfrm>
            <a:off x="520700" y="1123950"/>
            <a:ext cx="1795463" cy="460375"/>
            <a:chOff x="0" y="0"/>
            <a:chExt cx="1794903" cy="458799"/>
          </a:xfrm>
        </p:grpSpPr>
        <p:sp>
          <p:nvSpPr>
            <p:cNvPr id="22540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4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难点词汇</a:t>
              </a:r>
              <a:endParaRPr 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22543" name="文本框 22542"/>
          <p:cNvSpPr txBox="1">
            <a:spLocks noChangeArrowheads="1"/>
          </p:cNvSpPr>
          <p:nvPr/>
        </p:nvSpPr>
        <p:spPr bwMode="auto">
          <a:xfrm>
            <a:off x="2476500" y="10541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ill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l/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形容词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有病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不舒服</a:t>
            </a:r>
          </a:p>
        </p:txBody>
      </p:sp>
      <p:grpSp>
        <p:nvGrpSpPr>
          <p:cNvPr id="22544" name="组合 22543"/>
          <p:cNvGrpSpPr/>
          <p:nvPr/>
        </p:nvGrpSpPr>
        <p:grpSpPr bwMode="auto">
          <a:xfrm>
            <a:off x="450850" y="3009900"/>
            <a:ext cx="1514475" cy="520700"/>
            <a:chOff x="0" y="0"/>
            <a:chExt cx="1515554" cy="522901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254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7" name="组合 22546"/>
          <p:cNvGrpSpPr/>
          <p:nvPr/>
        </p:nvGrpSpPr>
        <p:grpSpPr bwMode="auto">
          <a:xfrm>
            <a:off x="450850" y="3987800"/>
            <a:ext cx="1676400" cy="520700"/>
            <a:chOff x="0" y="0"/>
            <a:chExt cx="1515554" cy="522901"/>
          </a:xfrm>
        </p:grpSpPr>
        <p:sp>
          <p:nvSpPr>
            <p:cNvPr id="4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同义词</a:t>
              </a:r>
            </a:p>
          </p:txBody>
        </p:sp>
        <p:pic>
          <p:nvPicPr>
            <p:cNvPr id="22548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0" name="组合 22549"/>
          <p:cNvGrpSpPr/>
          <p:nvPr/>
        </p:nvGrpSpPr>
        <p:grpSpPr bwMode="auto">
          <a:xfrm>
            <a:off x="520700" y="5035550"/>
            <a:ext cx="1514475" cy="520700"/>
            <a:chOff x="0" y="0"/>
            <a:chExt cx="1515554" cy="522901"/>
          </a:xfrm>
        </p:grpSpPr>
        <p:sp>
          <p:nvSpPr>
            <p:cNvPr id="5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255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3" name="文本框 22552"/>
          <p:cNvSpPr txBox="1">
            <a:spLocks noChangeArrowheads="1"/>
          </p:cNvSpPr>
          <p:nvPr/>
        </p:nvSpPr>
        <p:spPr bwMode="auto">
          <a:xfrm>
            <a:off x="2057400" y="21018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ill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with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…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患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……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病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54" name="文本框 22553"/>
          <p:cNvSpPr txBox="1">
            <a:spLocks noChangeArrowheads="1"/>
          </p:cNvSpPr>
          <p:nvPr/>
        </p:nvSpPr>
        <p:spPr bwMode="auto">
          <a:xfrm>
            <a:off x="2127250" y="30797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illness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疾病</a:t>
            </a:r>
          </a:p>
        </p:txBody>
      </p:sp>
      <p:sp>
        <p:nvSpPr>
          <p:cNvPr id="22555" name="文本框 22554"/>
          <p:cNvSpPr txBox="1">
            <a:spLocks noChangeArrowheads="1"/>
          </p:cNvSpPr>
          <p:nvPr/>
        </p:nvSpPr>
        <p:spPr bwMode="auto">
          <a:xfrm>
            <a:off x="2127250" y="39878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sick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形容词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生病的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56" name="文本框 22555"/>
          <p:cNvSpPr txBox="1">
            <a:spLocks noChangeArrowheads="1"/>
          </p:cNvSpPr>
          <p:nvPr/>
        </p:nvSpPr>
        <p:spPr bwMode="auto">
          <a:xfrm>
            <a:off x="1987550" y="5035550"/>
            <a:ext cx="321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He is 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ill.他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生病了。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55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236792F-BCF0-4F18-BD9F-6A2FA6E7FED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 bldLvl="0"/>
      <p:bldP spid="22553" grpId="0" bldLvl="0"/>
      <p:bldP spid="22554" grpId="0" bldLvl="0"/>
      <p:bldP spid="22555" grpId="0" bldLvl="0"/>
      <p:bldP spid="2255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对角圆角矩形 20"/>
          <p:cNvSpPr>
            <a:spLocks noChangeArrowheads="1"/>
          </p:cNvSpPr>
          <p:nvPr/>
        </p:nvSpPr>
        <p:spPr bwMode="auto">
          <a:xfrm>
            <a:off x="1187450" y="117475"/>
            <a:ext cx="3024188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重难点探究</a:t>
            </a:r>
            <a:endParaRPr lang="en-US" sz="4000" b="1">
              <a:solidFill>
                <a:schemeClr val="bg1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23560" name="图片 9" descr="book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300" y="914400"/>
            <a:ext cx="10874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文本框 23561"/>
          <p:cNvSpPr txBox="1">
            <a:spLocks noChangeArrowheads="1"/>
          </p:cNvSpPr>
          <p:nvPr/>
        </p:nvSpPr>
        <p:spPr bwMode="auto">
          <a:xfrm>
            <a:off x="1987550" y="1054100"/>
            <a:ext cx="4491038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辨析：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ill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和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ick</a:t>
            </a:r>
          </a:p>
        </p:txBody>
      </p:sp>
      <p:sp>
        <p:nvSpPr>
          <p:cNvPr id="23563" name="文本框 23562"/>
          <p:cNvSpPr txBox="1">
            <a:spLocks noChangeArrowheads="1"/>
          </p:cNvSpPr>
          <p:nvPr/>
        </p:nvSpPr>
        <p:spPr bwMode="auto">
          <a:xfrm>
            <a:off x="1009650" y="2101850"/>
            <a:ext cx="810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sick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指生病时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在英国比较通用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可以作表语和定语。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3564" name="组合 23563"/>
          <p:cNvGrpSpPr/>
          <p:nvPr/>
        </p:nvGrpSpPr>
        <p:grpSpPr bwMode="auto">
          <a:xfrm>
            <a:off x="171450" y="2032000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567" name="组合 23566"/>
          <p:cNvGrpSpPr/>
          <p:nvPr/>
        </p:nvGrpSpPr>
        <p:grpSpPr bwMode="auto">
          <a:xfrm>
            <a:off x="241300" y="3009900"/>
            <a:ext cx="1619250" cy="584200"/>
            <a:chOff x="0" y="0"/>
            <a:chExt cx="1618322" cy="584775"/>
          </a:xfrm>
        </p:grpSpPr>
        <p:sp>
          <p:nvSpPr>
            <p:cNvPr id="3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3568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文本框 23569"/>
          <p:cNvSpPr txBox="1">
            <a:spLocks noChangeArrowheads="1"/>
          </p:cNvSpPr>
          <p:nvPr/>
        </p:nvSpPr>
        <p:spPr bwMode="auto">
          <a:xfrm>
            <a:off x="1778000" y="3079750"/>
            <a:ext cx="5727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There is a sick policeman here. 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这里有一个生病的警察。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sick.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她生病了。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71" name="文本框 23570"/>
          <p:cNvSpPr txBox="1">
            <a:spLocks noChangeArrowheads="1"/>
          </p:cNvSpPr>
          <p:nvPr/>
        </p:nvSpPr>
        <p:spPr bwMode="auto">
          <a:xfrm>
            <a:off x="1079500" y="44767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ill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只能作表语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一般不作定语。</a:t>
            </a:r>
          </a:p>
        </p:txBody>
      </p:sp>
      <p:grpSp>
        <p:nvGrpSpPr>
          <p:cNvPr id="23572" name="组合 23571"/>
          <p:cNvGrpSpPr/>
          <p:nvPr/>
        </p:nvGrpSpPr>
        <p:grpSpPr bwMode="auto">
          <a:xfrm>
            <a:off x="241300" y="4406900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23575" name="文本框 23574"/>
          <p:cNvSpPr txBox="1">
            <a:spLocks noChangeArrowheads="1"/>
          </p:cNvSpPr>
          <p:nvPr/>
        </p:nvSpPr>
        <p:spPr bwMode="auto">
          <a:xfrm>
            <a:off x="2127250" y="5454650"/>
            <a:ext cx="3422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ill.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他生病了。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3576" name="组合 23575"/>
          <p:cNvGrpSpPr/>
          <p:nvPr/>
        </p:nvGrpSpPr>
        <p:grpSpPr bwMode="auto">
          <a:xfrm>
            <a:off x="311150" y="5384800"/>
            <a:ext cx="1619250" cy="584200"/>
            <a:chOff x="0" y="0"/>
            <a:chExt cx="1618322" cy="584775"/>
          </a:xfrm>
        </p:grpSpPr>
        <p:sp>
          <p:nvSpPr>
            <p:cNvPr id="5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3577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E17754D-B7FB-4895-9B2F-093E2905F01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bldLvl="0" animBg="1"/>
      <p:bldP spid="23563" grpId="0" bldLvl="0"/>
      <p:bldP spid="23570" grpId="0" bldLvl="0"/>
      <p:bldP spid="23571" grpId="0" bldLvl="0"/>
      <p:bldP spid="2357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组合 24583"/>
          <p:cNvGrpSpPr/>
          <p:nvPr/>
        </p:nvGrpSpPr>
        <p:grpSpPr bwMode="auto">
          <a:xfrm>
            <a:off x="241300" y="2660650"/>
            <a:ext cx="1516063" cy="523875"/>
            <a:chOff x="0" y="0"/>
            <a:chExt cx="1515554" cy="523220"/>
          </a:xfrm>
        </p:grpSpPr>
        <p:sp>
          <p:nvSpPr>
            <p:cNvPr id="2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解析</a:t>
              </a:r>
              <a:endParaRPr lang="zh-CN" altLang="en-US"/>
            </a:p>
          </p:txBody>
        </p:sp>
        <p:pic>
          <p:nvPicPr>
            <p:cNvPr id="24585" name="图片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" name="图片 2458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987425"/>
            <a:ext cx="17462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文本框 24588"/>
          <p:cNvSpPr txBox="1">
            <a:spLocks noChangeArrowheads="1"/>
          </p:cNvSpPr>
          <p:nvPr/>
        </p:nvSpPr>
        <p:spPr bwMode="auto">
          <a:xfrm>
            <a:off x="2197100" y="1193800"/>
            <a:ext cx="6567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see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sick/ill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) man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on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road.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0" name="文本框 24589"/>
          <p:cNvSpPr txBox="1">
            <a:spLocks noChangeArrowheads="1"/>
          </p:cNvSpPr>
          <p:nvPr/>
        </p:nvSpPr>
        <p:spPr bwMode="auto">
          <a:xfrm>
            <a:off x="1778000" y="2171700"/>
            <a:ext cx="68707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作“生病的”讲时</a:t>
            </a:r>
            <a:r>
              <a:rPr lang="en-US" altLang="zh-CN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 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sick</a:t>
            </a: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可以作表语和定语。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ill</a:t>
            </a: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只可以作表语。</a:t>
            </a:r>
            <a:endParaRPr lang="zh-CN" altLang="en-US" sz="32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4591" name="组合 24590"/>
          <p:cNvGrpSpPr/>
          <p:nvPr/>
        </p:nvGrpSpPr>
        <p:grpSpPr bwMode="auto">
          <a:xfrm>
            <a:off x="311150" y="4476750"/>
            <a:ext cx="1516063" cy="523875"/>
            <a:chOff x="0" y="0"/>
            <a:chExt cx="1515554" cy="523220"/>
          </a:xfrm>
        </p:grpSpPr>
        <p:sp>
          <p:nvSpPr>
            <p:cNvPr id="4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答案</a:t>
              </a:r>
            </a:p>
          </p:txBody>
        </p:sp>
        <p:pic>
          <p:nvPicPr>
            <p:cNvPr id="24592" name="图片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4" name="文本框 24593"/>
          <p:cNvSpPr txBox="1">
            <a:spLocks noChangeArrowheads="1"/>
          </p:cNvSpPr>
          <p:nvPr/>
        </p:nvSpPr>
        <p:spPr bwMode="auto">
          <a:xfrm>
            <a:off x="1708150" y="4476750"/>
            <a:ext cx="153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sick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bldLvl="0"/>
      <p:bldP spid="24590" grpId="0" bldLvl="0"/>
      <p:bldP spid="24594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5129" descr="u=3491096475,153293205&amp;fm=27&amp;gp=0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400" y="984250"/>
            <a:ext cx="775335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文本框 5130"/>
          <p:cNvSpPr txBox="1">
            <a:spLocks noChangeArrowheads="1"/>
          </p:cNvSpPr>
          <p:nvPr/>
        </p:nvSpPr>
        <p:spPr bwMode="auto">
          <a:xfrm>
            <a:off x="1498600" y="1962150"/>
            <a:ext cx="62865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We have a new classroom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What's in your new classroom?</a:t>
            </a:r>
          </a:p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Four walls and a floor,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ictures and windows, and a yellow door!</a:t>
            </a:r>
          </a:p>
          <a:p>
            <a:endParaRPr lang="zh-CN" altLang="en-US" dirty="0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125BA52-F78E-424D-AD80-7D9560CE783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8" name="组合 25607"/>
          <p:cNvGrpSpPr/>
          <p:nvPr/>
        </p:nvGrpSpPr>
        <p:grpSpPr bwMode="auto">
          <a:xfrm>
            <a:off x="520700" y="2730500"/>
            <a:ext cx="1619250" cy="584200"/>
            <a:chOff x="0" y="0"/>
            <a:chExt cx="1618322" cy="584775"/>
          </a:xfrm>
        </p:grpSpPr>
        <p:sp>
          <p:nvSpPr>
            <p:cNvPr id="2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2560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1" name="组合 25610"/>
          <p:cNvGrpSpPr/>
          <p:nvPr/>
        </p:nvGrpSpPr>
        <p:grpSpPr bwMode="auto">
          <a:xfrm>
            <a:off x="381000" y="5175250"/>
            <a:ext cx="1617663" cy="584200"/>
            <a:chOff x="0" y="0"/>
            <a:chExt cx="1618322" cy="584775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561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4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4" name="组合 25614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5615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6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重点句型1</a:t>
              </a:r>
            </a:p>
          </p:txBody>
        </p:sp>
      </p:grpSp>
      <p:sp>
        <p:nvSpPr>
          <p:cNvPr id="25618" name="文本框 25617"/>
          <p:cNvSpPr txBox="1">
            <a:spLocks noChangeArrowheads="1"/>
          </p:cNvSpPr>
          <p:nvPr/>
        </p:nvSpPr>
        <p:spPr bwMode="auto">
          <a:xfrm>
            <a:off x="2406650" y="1054100"/>
            <a:ext cx="6496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09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How's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weather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today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Steven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今天天气怎么样,史蒂文?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rainy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cool.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下雨,有点儿凉。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19" name="文本框 25618"/>
          <p:cNvSpPr txBox="1">
            <a:spLocks noChangeArrowheads="1"/>
          </p:cNvSpPr>
          <p:nvPr/>
        </p:nvSpPr>
        <p:spPr bwMode="auto">
          <a:xfrm>
            <a:off x="1917700" y="2730500"/>
            <a:ext cx="6915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weather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表示“天气”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该句型用于问答天气状况。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20" name="文本框 25619"/>
          <p:cNvSpPr txBox="1">
            <a:spLocks noChangeArrowheads="1"/>
          </p:cNvSpPr>
          <p:nvPr/>
        </p:nvSpPr>
        <p:spPr bwMode="auto">
          <a:xfrm>
            <a:off x="800100" y="3848100"/>
            <a:ext cx="7543800" cy="9461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句型结构: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方正楷体_GBK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How's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weather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today</a:t>
            </a:r>
            <a:r>
              <a:rPr lang="zh-CN" altLang="en-US" sz="2800" b="1" dirty="0"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sym typeface="NEU-FZ-S92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　          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方正楷体_GBK" charset="0"/>
              </a:rPr>
              <a:t>—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表示天气的形容词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zh-CN" altLang="en-US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21" name="文本框 25620"/>
          <p:cNvSpPr txBox="1">
            <a:spLocks noChangeArrowheads="1"/>
          </p:cNvSpPr>
          <p:nvPr/>
        </p:nvSpPr>
        <p:spPr bwMode="auto">
          <a:xfrm>
            <a:off x="1498600" y="5105400"/>
            <a:ext cx="7505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How's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weather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today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今天天气怎么样?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 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very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cold.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天气很冷。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9BA40C3-C461-411A-BDFA-4F96F412D18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bldLvl="0"/>
      <p:bldP spid="25619" grpId="0" bldLvl="0"/>
      <p:bldP spid="25620" grpId="0" bldLvl="0" animBg="1"/>
      <p:bldP spid="2562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2" name="组合 26631"/>
          <p:cNvGrpSpPr/>
          <p:nvPr/>
        </p:nvGrpSpPr>
        <p:grpSpPr bwMode="auto">
          <a:xfrm>
            <a:off x="450850" y="1543050"/>
            <a:ext cx="1516063" cy="523875"/>
            <a:chOff x="0" y="0"/>
            <a:chExt cx="1515554" cy="523220"/>
          </a:xfrm>
        </p:grpSpPr>
        <p:sp>
          <p:nvSpPr>
            <p:cNvPr id="2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663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5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6636" name="组合 26635"/>
          <p:cNvGrpSpPr/>
          <p:nvPr/>
        </p:nvGrpSpPr>
        <p:grpSpPr bwMode="auto">
          <a:xfrm>
            <a:off x="450850" y="3149600"/>
            <a:ext cx="1516063" cy="523875"/>
            <a:chOff x="0" y="0"/>
            <a:chExt cx="1515554" cy="523220"/>
          </a:xfrm>
        </p:grpSpPr>
        <p:sp>
          <p:nvSpPr>
            <p:cNvPr id="3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663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9" name="文本框 26638"/>
          <p:cNvSpPr txBox="1">
            <a:spLocks noChangeArrowheads="1"/>
          </p:cNvSpPr>
          <p:nvPr/>
        </p:nvSpPr>
        <p:spPr bwMode="auto">
          <a:xfrm>
            <a:off x="1638300" y="1403350"/>
            <a:ext cx="7334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我们还可以用“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What's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weather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like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来问天气。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0" name="文本框 26639"/>
          <p:cNvSpPr txBox="1">
            <a:spLocks noChangeArrowheads="1"/>
          </p:cNvSpPr>
          <p:nvPr/>
        </p:nvSpPr>
        <p:spPr bwMode="auto">
          <a:xfrm>
            <a:off x="1498600" y="3009900"/>
            <a:ext cx="74041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英国天气变化特别频繁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可能现在晴空万里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一会儿就乌云密布了。因此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英国人见面打招呼总会习惯性问一句“今天天气怎么样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?”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EF5C943-16AB-46F4-9080-ED6CEC17F37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bldLvl="0"/>
      <p:bldP spid="2664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2336800" y="914400"/>
            <a:ext cx="6286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What's the temperature, Kim? 温度是多少,金?</a:t>
            </a:r>
          </a:p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It is 15 degrees. 15摄氏度。</a:t>
            </a:r>
          </a:p>
        </p:txBody>
      </p:sp>
      <p:sp>
        <p:nvSpPr>
          <p:cNvPr id="27653" name="矩形 7"/>
          <p:cNvSpPr>
            <a:spLocks noChangeArrowheads="1"/>
          </p:cNvSpPr>
          <p:nvPr/>
        </p:nvSpPr>
        <p:spPr bwMode="auto">
          <a:xfrm>
            <a:off x="1187450" y="2311400"/>
            <a:ext cx="8299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temperature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表示“温度”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该句型用于问答温度。</a:t>
            </a:r>
          </a:p>
        </p:txBody>
      </p:sp>
      <p:sp>
        <p:nvSpPr>
          <p:cNvPr id="27654" name="TextBox 13"/>
          <p:cNvSpPr>
            <a:spLocks noChangeArrowheads="1"/>
          </p:cNvSpPr>
          <p:nvPr/>
        </p:nvSpPr>
        <p:spPr bwMode="auto">
          <a:xfrm>
            <a:off x="869950" y="3079750"/>
            <a:ext cx="7962900" cy="946150"/>
          </a:xfrm>
          <a:prstGeom prst="rect">
            <a:avLst/>
          </a:prstGeom>
          <a:solidFill>
            <a:srgbClr val="08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句型结构:— What's the temperature?</a:t>
            </a:r>
          </a:p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             — It's + 数词 + degree (s).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8" name="组合 27658"/>
          <p:cNvGrpSpPr/>
          <p:nvPr/>
        </p:nvGrpSpPr>
        <p:grpSpPr bwMode="auto">
          <a:xfrm>
            <a:off x="381000" y="1054100"/>
            <a:ext cx="1797050" cy="463550"/>
            <a:chOff x="0" y="0"/>
            <a:chExt cx="1794903" cy="461665"/>
          </a:xfrm>
        </p:grpSpPr>
        <p:sp>
          <p:nvSpPr>
            <p:cNvPr id="27659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60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  <a:r>
                <a:rPr 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pSp>
        <p:nvGrpSpPr>
          <p:cNvPr id="27662" name="组合 27661"/>
          <p:cNvGrpSpPr/>
          <p:nvPr/>
        </p:nvGrpSpPr>
        <p:grpSpPr bwMode="auto">
          <a:xfrm>
            <a:off x="158750" y="2311400"/>
            <a:ext cx="1517650" cy="522288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 dirty="0"/>
            </a:p>
          </p:txBody>
        </p:sp>
        <p:pic>
          <p:nvPicPr>
            <p:cNvPr id="2766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5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66" name="TextBox 9"/>
          <p:cNvSpPr>
            <a:spLocks noChangeArrowheads="1"/>
          </p:cNvSpPr>
          <p:nvPr/>
        </p:nvSpPr>
        <p:spPr bwMode="auto">
          <a:xfrm>
            <a:off x="1638300" y="4546600"/>
            <a:ext cx="70008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What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the temperature?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多少度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It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30 degrees. 30摄氏度。</a:t>
            </a:r>
          </a:p>
        </p:txBody>
      </p:sp>
      <p:grpSp>
        <p:nvGrpSpPr>
          <p:cNvPr id="27667" name="组合 27666"/>
          <p:cNvGrpSpPr/>
          <p:nvPr/>
        </p:nvGrpSpPr>
        <p:grpSpPr bwMode="auto">
          <a:xfrm>
            <a:off x="311150" y="4546600"/>
            <a:ext cx="1619250" cy="523875"/>
            <a:chOff x="0" y="0"/>
            <a:chExt cx="1619854" cy="523220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3854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 sz="24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7668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44460"/>
              <a:ext cx="420979" cy="47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6DBA65C-97BA-4730-811B-212D99014DE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/>
      <p:bldP spid="27653" grpId="0" bldLvl="0"/>
      <p:bldP spid="27654" grpId="0" bldLvl="0" animBg="1"/>
      <p:bldP spid="27666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0" name="组合 28679"/>
          <p:cNvGrpSpPr/>
          <p:nvPr/>
        </p:nvGrpSpPr>
        <p:grpSpPr bwMode="auto">
          <a:xfrm>
            <a:off x="450850" y="1403350"/>
            <a:ext cx="1619250" cy="536575"/>
            <a:chOff x="0" y="0"/>
            <a:chExt cx="1618322" cy="533891"/>
          </a:xfrm>
        </p:grpSpPr>
        <p:sp>
          <p:nvSpPr>
            <p:cNvPr id="2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链接</a:t>
              </a:r>
            </a:p>
          </p:txBody>
        </p:sp>
        <p:pic>
          <p:nvPicPr>
            <p:cNvPr id="2868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3" name="对角圆角矩形 15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8684" name="组合 28683"/>
          <p:cNvGrpSpPr/>
          <p:nvPr/>
        </p:nvGrpSpPr>
        <p:grpSpPr bwMode="auto">
          <a:xfrm>
            <a:off x="450850" y="3848100"/>
            <a:ext cx="1619250" cy="536575"/>
            <a:chOff x="0" y="0"/>
            <a:chExt cx="1618322" cy="533891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868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7" name="文本框 28686"/>
          <p:cNvSpPr txBox="1">
            <a:spLocks noChangeArrowheads="1"/>
          </p:cNvSpPr>
          <p:nvPr/>
        </p:nvSpPr>
        <p:spPr bwMode="auto">
          <a:xfrm>
            <a:off x="1847850" y="1193800"/>
            <a:ext cx="7054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当想问某地的温度时,可以用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“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What's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temperature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地点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”。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8688" name="组合 28687"/>
          <p:cNvGrpSpPr/>
          <p:nvPr/>
        </p:nvGrpSpPr>
        <p:grpSpPr bwMode="auto">
          <a:xfrm>
            <a:off x="520700" y="5035550"/>
            <a:ext cx="1619250" cy="536575"/>
            <a:chOff x="0" y="0"/>
            <a:chExt cx="1618322" cy="533891"/>
          </a:xfrm>
        </p:grpSpPr>
        <p:sp>
          <p:nvSpPr>
            <p:cNvPr id="4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868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1" name="组合 28690"/>
          <p:cNvGrpSpPr/>
          <p:nvPr/>
        </p:nvGrpSpPr>
        <p:grpSpPr bwMode="auto">
          <a:xfrm>
            <a:off x="450850" y="2800350"/>
            <a:ext cx="1619250" cy="536575"/>
            <a:chOff x="0" y="0"/>
            <a:chExt cx="1618322" cy="533891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869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56873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4" name="文本框 28693"/>
          <p:cNvSpPr txBox="1">
            <a:spLocks noChangeArrowheads="1"/>
          </p:cNvSpPr>
          <p:nvPr/>
        </p:nvSpPr>
        <p:spPr bwMode="auto">
          <a:xfrm>
            <a:off x="1987550" y="2800350"/>
            <a:ext cx="6356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What's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temperature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Shanghai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上海多少度?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8695" name="文本框 28694"/>
          <p:cNvSpPr txBox="1">
            <a:spLocks noChangeArrowheads="1"/>
          </p:cNvSpPr>
          <p:nvPr/>
        </p:nvSpPr>
        <p:spPr bwMode="auto">
          <a:xfrm>
            <a:off x="1847850" y="3848100"/>
            <a:ext cx="698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如果温度是零下多少度时,可以用“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…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degree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below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zero.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零下……度。”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8696" name="文本框 28695"/>
          <p:cNvSpPr txBox="1">
            <a:spLocks noChangeArrowheads="1"/>
          </p:cNvSpPr>
          <p:nvPr/>
        </p:nvSpPr>
        <p:spPr bwMode="auto">
          <a:xfrm>
            <a:off x="1778000" y="4965700"/>
            <a:ext cx="7296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What's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temperature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Beijing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today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     今天北京多少度?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10 degrees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below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zero.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零下10摄氏度。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5A98675-49F4-44AF-A995-A0D19CC166C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bldLvl="0"/>
      <p:bldP spid="28694" grpId="0" bldLvl="0"/>
      <p:bldP spid="28695" grpId="0" bldLvl="0"/>
      <p:bldP spid="28696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9704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9707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请同学们分角色表演这部分内容。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AF7B863-4C7D-4701-9EEB-FAFF1D0A211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矩形 9"/>
          <p:cNvSpPr>
            <a:spLocks noChangeArrowheads="1"/>
          </p:cNvSpPr>
          <p:nvPr/>
        </p:nvSpPr>
        <p:spPr bwMode="auto">
          <a:xfrm>
            <a:off x="1079500" y="4965700"/>
            <a:ext cx="6786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●伍德老师教什么课?</a:t>
            </a:r>
          </a:p>
          <a:p>
            <a:pPr eaLnBrk="0" hangingPunct="0"/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●小鸡的体温是多少?</a:t>
            </a:r>
          </a:p>
          <a:p>
            <a:pPr eaLnBrk="0" hangingPunct="0"/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●小鸡生病了吗?</a:t>
            </a:r>
            <a:endParaRPr lang="zh-CN" altLang="en-US" sz="3200">
              <a:solidFill>
                <a:srgbClr val="0000FF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2" name="文本框 19"/>
          <p:cNvSpPr>
            <a:spLocks noChangeArrowheads="1"/>
          </p:cNvSpPr>
          <p:nvPr/>
        </p:nvSpPr>
        <p:spPr bwMode="auto">
          <a:xfrm>
            <a:off x="2124075" y="911225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Let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do it!</a:t>
            </a:r>
          </a:p>
        </p:txBody>
      </p:sp>
      <p:sp>
        <p:nvSpPr>
          <p:cNvPr id="30731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0732" name="图片 30731" descr="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700" y="1682750"/>
            <a:ext cx="76311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9A6BE2C-DD4B-4F6A-9EB0-FB28C57D1D8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文本框 19"/>
          <p:cNvSpPr>
            <a:spLocks noChangeArrowheads="1"/>
          </p:cNvSpPr>
          <p:nvPr/>
        </p:nvSpPr>
        <p:spPr bwMode="auto">
          <a:xfrm>
            <a:off x="2197100" y="774700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Let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do it!</a:t>
            </a:r>
          </a:p>
        </p:txBody>
      </p:sp>
      <p:sp>
        <p:nvSpPr>
          <p:cNvPr id="31754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1755" name="图片 31754" descr="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1150" y="1473200"/>
            <a:ext cx="852646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文本框 19"/>
          <p:cNvSpPr>
            <a:spLocks noChangeArrowheads="1"/>
          </p:cNvSpPr>
          <p:nvPr/>
        </p:nvSpPr>
        <p:spPr bwMode="auto">
          <a:xfrm>
            <a:off x="2965450" y="844550"/>
            <a:ext cx="3495675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Let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'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 do it!</a:t>
            </a:r>
          </a:p>
        </p:txBody>
      </p:sp>
      <p:sp>
        <p:nvSpPr>
          <p:cNvPr id="32778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2779" name="图片 32778" descr="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892300"/>
            <a:ext cx="8840788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文本框 32779"/>
          <p:cNvSpPr txBox="1">
            <a:spLocks noChangeArrowheads="1"/>
          </p:cNvSpPr>
          <p:nvPr/>
        </p:nvSpPr>
        <p:spPr bwMode="auto">
          <a:xfrm>
            <a:off x="311150" y="914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Look and write</a:t>
            </a:r>
          </a:p>
        </p:txBody>
      </p:sp>
      <p:sp>
        <p:nvSpPr>
          <p:cNvPr id="32781" name="文本框 32780"/>
          <p:cNvSpPr txBox="1">
            <a:spLocks noChangeArrowheads="1"/>
          </p:cNvSpPr>
          <p:nvPr/>
        </p:nvSpPr>
        <p:spPr bwMode="auto">
          <a:xfrm>
            <a:off x="660400" y="5035550"/>
            <a:ext cx="740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It's 12 degrees in London. It's windy. It's cool.</a:t>
            </a:r>
          </a:p>
        </p:txBody>
      </p:sp>
      <p:sp>
        <p:nvSpPr>
          <p:cNvPr id="32782" name="文本框 32781"/>
          <p:cNvSpPr txBox="1">
            <a:spLocks noChangeArrowheads="1"/>
          </p:cNvSpPr>
          <p:nvPr/>
        </p:nvSpPr>
        <p:spPr bwMode="auto">
          <a:xfrm>
            <a:off x="590550" y="3987800"/>
            <a:ext cx="7753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It's 29 degrees in Canberra. It's sunny. It's hot.</a:t>
            </a:r>
          </a:p>
        </p:txBody>
      </p:sp>
      <p:sp>
        <p:nvSpPr>
          <p:cNvPr id="32783" name="文本框 32782"/>
          <p:cNvSpPr txBox="1">
            <a:spLocks noChangeArrowheads="1"/>
          </p:cNvSpPr>
          <p:nvPr/>
        </p:nvSpPr>
        <p:spPr bwMode="auto">
          <a:xfrm>
            <a:off x="7226300" y="3009900"/>
            <a:ext cx="131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warm</a:t>
            </a:r>
          </a:p>
        </p:txBody>
      </p:sp>
      <p:sp>
        <p:nvSpPr>
          <p:cNvPr id="32784" name="文本框 32783"/>
          <p:cNvSpPr txBox="1">
            <a:spLocks noChangeArrowheads="1"/>
          </p:cNvSpPr>
          <p:nvPr/>
        </p:nvSpPr>
        <p:spPr bwMode="auto">
          <a:xfrm>
            <a:off x="5480050" y="3009900"/>
            <a:ext cx="1044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rainy</a:t>
            </a:r>
          </a:p>
        </p:txBody>
      </p:sp>
      <p:sp>
        <p:nvSpPr>
          <p:cNvPr id="32785" name="文本框 32784"/>
          <p:cNvSpPr txBox="1">
            <a:spLocks noChangeArrowheads="1"/>
          </p:cNvSpPr>
          <p:nvPr/>
        </p:nvSpPr>
        <p:spPr bwMode="auto">
          <a:xfrm>
            <a:off x="1149350" y="3009900"/>
            <a:ext cx="58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19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B163F8A-1999-4DDD-AC4C-1EB8FF2692C4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bldLvl="0"/>
      <p:bldP spid="32781" grpId="0" bldLvl="0"/>
      <p:bldP spid="32782" grpId="0" bldLvl="0"/>
      <p:bldP spid="32783" grpId="0" bldLvl="0"/>
      <p:bldP spid="32784" grpId="0" bldLvl="0"/>
      <p:bldP spid="32785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矩形 12"/>
          <p:cNvSpPr>
            <a:spLocks noChangeArrowheads="1"/>
          </p:cNvSpPr>
          <p:nvPr/>
        </p:nvSpPr>
        <p:spPr bwMode="auto">
          <a:xfrm>
            <a:off x="2571750" y="1060450"/>
            <a:ext cx="5072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</a:rPr>
              <a:t>　</a:t>
            </a:r>
            <a:r>
              <a:rPr lang="zh-CN" altLang="en-US" sz="2800" b="1">
                <a:solidFill>
                  <a:srgbClr val="FF0000"/>
                </a:solidFill>
              </a:rPr>
              <a:t>　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lesson /ˈlesn/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课</a:t>
            </a:r>
          </a:p>
        </p:txBody>
      </p:sp>
      <p:sp>
        <p:nvSpPr>
          <p:cNvPr id="33797" name="矩形 20"/>
          <p:cNvSpPr>
            <a:spLocks noChangeArrowheads="1"/>
          </p:cNvSpPr>
          <p:nvPr/>
        </p:nvSpPr>
        <p:spPr bwMode="auto">
          <a:xfrm>
            <a:off x="1987550" y="2101850"/>
            <a:ext cx="292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</a:rPr>
              <a:t>　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lessons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1" name="组合 33801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33802" name="圆角矩形 3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803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33805" name="组合 33804"/>
          <p:cNvGrpSpPr/>
          <p:nvPr/>
        </p:nvGrpSpPr>
        <p:grpSpPr bwMode="auto">
          <a:xfrm>
            <a:off x="450850" y="4197350"/>
            <a:ext cx="1516063" cy="523875"/>
            <a:chOff x="0" y="0"/>
            <a:chExt cx="1515554" cy="523220"/>
          </a:xfrm>
        </p:grpSpPr>
        <p:sp>
          <p:nvSpPr>
            <p:cNvPr id="3" name="矩形 3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3380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8" name="组合 33807"/>
          <p:cNvGrpSpPr/>
          <p:nvPr/>
        </p:nvGrpSpPr>
        <p:grpSpPr bwMode="auto">
          <a:xfrm>
            <a:off x="520700" y="2101850"/>
            <a:ext cx="1685925" cy="523875"/>
            <a:chOff x="0" y="0"/>
            <a:chExt cx="1685923" cy="523220"/>
          </a:xfrm>
        </p:grpSpPr>
        <p:sp>
          <p:nvSpPr>
            <p:cNvPr id="4" name="矩形 36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复数</a:t>
              </a:r>
            </a:p>
          </p:txBody>
        </p:sp>
        <p:pic>
          <p:nvPicPr>
            <p:cNvPr id="3380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组合 33810"/>
          <p:cNvGrpSpPr/>
          <p:nvPr/>
        </p:nvGrpSpPr>
        <p:grpSpPr bwMode="auto">
          <a:xfrm>
            <a:off x="450850" y="3149600"/>
            <a:ext cx="2028825" cy="523875"/>
            <a:chOff x="0" y="0"/>
            <a:chExt cx="2028825" cy="521317"/>
          </a:xfrm>
        </p:grpSpPr>
        <p:sp>
          <p:nvSpPr>
            <p:cNvPr id="5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链接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3381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14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3815" name="文本框 33814"/>
          <p:cNvSpPr txBox="1">
            <a:spLocks noChangeArrowheads="1"/>
          </p:cNvSpPr>
          <p:nvPr/>
        </p:nvSpPr>
        <p:spPr bwMode="auto">
          <a:xfrm>
            <a:off x="2197100" y="31496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teach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教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learn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学习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3816" name="文本框 33815"/>
          <p:cNvSpPr txBox="1">
            <a:spLocks noChangeArrowheads="1"/>
          </p:cNvSpPr>
          <p:nvPr/>
        </p:nvSpPr>
        <p:spPr bwMode="auto">
          <a:xfrm>
            <a:off x="1987550" y="4197350"/>
            <a:ext cx="6635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have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four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lessons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 afternoon.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我下午有四节课。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7E0DE55-CFA3-4AD9-9849-3E9840F6D42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/>
      <p:bldP spid="33797" grpId="0" bldLvl="0"/>
      <p:bldP spid="33815" grpId="0" bldLvl="0"/>
      <p:bldP spid="33816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矩形 12"/>
          <p:cNvSpPr>
            <a:spLocks noChangeArrowheads="1"/>
          </p:cNvSpPr>
          <p:nvPr/>
        </p:nvSpPr>
        <p:spPr bwMode="auto">
          <a:xfrm>
            <a:off x="2482850" y="1063625"/>
            <a:ext cx="4883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</a:rPr>
              <a:t>　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teach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(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动词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教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讲授</a:t>
            </a:r>
          </a:p>
        </p:txBody>
      </p:sp>
      <p:sp>
        <p:nvSpPr>
          <p:cNvPr id="34821" name="矩形 20"/>
          <p:cNvSpPr>
            <a:spLocks noChangeArrowheads="1"/>
          </p:cNvSpPr>
          <p:nvPr/>
        </p:nvSpPr>
        <p:spPr bwMode="auto">
          <a:xfrm>
            <a:off x="2546350" y="1962150"/>
            <a:ext cx="153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teaches</a:t>
            </a:r>
          </a:p>
        </p:txBody>
      </p:sp>
      <p:sp>
        <p:nvSpPr>
          <p:cNvPr id="34822" name="矩形 21"/>
          <p:cNvSpPr>
            <a:spLocks noChangeArrowheads="1"/>
          </p:cNvSpPr>
          <p:nvPr/>
        </p:nvSpPr>
        <p:spPr bwMode="auto">
          <a:xfrm>
            <a:off x="2266950" y="2940050"/>
            <a:ext cx="4338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learn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学习</a:t>
            </a:r>
          </a:p>
        </p:txBody>
      </p:sp>
      <p:sp>
        <p:nvSpPr>
          <p:cNvPr id="34823" name="矩形 24"/>
          <p:cNvSpPr>
            <a:spLocks noChangeArrowheads="1"/>
          </p:cNvSpPr>
          <p:nvPr/>
        </p:nvSpPr>
        <p:spPr bwMode="auto">
          <a:xfrm>
            <a:off x="1987550" y="3917950"/>
            <a:ext cx="3643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teacher</a:t>
            </a:r>
            <a:r>
              <a:rPr lang="zh-CN" altLang="en-US" sz="2800" b="1">
                <a:solidFill>
                  <a:srgbClr val="0000FF"/>
                </a:solidFill>
                <a:ea typeface="楷体" panose="02010609060101010101" pitchFamily="1" charset="-122"/>
              </a:rPr>
              <a:t>老师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7" name="组合 34827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34828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9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34831" name="组合 34830"/>
          <p:cNvGrpSpPr/>
          <p:nvPr/>
        </p:nvGrpSpPr>
        <p:grpSpPr bwMode="auto">
          <a:xfrm>
            <a:off x="381000" y="3987800"/>
            <a:ext cx="1514475" cy="523875"/>
            <a:chOff x="0" y="0"/>
            <a:chExt cx="1515554" cy="523220"/>
          </a:xfrm>
        </p:grpSpPr>
        <p:sp>
          <p:nvSpPr>
            <p:cNvPr id="3" name="矩形 29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名词</a:t>
              </a:r>
            </a:p>
          </p:txBody>
        </p:sp>
        <p:pic>
          <p:nvPicPr>
            <p:cNvPr id="3483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4" name="组合 34833"/>
          <p:cNvGrpSpPr/>
          <p:nvPr/>
        </p:nvGrpSpPr>
        <p:grpSpPr bwMode="auto">
          <a:xfrm>
            <a:off x="381000" y="3009900"/>
            <a:ext cx="1685925" cy="523875"/>
            <a:chOff x="0" y="0"/>
            <a:chExt cx="1685923" cy="523220"/>
          </a:xfrm>
        </p:grpSpPr>
        <p:sp>
          <p:nvSpPr>
            <p:cNvPr id="4" name="矩形 32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对应词</a:t>
              </a:r>
            </a:p>
          </p:txBody>
        </p:sp>
        <p:pic>
          <p:nvPicPr>
            <p:cNvPr id="3483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7" name="组合 34836"/>
          <p:cNvGrpSpPr/>
          <p:nvPr/>
        </p:nvGrpSpPr>
        <p:grpSpPr bwMode="auto">
          <a:xfrm>
            <a:off x="381000" y="2032000"/>
            <a:ext cx="1960563" cy="523875"/>
            <a:chOff x="0" y="0"/>
            <a:chExt cx="1960245" cy="523220"/>
          </a:xfrm>
        </p:grpSpPr>
        <p:sp>
          <p:nvSpPr>
            <p:cNvPr id="5" name="矩形 35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单三形式</a:t>
              </a:r>
            </a:p>
          </p:txBody>
        </p:sp>
        <p:pic>
          <p:nvPicPr>
            <p:cNvPr id="348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40" name="对角圆角矩形 24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34841" name="组合 34840"/>
          <p:cNvGrpSpPr/>
          <p:nvPr/>
        </p:nvGrpSpPr>
        <p:grpSpPr bwMode="auto">
          <a:xfrm>
            <a:off x="381000" y="4965700"/>
            <a:ext cx="1514475" cy="523875"/>
            <a:chOff x="0" y="0"/>
            <a:chExt cx="1515554" cy="523220"/>
          </a:xfrm>
        </p:grpSpPr>
        <p:sp>
          <p:nvSpPr>
            <p:cNvPr id="6" name="矩形 29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3484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44" name="文本框 34843"/>
          <p:cNvSpPr txBox="1">
            <a:spLocks noChangeArrowheads="1"/>
          </p:cNvSpPr>
          <p:nvPr/>
        </p:nvSpPr>
        <p:spPr bwMode="auto">
          <a:xfrm>
            <a:off x="1708150" y="4965700"/>
            <a:ext cx="508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indent="-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 My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father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teaches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English.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                                                          我爸爸教英语。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4AF282C-1A85-4017-B071-CE8560504E9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/>
      <p:bldP spid="34821" grpId="0" bldLvl="0"/>
      <p:bldP spid="34822" grpId="0" bldLvl="0"/>
      <p:bldP spid="34823" grpId="0" bldLvl="0"/>
      <p:bldP spid="3484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806575" y="2046288"/>
            <a:ext cx="6118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well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class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华文楷体" panose="02010600040101010101" pitchFamily="2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135313" y="2522538"/>
            <a:ext cx="5068887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sentences:</a:t>
            </a:r>
          </a:p>
          <a:p>
            <a:pPr>
              <a:lnSpc>
                <a:spcPct val="130000"/>
              </a:lnSpc>
            </a:pPr>
            <a:r>
              <a:rPr lang="en-US" altLang="x-none" sz="20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lang="zh-CN" altLang="en-US" sz="2000" noProof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zh-CN" altLang="en-US" sz="20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What subjects do you have in your school? </a:t>
            </a:r>
          </a:p>
          <a:p>
            <a:pPr>
              <a:lnSpc>
                <a:spcPct val="130000"/>
              </a:lnSpc>
            </a:pPr>
            <a:r>
              <a:rPr lang="zh-CN" altLang="en-US" sz="2000" noProof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—</a:t>
            </a:r>
            <a:r>
              <a:rPr lang="zh-CN" altLang="en-US" sz="20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We have English, math, science, art </a:t>
            </a:r>
            <a:r>
              <a:rPr lang="zh-CN" altLang="en-US" sz="2000" noProof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Times New Roman" panose="02020603050405020304" pitchFamily="18" charset="0"/>
              </a:rPr>
              <a:t>…</a:t>
            </a:r>
            <a:r>
              <a:rPr lang="zh-CN" altLang="en-US" sz="20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x-none" sz="20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</a:t>
            </a:r>
            <a:r>
              <a:rPr lang="en-US" altLang="x-none" sz="20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How many classes do you have each school day? </a:t>
            </a:r>
          </a:p>
          <a:p>
            <a:pPr>
              <a:lnSpc>
                <a:spcPct val="130000"/>
              </a:lnSpc>
            </a:pPr>
            <a:r>
              <a:rPr lang="en-US" altLang="x-none" sz="20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— Three classes in the morning and two in the afternoon. </a:t>
            </a:r>
            <a:endParaRPr lang="en-US" altLang="x-none" sz="2400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146EC09-A1B9-423B-8CAB-7263E9B6B9C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8" name="组合 35848"/>
          <p:cNvGrpSpPr/>
          <p:nvPr/>
        </p:nvGrpSpPr>
        <p:grpSpPr bwMode="auto">
          <a:xfrm>
            <a:off x="450850" y="1054100"/>
            <a:ext cx="1720850" cy="657225"/>
            <a:chOff x="0" y="0"/>
            <a:chExt cx="1169975" cy="657654"/>
          </a:xfrm>
        </p:grpSpPr>
        <p:sp>
          <p:nvSpPr>
            <p:cNvPr id="35849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35850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FF00"/>
                  </a:solidFill>
                  <a:latin typeface="Times New Roman" panose="02020603050405020304" pitchFamily="18" charset="0"/>
                  <a:ea typeface="楷体" panose="02010609060101010101" pitchFamily="1" charset="-122"/>
                  <a:sym typeface="Times New Roman" panose="02020603050405020304" pitchFamily="18" charset="0"/>
                </a:rPr>
                <a:t>Pair work</a:t>
              </a:r>
            </a:p>
          </p:txBody>
        </p:sp>
      </p:grpSp>
      <p:sp>
        <p:nvSpPr>
          <p:cNvPr id="35852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5853" name="矩形 35852"/>
          <p:cNvSpPr>
            <a:spLocks noChangeArrowheads="1" noChangeShapeType="1" noTextEdit="1"/>
          </p:cNvSpPr>
          <p:nvPr/>
        </p:nvSpPr>
        <p:spPr bwMode="auto">
          <a:xfrm>
            <a:off x="2895600" y="3638550"/>
            <a:ext cx="32004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分角色朗读课文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EBA2A34-C6E4-473B-9B6E-24BEAE114A5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文本框 36872"/>
          <p:cNvSpPr txBox="1">
            <a:spLocks noChangeArrowheads="1"/>
          </p:cNvSpPr>
          <p:nvPr/>
        </p:nvSpPr>
        <p:spPr bwMode="auto">
          <a:xfrm>
            <a:off x="450850" y="984250"/>
            <a:ext cx="77533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一、用括号内所给单词的正确形式填空。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20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degree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　　　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health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(win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d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today.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What's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temperature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黑体_GBK" charset="0"/>
              </a:rPr>
              <a:t>?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NEU-FZ-S9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He</a:t>
            </a:r>
            <a:r>
              <a:rPr lang="zh-C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teach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us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English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7897" name="文本框 37897"/>
          <p:cNvSpPr txBox="1">
            <a:spLocks noChangeArrowheads="1"/>
          </p:cNvSpPr>
          <p:nvPr/>
        </p:nvSpPr>
        <p:spPr bwMode="auto">
          <a:xfrm>
            <a:off x="381000" y="844550"/>
            <a:ext cx="8102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二、按要求写句子。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我们开始上课吧!(翻译)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2. It's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20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degrees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today.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(对画线部分提问) 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3. He's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ill.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(变否定句)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4. It's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win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dy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today.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(变一般疑问句)</a:t>
            </a:r>
            <a:endParaRPr lang="zh-CN" altLang="en-US" sz="2800" b="1" u="sng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u="sng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5. Mr.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Wood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teaches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Chinese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(对画线部分提问)</a:t>
            </a:r>
            <a:endParaRPr lang="zh-CN" altLang="en-US" sz="2800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789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EAD0281-EBFF-4883-AD23-A7AD829C7AA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31975"/>
            <a:ext cx="916622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矩形 3"/>
          <p:cNvSpPr>
            <a:spLocks noChangeArrowheads="1"/>
          </p:cNvSpPr>
          <p:nvPr/>
        </p:nvSpPr>
        <p:spPr bwMode="auto">
          <a:xfrm>
            <a:off x="590550" y="844550"/>
            <a:ext cx="7962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ill 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(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有病;不舒服)；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lesson 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课）；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its（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它的）</a:t>
            </a:r>
          </a:p>
        </p:txBody>
      </p:sp>
      <p:sp>
        <p:nvSpPr>
          <p:cNvPr id="38918" name="矩形 10"/>
          <p:cNvSpPr>
            <a:spLocks noChangeArrowheads="1"/>
          </p:cNvSpPr>
          <p:nvPr/>
        </p:nvSpPr>
        <p:spPr bwMode="auto">
          <a:xfrm>
            <a:off x="590550" y="20320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8924" name="文本框 38923"/>
          <p:cNvSpPr txBox="1">
            <a:spLocks noChangeArrowheads="1"/>
          </p:cNvSpPr>
          <p:nvPr/>
        </p:nvSpPr>
        <p:spPr bwMode="auto">
          <a:xfrm>
            <a:off x="590550" y="2660650"/>
            <a:ext cx="8382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1、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How's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the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weather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today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Steven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今天天气怎么样, 史蒂文?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   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rainy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and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cool.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下雨,有点儿凉。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2、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— What's the temperature, Kim? 温度是多少,金?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— It is 15 degrees. 15摄氏度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418FE18-D13C-4BA4-8C00-75E896ADBC3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ldLvl="0"/>
      <p:bldP spid="38918" grpId="0" bldLvl="0"/>
      <p:bldP spid="38924" grpId="0" bldLvl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1BA729C8-8551-477C-A0DE-BE06BBD165A9}" type="slidenum">
              <a:rPr lang="zh-CN" altLang="en-US" sz="1200">
                <a:solidFill>
                  <a:srgbClr val="898989"/>
                </a:solidFill>
              </a:rPr>
              <a:t>34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99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4" descr="homewor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98425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7550" y="119380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文本框 39947"/>
          <p:cNvSpPr txBox="1">
            <a:spLocks noChangeArrowheads="1"/>
          </p:cNvSpPr>
          <p:nvPr/>
        </p:nvSpPr>
        <p:spPr bwMode="auto">
          <a:xfrm>
            <a:off x="1311275" y="2560638"/>
            <a:ext cx="54260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1.Read the text aloud.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2.Do exercise about  Lesson 9.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B4D277D-C894-4EEE-854B-208177F6264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7176" descr="u=2232881065,1454563576&amp;fm=27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850" y="1123950"/>
            <a:ext cx="81724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3524250" y="1263650"/>
            <a:ext cx="2259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Questions</a:t>
            </a:r>
          </a:p>
        </p:txBody>
      </p:sp>
      <p:sp>
        <p:nvSpPr>
          <p:cNvPr id="7179" name="文本框 7178"/>
          <p:cNvSpPr txBox="1">
            <a:spLocks noChangeArrowheads="1"/>
          </p:cNvSpPr>
          <p:nvPr/>
        </p:nvSpPr>
        <p:spPr bwMode="auto">
          <a:xfrm>
            <a:off x="1917700" y="1962150"/>
            <a:ext cx="549433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What's the weather like today?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Is it warm?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What do you think about the weather today?</a:t>
            </a:r>
          </a:p>
        </p:txBody>
      </p:sp>
      <p:pic>
        <p:nvPicPr>
          <p:cNvPr id="3" name="图片 1" descr="teacher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" y="40576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23B81E2-1BFC-4198-A4D0-A7DCB192270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ldLvl="0"/>
      <p:bldP spid="7179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946150" y="1700213"/>
            <a:ext cx="593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ill /ɪl/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(形容词)有病;不舒服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876300" y="3267075"/>
            <a:ext cx="6769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lesson /ˈlesn/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(名词)课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009650" y="4826000"/>
            <a:ext cx="4108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its 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ɪts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/ 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代词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它的</a:t>
            </a:r>
          </a:p>
          <a:p>
            <a:pPr eaLnBrk="0" hangingPunct="0"/>
            <a:endParaRPr lang="zh-CN" altLang="en-US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华文楷体" panose="02010600040101010101" pitchFamily="2" charset="-122"/>
            </a:endParaRP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66725" y="1700213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400050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14" name="图片 82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7350" y="1543050"/>
            <a:ext cx="1955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94BCAE3-4ED3-411A-95F7-AC5D0FDCDA2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>
            <a:spLocks noChangeArrowheads="1"/>
          </p:cNvSpPr>
          <p:nvPr/>
        </p:nvSpPr>
        <p:spPr bwMode="auto">
          <a:xfrm>
            <a:off x="939800" y="2660650"/>
            <a:ext cx="7054850" cy="35385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学生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从教师手中抽出一张卡片，并根据卡片内容通过表情、手势、动作，大胆夸张地表现出卡片上的动作、表情、物品等，学生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要在规定的时间内，猜出说出卡片上的内容，学生</a:t>
            </a:r>
            <a:r>
              <a:rPr lang="en-US" sz="3200" dirty="0">
                <a:solidFill>
                  <a:srgbClr val="E36C09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E36C09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可以用词、短语或句子来表示。此活动可经常开展，可进行小组比赛。</a:t>
            </a:r>
          </a:p>
        </p:txBody>
      </p:sp>
      <p:sp>
        <p:nvSpPr>
          <p:cNvPr id="10250" name="TextBox 12"/>
          <p:cNvSpPr>
            <a:spLocks noChangeArrowheads="1"/>
          </p:cNvSpPr>
          <p:nvPr/>
        </p:nvSpPr>
        <p:spPr bwMode="auto">
          <a:xfrm>
            <a:off x="800100" y="1822450"/>
            <a:ext cx="183515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猜猜说说</a:t>
            </a:r>
          </a:p>
        </p:txBody>
      </p:sp>
      <p:sp>
        <p:nvSpPr>
          <p:cNvPr id="10251" name="TextBox 13"/>
          <p:cNvSpPr>
            <a:spLocks noChangeArrowheads="1"/>
          </p:cNvSpPr>
          <p:nvPr/>
        </p:nvSpPr>
        <p:spPr bwMode="auto">
          <a:xfrm>
            <a:off x="3524250" y="1473200"/>
            <a:ext cx="4260850" cy="649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Let’s play a game!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10252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1025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F37CFE2-225B-4F20-9E80-AD3BA65E450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  <p:bldP spid="1025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2686050" y="774700"/>
            <a:ext cx="35623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Temperature</a:t>
            </a: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2299" name="图片 12298" descr="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1473200"/>
            <a:ext cx="878363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12299"/>
          <p:cNvSpPr txBox="1">
            <a:spLocks noChangeArrowheads="1"/>
          </p:cNvSpPr>
          <p:nvPr/>
        </p:nvSpPr>
        <p:spPr bwMode="auto">
          <a:xfrm>
            <a:off x="2336800" y="4756150"/>
            <a:ext cx="48895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—让我们开始上课吧,同学们!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—今天天气怎么样,史蒂文?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—下雨,有点儿凉。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—温度是多少,金?</a:t>
            </a:r>
            <a:endParaRPr lang="zh-CN" altLang="en-US" sz="24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—15</a:t>
            </a:r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摄氏度。</a:t>
            </a:r>
            <a:endParaRPr lang="zh-CN" altLang="en-US" sz="24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985A232-490A-41A2-BE6E-5612A36B04A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文本框 19"/>
          <p:cNvSpPr>
            <a:spLocks noChangeArrowheads="1"/>
          </p:cNvSpPr>
          <p:nvPr/>
        </p:nvSpPr>
        <p:spPr bwMode="auto">
          <a:xfrm>
            <a:off x="2686050" y="774700"/>
            <a:ext cx="35623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Temperature</a:t>
            </a:r>
          </a:p>
        </p:txBody>
      </p:sp>
      <p:sp>
        <p:nvSpPr>
          <p:cNvPr id="13322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3" name="文本框 13322"/>
          <p:cNvSpPr txBox="1">
            <a:spLocks noChangeArrowheads="1"/>
          </p:cNvSpPr>
          <p:nvPr/>
        </p:nvSpPr>
        <p:spPr bwMode="auto">
          <a:xfrm>
            <a:off x="1638300" y="4965700"/>
            <a:ext cx="663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—现在温度是多少,李明?   —100摄氏度。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—现在温度是多少,金?     —0摄氏度。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—你体温是多少,李明?     —36.5摄氏度。</a:t>
            </a:r>
          </a:p>
          <a:p>
            <a:r>
              <a:rPr lang="zh-CN" altLang="en-US" sz="24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—哦,那是健康的温度。</a:t>
            </a:r>
          </a:p>
        </p:txBody>
      </p:sp>
      <p:pic>
        <p:nvPicPr>
          <p:cNvPr id="2" name="图片 13323" descr="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473200"/>
            <a:ext cx="874553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2DB96B5-BFA2-4257-802D-12504A8643E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9"/>
          <p:cNvSpPr>
            <a:spLocks noChangeArrowheads="1"/>
          </p:cNvSpPr>
          <p:nvPr/>
        </p:nvSpPr>
        <p:spPr bwMode="auto">
          <a:xfrm>
            <a:off x="2686050" y="774700"/>
            <a:ext cx="356235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Temperature</a:t>
            </a:r>
          </a:p>
        </p:txBody>
      </p:sp>
      <p:sp>
        <p:nvSpPr>
          <p:cNvPr id="1434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4347" name="图片 14346" descr="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400" y="1612900"/>
            <a:ext cx="76835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文本框 14347"/>
          <p:cNvSpPr txBox="1">
            <a:spLocks noChangeArrowheads="1"/>
          </p:cNvSpPr>
          <p:nvPr/>
        </p:nvSpPr>
        <p:spPr bwMode="auto">
          <a:xfrm>
            <a:off x="939800" y="5105400"/>
            <a:ext cx="7473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—小鸡的体温是多少?让我们看看。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—它的温度是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41.5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摄氏度。哦,不!小鸡生病了。</a:t>
            </a:r>
            <a:endParaRPr lang="zh-CN" altLang="en-US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402631E-64A7-4CB6-9F66-B317711B352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全屏显示(4:3)</PresentationFormat>
  <Paragraphs>276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Kozuka Gothic Pro H</vt:lpstr>
      <vt:lpstr>NEU-BZ-S92</vt:lpstr>
      <vt:lpstr>NEU-FZ-S92</vt:lpstr>
      <vt:lpstr>NEU-YB-S92</vt:lpstr>
      <vt:lpstr>方正大黑简体</vt:lpstr>
      <vt:lpstr>方正黑体_GBK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2023-01-16T21:45:25Z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303D4C3A6EA244E6BD62B167AD1060CE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