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1" r:id="rId4"/>
    <p:sldId id="268" r:id="rId5"/>
    <p:sldId id="279" r:id="rId6"/>
    <p:sldId id="280" r:id="rId7"/>
    <p:sldId id="281" r:id="rId8"/>
    <p:sldId id="288" r:id="rId9"/>
    <p:sldId id="289" r:id="rId10"/>
    <p:sldId id="290" r:id="rId11"/>
    <p:sldId id="262" r:id="rId12"/>
    <p:sldId id="273" r:id="rId13"/>
    <p:sldId id="283" r:id="rId14"/>
    <p:sldId id="284" r:id="rId15"/>
    <p:sldId id="285" r:id="rId16"/>
    <p:sldId id="286" r:id="rId17"/>
    <p:sldId id="287" r:id="rId18"/>
    <p:sldId id="263" r:id="rId19"/>
    <p:sldId id="26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F738ABD-C48D-437A-9A42-8434EEF64A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00262E00-321D-4DCA-943E-0D0CB2A582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8178" y="1"/>
            <a:ext cx="12210178" cy="685800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1672" y="1361765"/>
            <a:ext cx="12213672" cy="4442944"/>
          </a:xfrm>
          <a:prstGeom prst="rect">
            <a:avLst/>
          </a:prstGeom>
          <a:solidFill>
            <a:srgbClr val="1D4E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740769" y="1444987"/>
            <a:ext cx="4630894" cy="3401450"/>
          </a:xfrm>
          <a:custGeom>
            <a:avLst/>
            <a:gdLst>
              <a:gd name="T0" fmla="*/ 690 w 702"/>
              <a:gd name="T1" fmla="*/ 144 h 517"/>
              <a:gd name="T2" fmla="*/ 358 w 702"/>
              <a:gd name="T3" fmla="*/ 1 h 517"/>
              <a:gd name="T4" fmla="*/ 351 w 702"/>
              <a:gd name="T5" fmla="*/ 0 h 517"/>
              <a:gd name="T6" fmla="*/ 345 w 702"/>
              <a:gd name="T7" fmla="*/ 1 h 517"/>
              <a:gd name="T8" fmla="*/ 12 w 702"/>
              <a:gd name="T9" fmla="*/ 144 h 517"/>
              <a:gd name="T10" fmla="*/ 0 w 702"/>
              <a:gd name="T11" fmla="*/ 164 h 517"/>
              <a:gd name="T12" fmla="*/ 12 w 702"/>
              <a:gd name="T13" fmla="*/ 183 h 517"/>
              <a:gd name="T14" fmla="*/ 345 w 702"/>
              <a:gd name="T15" fmla="*/ 326 h 517"/>
              <a:gd name="T16" fmla="*/ 358 w 702"/>
              <a:gd name="T17" fmla="*/ 326 h 517"/>
              <a:gd name="T18" fmla="*/ 616 w 702"/>
              <a:gd name="T19" fmla="*/ 215 h 517"/>
              <a:gd name="T20" fmla="*/ 616 w 702"/>
              <a:gd name="T21" fmla="*/ 329 h 517"/>
              <a:gd name="T22" fmla="*/ 593 w 702"/>
              <a:gd name="T23" fmla="*/ 370 h 517"/>
              <a:gd name="T24" fmla="*/ 616 w 702"/>
              <a:gd name="T25" fmla="*/ 412 h 517"/>
              <a:gd name="T26" fmla="*/ 616 w 702"/>
              <a:gd name="T27" fmla="*/ 452 h 517"/>
              <a:gd name="T28" fmla="*/ 650 w 702"/>
              <a:gd name="T29" fmla="*/ 452 h 517"/>
              <a:gd name="T30" fmla="*/ 650 w 702"/>
              <a:gd name="T31" fmla="*/ 412 h 517"/>
              <a:gd name="T32" fmla="*/ 674 w 702"/>
              <a:gd name="T33" fmla="*/ 370 h 517"/>
              <a:gd name="T34" fmla="*/ 650 w 702"/>
              <a:gd name="T35" fmla="*/ 329 h 517"/>
              <a:gd name="T36" fmla="*/ 650 w 702"/>
              <a:gd name="T37" fmla="*/ 200 h 517"/>
              <a:gd name="T38" fmla="*/ 690 w 702"/>
              <a:gd name="T39" fmla="*/ 183 h 517"/>
              <a:gd name="T40" fmla="*/ 702 w 702"/>
              <a:gd name="T41" fmla="*/ 164 h 517"/>
              <a:gd name="T42" fmla="*/ 690 w 702"/>
              <a:gd name="T43" fmla="*/ 144 h 517"/>
              <a:gd name="T44" fmla="*/ 351 w 702"/>
              <a:gd name="T45" fmla="*/ 355 h 517"/>
              <a:gd name="T46" fmla="*/ 336 w 702"/>
              <a:gd name="T47" fmla="*/ 352 h 517"/>
              <a:gd name="T48" fmla="*/ 129 w 702"/>
              <a:gd name="T49" fmla="*/ 262 h 517"/>
              <a:gd name="T50" fmla="*/ 129 w 702"/>
              <a:gd name="T51" fmla="*/ 386 h 517"/>
              <a:gd name="T52" fmla="*/ 327 w 702"/>
              <a:gd name="T53" fmla="*/ 517 h 517"/>
              <a:gd name="T54" fmla="*/ 375 w 702"/>
              <a:gd name="T55" fmla="*/ 517 h 517"/>
              <a:gd name="T56" fmla="*/ 574 w 702"/>
              <a:gd name="T57" fmla="*/ 386 h 517"/>
              <a:gd name="T58" fmla="*/ 574 w 702"/>
              <a:gd name="T59" fmla="*/ 262 h 517"/>
              <a:gd name="T60" fmla="*/ 366 w 702"/>
              <a:gd name="T61" fmla="*/ 352 h 517"/>
              <a:gd name="T62" fmla="*/ 351 w 702"/>
              <a:gd name="T63" fmla="*/ 355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02" h="517">
                <a:moveTo>
                  <a:pt x="690" y="144"/>
                </a:moveTo>
                <a:cubicBezTo>
                  <a:pt x="358" y="1"/>
                  <a:pt x="358" y="1"/>
                  <a:pt x="358" y="1"/>
                </a:cubicBezTo>
                <a:cubicBezTo>
                  <a:pt x="356" y="0"/>
                  <a:pt x="353" y="0"/>
                  <a:pt x="351" y="0"/>
                </a:cubicBezTo>
                <a:cubicBezTo>
                  <a:pt x="349" y="0"/>
                  <a:pt x="347" y="0"/>
                  <a:pt x="345" y="1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5" y="147"/>
                  <a:pt x="0" y="155"/>
                  <a:pt x="0" y="164"/>
                </a:cubicBezTo>
                <a:cubicBezTo>
                  <a:pt x="0" y="172"/>
                  <a:pt x="5" y="180"/>
                  <a:pt x="12" y="183"/>
                </a:cubicBezTo>
                <a:cubicBezTo>
                  <a:pt x="345" y="326"/>
                  <a:pt x="345" y="326"/>
                  <a:pt x="345" y="326"/>
                </a:cubicBezTo>
                <a:cubicBezTo>
                  <a:pt x="349" y="328"/>
                  <a:pt x="354" y="328"/>
                  <a:pt x="358" y="326"/>
                </a:cubicBezTo>
                <a:cubicBezTo>
                  <a:pt x="616" y="215"/>
                  <a:pt x="616" y="215"/>
                  <a:pt x="616" y="215"/>
                </a:cubicBezTo>
                <a:cubicBezTo>
                  <a:pt x="616" y="329"/>
                  <a:pt x="616" y="329"/>
                  <a:pt x="616" y="329"/>
                </a:cubicBezTo>
                <a:cubicBezTo>
                  <a:pt x="602" y="336"/>
                  <a:pt x="593" y="352"/>
                  <a:pt x="593" y="370"/>
                </a:cubicBezTo>
                <a:cubicBezTo>
                  <a:pt x="593" y="389"/>
                  <a:pt x="602" y="405"/>
                  <a:pt x="616" y="412"/>
                </a:cubicBezTo>
                <a:cubicBezTo>
                  <a:pt x="616" y="452"/>
                  <a:pt x="616" y="452"/>
                  <a:pt x="616" y="452"/>
                </a:cubicBezTo>
                <a:cubicBezTo>
                  <a:pt x="650" y="452"/>
                  <a:pt x="650" y="452"/>
                  <a:pt x="650" y="452"/>
                </a:cubicBezTo>
                <a:cubicBezTo>
                  <a:pt x="650" y="412"/>
                  <a:pt x="650" y="412"/>
                  <a:pt x="650" y="412"/>
                </a:cubicBezTo>
                <a:cubicBezTo>
                  <a:pt x="664" y="405"/>
                  <a:pt x="674" y="389"/>
                  <a:pt x="674" y="370"/>
                </a:cubicBezTo>
                <a:cubicBezTo>
                  <a:pt x="674" y="352"/>
                  <a:pt x="664" y="336"/>
                  <a:pt x="650" y="329"/>
                </a:cubicBezTo>
                <a:cubicBezTo>
                  <a:pt x="650" y="200"/>
                  <a:pt x="650" y="200"/>
                  <a:pt x="650" y="200"/>
                </a:cubicBezTo>
                <a:cubicBezTo>
                  <a:pt x="690" y="183"/>
                  <a:pt x="690" y="183"/>
                  <a:pt x="690" y="183"/>
                </a:cubicBezTo>
                <a:cubicBezTo>
                  <a:pt x="697" y="180"/>
                  <a:pt x="702" y="172"/>
                  <a:pt x="702" y="164"/>
                </a:cubicBezTo>
                <a:cubicBezTo>
                  <a:pt x="702" y="155"/>
                  <a:pt x="697" y="147"/>
                  <a:pt x="690" y="144"/>
                </a:cubicBezTo>
                <a:close/>
                <a:moveTo>
                  <a:pt x="351" y="355"/>
                </a:moveTo>
                <a:cubicBezTo>
                  <a:pt x="346" y="355"/>
                  <a:pt x="341" y="354"/>
                  <a:pt x="336" y="352"/>
                </a:cubicBezTo>
                <a:cubicBezTo>
                  <a:pt x="129" y="262"/>
                  <a:pt x="129" y="262"/>
                  <a:pt x="129" y="262"/>
                </a:cubicBezTo>
                <a:cubicBezTo>
                  <a:pt x="129" y="386"/>
                  <a:pt x="129" y="386"/>
                  <a:pt x="129" y="386"/>
                </a:cubicBezTo>
                <a:cubicBezTo>
                  <a:pt x="129" y="487"/>
                  <a:pt x="280" y="517"/>
                  <a:pt x="327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410" y="517"/>
                  <a:pt x="574" y="487"/>
                  <a:pt x="574" y="386"/>
                </a:cubicBezTo>
                <a:cubicBezTo>
                  <a:pt x="574" y="262"/>
                  <a:pt x="574" y="262"/>
                  <a:pt x="574" y="262"/>
                </a:cubicBezTo>
                <a:cubicBezTo>
                  <a:pt x="366" y="352"/>
                  <a:pt x="366" y="352"/>
                  <a:pt x="366" y="352"/>
                </a:cubicBezTo>
                <a:cubicBezTo>
                  <a:pt x="361" y="354"/>
                  <a:pt x="356" y="355"/>
                  <a:pt x="351" y="355"/>
                </a:cubicBezTo>
                <a:close/>
              </a:path>
            </a:pathLst>
          </a:custGeom>
          <a:solidFill>
            <a:sysClr val="window" lastClr="FFFFFF">
              <a:alpha val="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545353" y="4846437"/>
            <a:ext cx="3101294" cy="364914"/>
            <a:chOff x="4545353" y="4846437"/>
            <a:chExt cx="3101294" cy="364914"/>
          </a:xfrm>
        </p:grpSpPr>
        <p:sp>
          <p:nvSpPr>
            <p:cNvPr id="9" name="矩形 8"/>
            <p:cNvSpPr/>
            <p:nvPr/>
          </p:nvSpPr>
          <p:spPr>
            <a:xfrm>
              <a:off x="4545353" y="4890395"/>
              <a:ext cx="3101294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主讲老师：</a:t>
              </a:r>
              <a:r>
                <a:rPr lang="en-US" altLang="zh-CN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     </a:t>
              </a:r>
              <a:r>
                <a:rPr lang="zh-CN" altLang="en-US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讲课时间：</a:t>
              </a:r>
              <a:r>
                <a:rPr lang="en-US" altLang="zh-CN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4545353" y="4846437"/>
              <a:ext cx="3101294" cy="364914"/>
            </a:xfrm>
            <a:prstGeom prst="roundRect">
              <a:avLst>
                <a:gd name="adj" fmla="val 50000"/>
              </a:avLst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2080" y="3035203"/>
            <a:ext cx="10407841" cy="1457275"/>
            <a:chOff x="892080" y="3035203"/>
            <a:chExt cx="10407841" cy="1457275"/>
          </a:xfrm>
        </p:grpSpPr>
        <p:sp>
          <p:nvSpPr>
            <p:cNvPr id="6" name="矩形 5"/>
            <p:cNvSpPr/>
            <p:nvPr/>
          </p:nvSpPr>
          <p:spPr bwMode="auto">
            <a:xfrm>
              <a:off x="1176224" y="3035203"/>
              <a:ext cx="98395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zh-CN" altLang="en-US" sz="4800" b="1" kern="1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专题</a:t>
              </a:r>
              <a:r>
                <a:rPr lang="en-US" altLang="zh-CN" sz="4800" b="1" kern="1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26.2.1   </a:t>
              </a:r>
              <a:r>
                <a:rPr lang="zh-CN" altLang="en-US" sz="4800" b="1" kern="1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实际问题与反比例函数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659835" y="4184701"/>
              <a:ext cx="89085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26.2.1 PRACTICAL PROBLEMS AND INVERSE PROPORTIONAL FUNCTIONS</a:t>
              </a:r>
              <a:endParaRPr lang="zh-CN" altLang="en-US" sz="1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92080" y="4027241"/>
              <a:ext cx="1040784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组合 18"/>
          <p:cNvGrpSpPr/>
          <p:nvPr/>
        </p:nvGrpSpPr>
        <p:grpSpPr>
          <a:xfrm>
            <a:off x="5392975" y="710673"/>
            <a:ext cx="1406050" cy="1406050"/>
            <a:chOff x="5240306" y="655040"/>
            <a:chExt cx="1805500" cy="1805500"/>
          </a:xfrm>
        </p:grpSpPr>
        <p:sp>
          <p:nvSpPr>
            <p:cNvPr id="14" name="椭圆 13"/>
            <p:cNvSpPr/>
            <p:nvPr/>
          </p:nvSpPr>
          <p:spPr>
            <a:xfrm>
              <a:off x="5240306" y="655040"/>
              <a:ext cx="1805500" cy="1805500"/>
            </a:xfrm>
            <a:prstGeom prst="ellipse">
              <a:avLst/>
            </a:prstGeom>
            <a:solidFill>
              <a:srgbClr val="1D4E89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499416" y="1085028"/>
              <a:ext cx="1287281" cy="945524"/>
            </a:xfrm>
            <a:custGeom>
              <a:avLst/>
              <a:gdLst>
                <a:gd name="T0" fmla="*/ 690 w 702"/>
                <a:gd name="T1" fmla="*/ 144 h 517"/>
                <a:gd name="T2" fmla="*/ 358 w 702"/>
                <a:gd name="T3" fmla="*/ 1 h 517"/>
                <a:gd name="T4" fmla="*/ 351 w 702"/>
                <a:gd name="T5" fmla="*/ 0 h 517"/>
                <a:gd name="T6" fmla="*/ 345 w 702"/>
                <a:gd name="T7" fmla="*/ 1 h 517"/>
                <a:gd name="T8" fmla="*/ 12 w 702"/>
                <a:gd name="T9" fmla="*/ 144 h 517"/>
                <a:gd name="T10" fmla="*/ 0 w 702"/>
                <a:gd name="T11" fmla="*/ 164 h 517"/>
                <a:gd name="T12" fmla="*/ 12 w 702"/>
                <a:gd name="T13" fmla="*/ 183 h 517"/>
                <a:gd name="T14" fmla="*/ 345 w 702"/>
                <a:gd name="T15" fmla="*/ 326 h 517"/>
                <a:gd name="T16" fmla="*/ 358 w 702"/>
                <a:gd name="T17" fmla="*/ 326 h 517"/>
                <a:gd name="T18" fmla="*/ 616 w 702"/>
                <a:gd name="T19" fmla="*/ 215 h 517"/>
                <a:gd name="T20" fmla="*/ 616 w 702"/>
                <a:gd name="T21" fmla="*/ 329 h 517"/>
                <a:gd name="T22" fmla="*/ 593 w 702"/>
                <a:gd name="T23" fmla="*/ 370 h 517"/>
                <a:gd name="T24" fmla="*/ 616 w 702"/>
                <a:gd name="T25" fmla="*/ 412 h 517"/>
                <a:gd name="T26" fmla="*/ 616 w 702"/>
                <a:gd name="T27" fmla="*/ 452 h 517"/>
                <a:gd name="T28" fmla="*/ 650 w 702"/>
                <a:gd name="T29" fmla="*/ 452 h 517"/>
                <a:gd name="T30" fmla="*/ 650 w 702"/>
                <a:gd name="T31" fmla="*/ 412 h 517"/>
                <a:gd name="T32" fmla="*/ 674 w 702"/>
                <a:gd name="T33" fmla="*/ 370 h 517"/>
                <a:gd name="T34" fmla="*/ 650 w 702"/>
                <a:gd name="T35" fmla="*/ 329 h 517"/>
                <a:gd name="T36" fmla="*/ 650 w 702"/>
                <a:gd name="T37" fmla="*/ 200 h 517"/>
                <a:gd name="T38" fmla="*/ 690 w 702"/>
                <a:gd name="T39" fmla="*/ 183 h 517"/>
                <a:gd name="T40" fmla="*/ 702 w 702"/>
                <a:gd name="T41" fmla="*/ 164 h 517"/>
                <a:gd name="T42" fmla="*/ 690 w 702"/>
                <a:gd name="T43" fmla="*/ 144 h 517"/>
                <a:gd name="T44" fmla="*/ 351 w 702"/>
                <a:gd name="T45" fmla="*/ 355 h 517"/>
                <a:gd name="T46" fmla="*/ 336 w 702"/>
                <a:gd name="T47" fmla="*/ 352 h 517"/>
                <a:gd name="T48" fmla="*/ 129 w 702"/>
                <a:gd name="T49" fmla="*/ 262 h 517"/>
                <a:gd name="T50" fmla="*/ 129 w 702"/>
                <a:gd name="T51" fmla="*/ 386 h 517"/>
                <a:gd name="T52" fmla="*/ 327 w 702"/>
                <a:gd name="T53" fmla="*/ 517 h 517"/>
                <a:gd name="T54" fmla="*/ 375 w 702"/>
                <a:gd name="T55" fmla="*/ 517 h 517"/>
                <a:gd name="T56" fmla="*/ 574 w 702"/>
                <a:gd name="T57" fmla="*/ 386 h 517"/>
                <a:gd name="T58" fmla="*/ 574 w 702"/>
                <a:gd name="T59" fmla="*/ 262 h 517"/>
                <a:gd name="T60" fmla="*/ 366 w 702"/>
                <a:gd name="T61" fmla="*/ 352 h 517"/>
                <a:gd name="T62" fmla="*/ 351 w 702"/>
                <a:gd name="T63" fmla="*/ 35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2" h="517">
                  <a:moveTo>
                    <a:pt x="690" y="144"/>
                  </a:moveTo>
                  <a:cubicBezTo>
                    <a:pt x="358" y="1"/>
                    <a:pt x="358" y="1"/>
                    <a:pt x="358" y="1"/>
                  </a:cubicBezTo>
                  <a:cubicBezTo>
                    <a:pt x="356" y="0"/>
                    <a:pt x="353" y="0"/>
                    <a:pt x="351" y="0"/>
                  </a:cubicBezTo>
                  <a:cubicBezTo>
                    <a:pt x="349" y="0"/>
                    <a:pt x="347" y="0"/>
                    <a:pt x="345" y="1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5" y="147"/>
                    <a:pt x="0" y="155"/>
                    <a:pt x="0" y="164"/>
                  </a:cubicBezTo>
                  <a:cubicBezTo>
                    <a:pt x="0" y="172"/>
                    <a:pt x="5" y="180"/>
                    <a:pt x="12" y="183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9" y="328"/>
                    <a:pt x="354" y="328"/>
                    <a:pt x="358" y="326"/>
                  </a:cubicBezTo>
                  <a:cubicBezTo>
                    <a:pt x="616" y="215"/>
                    <a:pt x="616" y="215"/>
                    <a:pt x="616" y="215"/>
                  </a:cubicBezTo>
                  <a:cubicBezTo>
                    <a:pt x="616" y="329"/>
                    <a:pt x="616" y="329"/>
                    <a:pt x="616" y="329"/>
                  </a:cubicBezTo>
                  <a:cubicBezTo>
                    <a:pt x="602" y="336"/>
                    <a:pt x="593" y="352"/>
                    <a:pt x="593" y="370"/>
                  </a:cubicBezTo>
                  <a:cubicBezTo>
                    <a:pt x="593" y="389"/>
                    <a:pt x="602" y="405"/>
                    <a:pt x="616" y="412"/>
                  </a:cubicBezTo>
                  <a:cubicBezTo>
                    <a:pt x="616" y="452"/>
                    <a:pt x="616" y="452"/>
                    <a:pt x="616" y="452"/>
                  </a:cubicBezTo>
                  <a:cubicBezTo>
                    <a:pt x="650" y="452"/>
                    <a:pt x="650" y="452"/>
                    <a:pt x="650" y="452"/>
                  </a:cubicBezTo>
                  <a:cubicBezTo>
                    <a:pt x="650" y="412"/>
                    <a:pt x="650" y="412"/>
                    <a:pt x="650" y="412"/>
                  </a:cubicBezTo>
                  <a:cubicBezTo>
                    <a:pt x="664" y="405"/>
                    <a:pt x="674" y="389"/>
                    <a:pt x="674" y="370"/>
                  </a:cubicBezTo>
                  <a:cubicBezTo>
                    <a:pt x="674" y="352"/>
                    <a:pt x="664" y="336"/>
                    <a:pt x="650" y="329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690" y="183"/>
                    <a:pt x="690" y="183"/>
                    <a:pt x="690" y="183"/>
                  </a:cubicBezTo>
                  <a:cubicBezTo>
                    <a:pt x="697" y="180"/>
                    <a:pt x="702" y="172"/>
                    <a:pt x="702" y="164"/>
                  </a:cubicBezTo>
                  <a:cubicBezTo>
                    <a:pt x="702" y="155"/>
                    <a:pt x="697" y="147"/>
                    <a:pt x="690" y="144"/>
                  </a:cubicBezTo>
                  <a:close/>
                  <a:moveTo>
                    <a:pt x="351" y="355"/>
                  </a:moveTo>
                  <a:cubicBezTo>
                    <a:pt x="346" y="355"/>
                    <a:pt x="341" y="354"/>
                    <a:pt x="336" y="352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29" y="487"/>
                    <a:pt x="280" y="517"/>
                    <a:pt x="327" y="517"/>
                  </a:cubicBezTo>
                  <a:cubicBezTo>
                    <a:pt x="375" y="517"/>
                    <a:pt x="375" y="517"/>
                    <a:pt x="375" y="517"/>
                  </a:cubicBezTo>
                  <a:cubicBezTo>
                    <a:pt x="410" y="517"/>
                    <a:pt x="574" y="487"/>
                    <a:pt x="574" y="386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366" y="352"/>
                    <a:pt x="366" y="352"/>
                    <a:pt x="366" y="352"/>
                  </a:cubicBezTo>
                  <a:cubicBezTo>
                    <a:pt x="361" y="354"/>
                    <a:pt x="356" y="355"/>
                    <a:pt x="351" y="35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98685" y="6039008"/>
            <a:ext cx="37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某某中小学 九年级数学下册 第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26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章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4144659" y="2392087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zh-CN" altLang="en-US" sz="2800" b="1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第二十六章  反比例函数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26874" y="1355924"/>
            <a:ext cx="8821270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码头工人每天往一艘轮船上装载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吨货物，装载完毕恰好用了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天时间．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）由于遇到紧急情况，要求船上的货物不超过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天卸载完毕，那么平均每天至少要卸载多少吨？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26874" y="2964592"/>
                <a:ext cx="6252033" cy="2983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t=5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带入到函数解析式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240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v=48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若正好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天卸货完毕，则平均每天卸货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48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吨。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而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vt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=240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t&gt;0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），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的值越小，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的值越大。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则若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≤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≥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48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这样按照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天卸载完毕，那么平均每天至少要卸载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48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吨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74" y="2964592"/>
                <a:ext cx="6252033" cy="2983894"/>
              </a:xfrm>
              <a:prstGeom prst="rect">
                <a:avLst/>
              </a:prstGeom>
              <a:blipFill rotWithShape="1">
                <a:blip r:embed="rId3"/>
                <a:stretch>
                  <a:fillRect l="-6" t="-14" r="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99" y="2964592"/>
            <a:ext cx="2196772" cy="274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25600" y="1212305"/>
            <a:ext cx="8940800" cy="4648200"/>
          </a:xfrm>
          <a:prstGeom prst="rect">
            <a:avLst/>
          </a:prstGeom>
          <a:solidFill>
            <a:srgbClr val="1D4E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73849" y="4198659"/>
            <a:ext cx="7244303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、运用反比例函数的知识解决实际问题。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、经历“实际问题</a:t>
            </a: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-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建立模型</a:t>
            </a: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-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拓展应用”的过程，发展学生分析、解决问题的能力。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、经历运用反比例函数解决实际问题的过程，体会数学建模的思想。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690149" y="2440980"/>
            <a:ext cx="4811703" cy="1649423"/>
            <a:chOff x="3690149" y="2408508"/>
            <a:chExt cx="4811703" cy="1649423"/>
          </a:xfrm>
        </p:grpSpPr>
        <p:sp>
          <p:nvSpPr>
            <p:cNvPr id="25" name="矩形 7"/>
            <p:cNvSpPr/>
            <p:nvPr>
              <p:custDataLst>
                <p:tags r:id="rId1"/>
              </p:custDataLst>
            </p:nvPr>
          </p:nvSpPr>
          <p:spPr>
            <a:xfrm>
              <a:off x="4734090" y="2949935"/>
              <a:ext cx="27238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zh-CN" altLang="en-US" sz="66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26" name="矩形 8"/>
            <p:cNvSpPr/>
            <p:nvPr>
              <p:custDataLst>
                <p:tags r:id="rId2"/>
              </p:custDataLst>
            </p:nvPr>
          </p:nvSpPr>
          <p:spPr>
            <a:xfrm>
              <a:off x="3690149" y="2408508"/>
              <a:ext cx="48117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85800">
                <a:defRPr/>
              </a:pPr>
              <a:r>
                <a:rPr lang="en-US" altLang="zh-CN" sz="28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HOMEWORK PRACTICE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73679" y="584201"/>
            <a:ext cx="1244642" cy="1244640"/>
            <a:chOff x="5408562" y="584201"/>
            <a:chExt cx="1244642" cy="1244640"/>
          </a:xfrm>
        </p:grpSpPr>
        <p:sp>
          <p:nvSpPr>
            <p:cNvPr id="30" name="椭圆 29"/>
            <p:cNvSpPr/>
            <p:nvPr/>
          </p:nvSpPr>
          <p:spPr>
            <a:xfrm>
              <a:off x="5408562" y="584201"/>
              <a:ext cx="1244642" cy="1244640"/>
            </a:xfrm>
            <a:prstGeom prst="ellipse">
              <a:avLst/>
            </a:prstGeom>
            <a:gradFill>
              <a:gsLst>
                <a:gs pos="0">
                  <a:srgbClr val="ECECEE"/>
                </a:gs>
                <a:gs pos="100000">
                  <a:srgbClr val="E8EAF0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5478333" y="791144"/>
              <a:ext cx="1105101" cy="830754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3578779" cy="865006"/>
            <a:chOff x="210705" y="105395"/>
            <a:chExt cx="3578779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练一练（图形题）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54967" y="1164656"/>
            <a:ext cx="74276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．密闭容器内有一定质量的二氧化碳，当容器的体积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1600" b="1" kern="1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）变化时，气体的密度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ρ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kg/m</a:t>
            </a:r>
            <a:r>
              <a:rPr lang="en-US" altLang="zh-CN" sz="1600" b="1" kern="1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）随之变化，已知密度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ρ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与体积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是反比例函数关系，它的图象如图所示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defTabSz="685800" fontAlgn="ctr">
              <a:lnSpc>
                <a:spcPct val="150000"/>
              </a:lnSpc>
              <a:spcBef>
                <a:spcPts val="600"/>
              </a:spcBef>
            </a:pP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）求密度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ρ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关于体积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的函数解析式；</a:t>
            </a:r>
          </a:p>
          <a:p>
            <a:pPr defTabSz="685800" fontAlgn="ctr">
              <a:lnSpc>
                <a:spcPct val="150000"/>
              </a:lnSpc>
              <a:spcBef>
                <a:spcPts val="600"/>
              </a:spcBef>
            </a:pP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）当密度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ρ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不低于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4kg/m</a:t>
            </a:r>
            <a:r>
              <a:rPr lang="en-US" altLang="zh-CN" sz="1600" b="1" kern="1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时，求二氧化碳体积的取值范围。</a:t>
            </a:r>
          </a:p>
        </p:txBody>
      </p:sp>
      <p:pic>
        <p:nvPicPr>
          <p:cNvPr id="12" name="图片 11" descr="figure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8888" y="2663686"/>
            <a:ext cx="3057536" cy="2743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254967" y="3471668"/>
                <a:ext cx="7880069" cy="2418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解：设密度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与体积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的反比例函数解析式为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把点（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）代入解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k=12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密度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与体积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的反比例函数解析式为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）由图象得：当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ρ≥4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v≤3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b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答：当密度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不低于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4kg/m</a:t>
                </a:r>
                <a:r>
                  <a:rPr lang="en-US" altLang="zh-CN" sz="1600" kern="100" baseline="30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时，二氧化碳体积的取值范围是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＜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v≤3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67" y="3471668"/>
                <a:ext cx="7880069" cy="2418739"/>
              </a:xfrm>
              <a:prstGeom prst="rect">
                <a:avLst/>
              </a:prstGeom>
              <a:blipFill rotWithShape="1">
                <a:blip r:embed="rId4"/>
                <a:stretch>
                  <a:fillRect l="-3" t="-5" r="7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413992" y="1231091"/>
                <a:ext cx="9061851" cy="219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．在一个可以改变体积的密闭容器内装有一定质量的二氧化碳，当改变容器的体积时，气体的密度也会随之改变，密度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（单位：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altLang="zh-CN" b="1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zh-CN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）是体积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（单位：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b="1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zh-CN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）的反比例函数，它的图象如图所示：</a:t>
                </a:r>
                <a:endParaRPr lang="en-US" altLang="zh-CN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CN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CN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之间的函数关系式，并写出自变量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CN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的取值范围；</a:t>
                </a:r>
                <a:endParaRPr lang="zh-C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求当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zh-CN" altLang="zh-CN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时气体的密度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92" y="1231091"/>
                <a:ext cx="9061851" cy="2197909"/>
              </a:xfrm>
              <a:prstGeom prst="rect">
                <a:avLst/>
              </a:prstGeom>
              <a:blipFill rotWithShape="1">
                <a:blip r:embed="rId3"/>
                <a:stretch>
                  <a:fillRect l="-5" t="-21" r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figure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8144" y="2823880"/>
            <a:ext cx="2780034" cy="3102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93822" y="3783010"/>
                <a:ext cx="7436995" cy="2237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en-US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设密度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与体积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的反比例函数解析式为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b="1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把点（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）代入解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k=10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密度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与体积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的反比例函数解析式为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/>
                </a:r>
                <a:b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</a:b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v=10m</a:t>
                </a:r>
                <a:r>
                  <a:rPr lang="en-US" altLang="zh-CN" sz="1600" b="1" kern="100" baseline="30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sz="16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，得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ρ=1</a:t>
                </a:r>
                <a:r>
                  <a:rPr lang="zh-CN" altLang="zh-CN" sz="16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2" y="3783010"/>
                <a:ext cx="7436995" cy="2237151"/>
              </a:xfrm>
              <a:prstGeom prst="rect">
                <a:avLst/>
              </a:prstGeom>
              <a:blipFill rotWithShape="1">
                <a:blip r:embed="rId5"/>
                <a:stretch>
                  <a:fillRect l="-8" t="-14" r="7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42606" y="1136499"/>
            <a:ext cx="9290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．一列货车从北京开往乌鲁木齐，以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58km/h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的平均速度行驶需要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65h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．为了实施西部大开发，京乌线决定全线提速．</a:t>
            </a:r>
          </a:p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）如果提速后平均速度为</a:t>
            </a:r>
            <a:r>
              <a:rPr lang="en-US" altLang="zh-CN" sz="16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vkm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，全程运营时间为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小时，试写出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之间的函数表达式；</a:t>
            </a:r>
          </a:p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）如果提速后平均速度为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78km/h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，求提速后全程运营时间；</a:t>
            </a:r>
          </a:p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）如果全程运营的时间控制在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内，那么提速后，平均速度至少应为多少？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142606" y="4660694"/>
                <a:ext cx="7022952" cy="1355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解：由题意可得，总路程为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58×65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3770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km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则提速后平均速度为</a:t>
                </a:r>
                <a:r>
                  <a:rPr lang="en-US" altLang="zh-CN" sz="16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vkm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/h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，全程运营时间为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小时，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之间的函数表达式为：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3770</m:t>
                        </m:r>
                      </m:num>
                      <m:den>
                        <m:r>
                          <a:rPr lang="en-US" altLang="zh-CN" sz="16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zh-CN" altLang="zh-CN" sz="16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4660694"/>
                <a:ext cx="7022952" cy="1355115"/>
              </a:xfrm>
              <a:prstGeom prst="rect">
                <a:avLst/>
              </a:prstGeom>
              <a:blipFill rotWithShape="1">
                <a:blip r:embed="rId3"/>
                <a:stretch>
                  <a:fillRect l="-3" t="-32" r="1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142606" y="40641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rgbClr val="268868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等量关系</a:t>
            </a:r>
            <a:r>
              <a:rPr lang="zh-CN" altLang="en-US" sz="1350" dirty="0">
                <a:solidFill>
                  <a:srgbClr val="268868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时间</a:t>
            </a:r>
            <a:endParaRPr lang="zh-CN" altLang="en-US" sz="135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33" y="3897523"/>
            <a:ext cx="3753925" cy="2118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88164" y="3691044"/>
                <a:ext cx="7022952" cy="2403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）当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78km/h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3770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（小时），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答：提速后全程运营时间为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小时；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全程运营的时间控制在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40h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内，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平均速度应为：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 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3770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94.25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答：提速后，平均速度至少应为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94.25km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64" y="3691044"/>
                <a:ext cx="7022952" cy="2403735"/>
              </a:xfrm>
              <a:prstGeom prst="rect">
                <a:avLst/>
              </a:prstGeom>
              <a:blipFill rotWithShape="1">
                <a:blip r:embed="rId3"/>
                <a:stretch>
                  <a:fillRect l="-6" t="-18" r="4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142606" y="1136499"/>
            <a:ext cx="9290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．一列货车从北京开往乌鲁木齐，以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58km/h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的平均速度行驶需要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65h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．为了实施西部大开发，京乌线决定全线提速．</a:t>
            </a:r>
          </a:p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）如果提速后平均速度为</a:t>
            </a:r>
            <a:r>
              <a:rPr lang="en-US" altLang="zh-CN" sz="16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vkm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，全程运营时间为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小时，试写出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之间的函数表达式；</a:t>
            </a:r>
          </a:p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）如果提速后平均速度为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78km/h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，求提速后全程运营时间；</a:t>
            </a:r>
          </a:p>
          <a:p>
            <a:pPr defTabSz="685800" fontAlgn="ctr">
              <a:lnSpc>
                <a:spcPct val="20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）如果全程运营的时间控制在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40h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内，那么提速后，平均速度至少应为多少？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84" y="4069590"/>
            <a:ext cx="3388442" cy="191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12774" y="1449081"/>
            <a:ext cx="8882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2017·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广西钦州港经开区中学初三期中）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聚能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电厂现在有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吨煤．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(1)</a:t>
            </a:r>
            <a:r>
              <a:rPr lang="zh-CN" altLang="en-US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这些煤能够使用的天数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y(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单位：天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与该厂平均每天用煤吨数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x(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单位：吨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之间的函数关系；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(2)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若平均每天用煤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吨，则这批煤能用多少天？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(3)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若该电厂前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天每天用煤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吨，后因各地用电紧张，每天用煤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吨，则这批煤共可用多少天？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73968" y="4448534"/>
                <a:ext cx="7022952" cy="153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解：由题意可得，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现存煤炭量为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5000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吨</a:t>
                </a:r>
                <a:endParaRPr lang="zh-CN" altLang="zh-CN" sz="16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之间的函数表达式为：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en-US" altLang="zh-CN" sz="16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CN" altLang="zh-CN" sz="16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）把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x=200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带入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en-US" altLang="zh-CN" sz="1600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中得，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y=25       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答：每天用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200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吨，可用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25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天。</a:t>
                </a:r>
                <a:endParaRPr lang="en-US" altLang="zh-CN" sz="1600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968" y="4448534"/>
                <a:ext cx="7022952" cy="1530099"/>
              </a:xfrm>
              <a:prstGeom prst="rect">
                <a:avLst/>
              </a:prstGeom>
              <a:blipFill rotWithShape="1">
                <a:blip r:embed="rId3"/>
                <a:stretch>
                  <a:fillRect l="-2" t="-23" r="8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3147785" y="4054791"/>
            <a:ext cx="520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rgbClr val="268868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等量关系</a:t>
            </a:r>
            <a:r>
              <a:rPr lang="zh-CN" altLang="en-US" sz="1350" dirty="0">
                <a:solidFill>
                  <a:srgbClr val="268868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现存煤炭量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每天用煤吨数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612774" y="3744732"/>
            <a:ext cx="7022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）前</a:t>
            </a: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天用煤量为 </a:t>
            </a: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10×200=2000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（吨）</a:t>
            </a:r>
            <a:endParaRPr lang="en-US" altLang="zh-CN" sz="1600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剩余煤炭量为</a:t>
            </a: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5000-2000=3000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（吨）</a:t>
            </a:r>
            <a:endParaRPr lang="en-US" altLang="zh-CN" sz="1600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后续每天用煤</a:t>
            </a: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吨，则</a:t>
            </a:r>
            <a:endParaRPr lang="en-US" altLang="zh-CN" sz="1600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3000÷300=10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（天）</a:t>
            </a:r>
            <a:endParaRPr lang="en-US" altLang="zh-CN" sz="1600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答：这批煤共可用</a:t>
            </a:r>
            <a:r>
              <a:rPr lang="en-US" altLang="zh-CN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zh-CN" altLang="en-US" sz="16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</a:t>
            </a:r>
            <a:endParaRPr lang="en-US" altLang="zh-CN" sz="1600" kern="1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2774" y="1449081"/>
            <a:ext cx="8882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2017·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广西钦州港经开区中学初三期中）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聚能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电厂现在有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吨煤．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(1)</a:t>
            </a:r>
            <a:r>
              <a:rPr lang="zh-CN" altLang="en-US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这些煤能够使用的天数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y(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单位：天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与该厂平均每天用煤吨数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x(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单位：吨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之间的函数关系；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(2)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若平均每天用煤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吨，则这批煤能用多少天？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(3)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若该电厂前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天每天用煤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吨，后因各地用电紧张，每天用煤</a:t>
            </a:r>
            <a:r>
              <a:rPr lang="en-US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</a:t>
            </a:r>
            <a:r>
              <a:rPr lang="zh-CN" altLang="zh-CN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吨，则这批煤共可用多少天？</a:t>
            </a:r>
            <a:endParaRPr lang="zh-CN" altLang="zh-CN" sz="16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9558" y="210488"/>
            <a:ext cx="11752884" cy="6437024"/>
          </a:xfrm>
          <a:prstGeom prst="rect">
            <a:avLst/>
          </a:prstGeom>
          <a:solidFill>
            <a:srgbClr val="1D4E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33627" y="1934692"/>
            <a:ext cx="2441694" cy="3164132"/>
            <a:chOff x="619165" y="1786115"/>
            <a:chExt cx="2441694" cy="3164132"/>
          </a:xfrm>
        </p:grpSpPr>
        <p:grpSp>
          <p:nvGrpSpPr>
            <p:cNvPr id="18" name="组合 17"/>
            <p:cNvGrpSpPr/>
            <p:nvPr/>
          </p:nvGrpSpPr>
          <p:grpSpPr>
            <a:xfrm>
              <a:off x="890569" y="1786115"/>
              <a:ext cx="1898885" cy="1898883"/>
              <a:chOff x="5219691" y="600046"/>
              <a:chExt cx="1898885" cy="189888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/>
                <a:endPara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619165" y="4180806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00">
                <a:defRPr/>
              </a:pPr>
              <a:r>
                <a:rPr kumimoji="1" lang="zh-CN" altLang="en-US" sz="44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课后回顾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36568" y="1302460"/>
            <a:ext cx="6120048" cy="826347"/>
            <a:chOff x="3926652" y="1015035"/>
            <a:chExt cx="6120048" cy="826347"/>
          </a:xfrm>
        </p:grpSpPr>
        <p:sp>
          <p:nvSpPr>
            <p:cNvPr id="24" name="文本框 23"/>
            <p:cNvSpPr txBox="1"/>
            <p:nvPr/>
          </p:nvSpPr>
          <p:spPr>
            <a:xfrm>
              <a:off x="4937609" y="1135821"/>
              <a:ext cx="5109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实际问题转化为反比例函数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36568" y="2875530"/>
            <a:ext cx="6120048" cy="826347"/>
            <a:chOff x="3926652" y="1015035"/>
            <a:chExt cx="6120048" cy="826347"/>
          </a:xfrm>
        </p:grpSpPr>
        <p:sp>
          <p:nvSpPr>
            <p:cNvPr id="27" name="文本框 26"/>
            <p:cNvSpPr txBox="1"/>
            <p:nvPr/>
          </p:nvSpPr>
          <p:spPr>
            <a:xfrm>
              <a:off x="4937609" y="1135821"/>
              <a:ext cx="5109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用反比例函数解决实际问题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36568" y="4448600"/>
            <a:ext cx="4888942" cy="826347"/>
            <a:chOff x="3926652" y="1015035"/>
            <a:chExt cx="4888942" cy="826347"/>
          </a:xfrm>
        </p:grpSpPr>
        <p:sp>
          <p:nvSpPr>
            <p:cNvPr id="30" name="文本框 29"/>
            <p:cNvSpPr txBox="1"/>
            <p:nvPr/>
          </p:nvSpPr>
          <p:spPr>
            <a:xfrm>
              <a:off x="4937609" y="1135821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体会数学建模的思想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8178" y="1"/>
            <a:ext cx="12210178" cy="685800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1672" y="1361765"/>
            <a:ext cx="12213672" cy="4442944"/>
          </a:xfrm>
          <a:prstGeom prst="rect">
            <a:avLst/>
          </a:prstGeom>
          <a:solidFill>
            <a:srgbClr val="1D4E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740769" y="1444987"/>
            <a:ext cx="4630894" cy="3401450"/>
          </a:xfrm>
          <a:custGeom>
            <a:avLst/>
            <a:gdLst>
              <a:gd name="T0" fmla="*/ 690 w 702"/>
              <a:gd name="T1" fmla="*/ 144 h 517"/>
              <a:gd name="T2" fmla="*/ 358 w 702"/>
              <a:gd name="T3" fmla="*/ 1 h 517"/>
              <a:gd name="T4" fmla="*/ 351 w 702"/>
              <a:gd name="T5" fmla="*/ 0 h 517"/>
              <a:gd name="T6" fmla="*/ 345 w 702"/>
              <a:gd name="T7" fmla="*/ 1 h 517"/>
              <a:gd name="T8" fmla="*/ 12 w 702"/>
              <a:gd name="T9" fmla="*/ 144 h 517"/>
              <a:gd name="T10" fmla="*/ 0 w 702"/>
              <a:gd name="T11" fmla="*/ 164 h 517"/>
              <a:gd name="T12" fmla="*/ 12 w 702"/>
              <a:gd name="T13" fmla="*/ 183 h 517"/>
              <a:gd name="T14" fmla="*/ 345 w 702"/>
              <a:gd name="T15" fmla="*/ 326 h 517"/>
              <a:gd name="T16" fmla="*/ 358 w 702"/>
              <a:gd name="T17" fmla="*/ 326 h 517"/>
              <a:gd name="T18" fmla="*/ 616 w 702"/>
              <a:gd name="T19" fmla="*/ 215 h 517"/>
              <a:gd name="T20" fmla="*/ 616 w 702"/>
              <a:gd name="T21" fmla="*/ 329 h 517"/>
              <a:gd name="T22" fmla="*/ 593 w 702"/>
              <a:gd name="T23" fmla="*/ 370 h 517"/>
              <a:gd name="T24" fmla="*/ 616 w 702"/>
              <a:gd name="T25" fmla="*/ 412 h 517"/>
              <a:gd name="T26" fmla="*/ 616 w 702"/>
              <a:gd name="T27" fmla="*/ 452 h 517"/>
              <a:gd name="T28" fmla="*/ 650 w 702"/>
              <a:gd name="T29" fmla="*/ 452 h 517"/>
              <a:gd name="T30" fmla="*/ 650 w 702"/>
              <a:gd name="T31" fmla="*/ 412 h 517"/>
              <a:gd name="T32" fmla="*/ 674 w 702"/>
              <a:gd name="T33" fmla="*/ 370 h 517"/>
              <a:gd name="T34" fmla="*/ 650 w 702"/>
              <a:gd name="T35" fmla="*/ 329 h 517"/>
              <a:gd name="T36" fmla="*/ 650 w 702"/>
              <a:gd name="T37" fmla="*/ 200 h 517"/>
              <a:gd name="T38" fmla="*/ 690 w 702"/>
              <a:gd name="T39" fmla="*/ 183 h 517"/>
              <a:gd name="T40" fmla="*/ 702 w 702"/>
              <a:gd name="T41" fmla="*/ 164 h 517"/>
              <a:gd name="T42" fmla="*/ 690 w 702"/>
              <a:gd name="T43" fmla="*/ 144 h 517"/>
              <a:gd name="T44" fmla="*/ 351 w 702"/>
              <a:gd name="T45" fmla="*/ 355 h 517"/>
              <a:gd name="T46" fmla="*/ 336 w 702"/>
              <a:gd name="T47" fmla="*/ 352 h 517"/>
              <a:gd name="T48" fmla="*/ 129 w 702"/>
              <a:gd name="T49" fmla="*/ 262 h 517"/>
              <a:gd name="T50" fmla="*/ 129 w 702"/>
              <a:gd name="T51" fmla="*/ 386 h 517"/>
              <a:gd name="T52" fmla="*/ 327 w 702"/>
              <a:gd name="T53" fmla="*/ 517 h 517"/>
              <a:gd name="T54" fmla="*/ 375 w 702"/>
              <a:gd name="T55" fmla="*/ 517 h 517"/>
              <a:gd name="T56" fmla="*/ 574 w 702"/>
              <a:gd name="T57" fmla="*/ 386 h 517"/>
              <a:gd name="T58" fmla="*/ 574 w 702"/>
              <a:gd name="T59" fmla="*/ 262 h 517"/>
              <a:gd name="T60" fmla="*/ 366 w 702"/>
              <a:gd name="T61" fmla="*/ 352 h 517"/>
              <a:gd name="T62" fmla="*/ 351 w 702"/>
              <a:gd name="T63" fmla="*/ 355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02" h="517">
                <a:moveTo>
                  <a:pt x="690" y="144"/>
                </a:moveTo>
                <a:cubicBezTo>
                  <a:pt x="358" y="1"/>
                  <a:pt x="358" y="1"/>
                  <a:pt x="358" y="1"/>
                </a:cubicBezTo>
                <a:cubicBezTo>
                  <a:pt x="356" y="0"/>
                  <a:pt x="353" y="0"/>
                  <a:pt x="351" y="0"/>
                </a:cubicBezTo>
                <a:cubicBezTo>
                  <a:pt x="349" y="0"/>
                  <a:pt x="347" y="0"/>
                  <a:pt x="345" y="1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5" y="147"/>
                  <a:pt x="0" y="155"/>
                  <a:pt x="0" y="164"/>
                </a:cubicBezTo>
                <a:cubicBezTo>
                  <a:pt x="0" y="172"/>
                  <a:pt x="5" y="180"/>
                  <a:pt x="12" y="183"/>
                </a:cubicBezTo>
                <a:cubicBezTo>
                  <a:pt x="345" y="326"/>
                  <a:pt x="345" y="326"/>
                  <a:pt x="345" y="326"/>
                </a:cubicBezTo>
                <a:cubicBezTo>
                  <a:pt x="349" y="328"/>
                  <a:pt x="354" y="328"/>
                  <a:pt x="358" y="326"/>
                </a:cubicBezTo>
                <a:cubicBezTo>
                  <a:pt x="616" y="215"/>
                  <a:pt x="616" y="215"/>
                  <a:pt x="616" y="215"/>
                </a:cubicBezTo>
                <a:cubicBezTo>
                  <a:pt x="616" y="329"/>
                  <a:pt x="616" y="329"/>
                  <a:pt x="616" y="329"/>
                </a:cubicBezTo>
                <a:cubicBezTo>
                  <a:pt x="602" y="336"/>
                  <a:pt x="593" y="352"/>
                  <a:pt x="593" y="370"/>
                </a:cubicBezTo>
                <a:cubicBezTo>
                  <a:pt x="593" y="389"/>
                  <a:pt x="602" y="405"/>
                  <a:pt x="616" y="412"/>
                </a:cubicBezTo>
                <a:cubicBezTo>
                  <a:pt x="616" y="452"/>
                  <a:pt x="616" y="452"/>
                  <a:pt x="616" y="452"/>
                </a:cubicBezTo>
                <a:cubicBezTo>
                  <a:pt x="650" y="452"/>
                  <a:pt x="650" y="452"/>
                  <a:pt x="650" y="452"/>
                </a:cubicBezTo>
                <a:cubicBezTo>
                  <a:pt x="650" y="412"/>
                  <a:pt x="650" y="412"/>
                  <a:pt x="650" y="412"/>
                </a:cubicBezTo>
                <a:cubicBezTo>
                  <a:pt x="664" y="405"/>
                  <a:pt x="674" y="389"/>
                  <a:pt x="674" y="370"/>
                </a:cubicBezTo>
                <a:cubicBezTo>
                  <a:pt x="674" y="352"/>
                  <a:pt x="664" y="336"/>
                  <a:pt x="650" y="329"/>
                </a:cubicBezTo>
                <a:cubicBezTo>
                  <a:pt x="650" y="200"/>
                  <a:pt x="650" y="200"/>
                  <a:pt x="650" y="200"/>
                </a:cubicBezTo>
                <a:cubicBezTo>
                  <a:pt x="690" y="183"/>
                  <a:pt x="690" y="183"/>
                  <a:pt x="690" y="183"/>
                </a:cubicBezTo>
                <a:cubicBezTo>
                  <a:pt x="697" y="180"/>
                  <a:pt x="702" y="172"/>
                  <a:pt x="702" y="164"/>
                </a:cubicBezTo>
                <a:cubicBezTo>
                  <a:pt x="702" y="155"/>
                  <a:pt x="697" y="147"/>
                  <a:pt x="690" y="144"/>
                </a:cubicBezTo>
                <a:close/>
                <a:moveTo>
                  <a:pt x="351" y="355"/>
                </a:moveTo>
                <a:cubicBezTo>
                  <a:pt x="346" y="355"/>
                  <a:pt x="341" y="354"/>
                  <a:pt x="336" y="352"/>
                </a:cubicBezTo>
                <a:cubicBezTo>
                  <a:pt x="129" y="262"/>
                  <a:pt x="129" y="262"/>
                  <a:pt x="129" y="262"/>
                </a:cubicBezTo>
                <a:cubicBezTo>
                  <a:pt x="129" y="386"/>
                  <a:pt x="129" y="386"/>
                  <a:pt x="129" y="386"/>
                </a:cubicBezTo>
                <a:cubicBezTo>
                  <a:pt x="129" y="487"/>
                  <a:pt x="280" y="517"/>
                  <a:pt x="327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410" y="517"/>
                  <a:pt x="574" y="487"/>
                  <a:pt x="574" y="386"/>
                </a:cubicBezTo>
                <a:cubicBezTo>
                  <a:pt x="574" y="262"/>
                  <a:pt x="574" y="262"/>
                  <a:pt x="574" y="262"/>
                </a:cubicBezTo>
                <a:cubicBezTo>
                  <a:pt x="366" y="352"/>
                  <a:pt x="366" y="352"/>
                  <a:pt x="366" y="352"/>
                </a:cubicBezTo>
                <a:cubicBezTo>
                  <a:pt x="361" y="354"/>
                  <a:pt x="356" y="355"/>
                  <a:pt x="351" y="355"/>
                </a:cubicBezTo>
                <a:close/>
              </a:path>
            </a:pathLst>
          </a:custGeom>
          <a:solidFill>
            <a:sysClr val="window" lastClr="FFFFFF">
              <a:alpha val="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45353" y="4846437"/>
            <a:ext cx="3101294" cy="364914"/>
            <a:chOff x="4545353" y="4846437"/>
            <a:chExt cx="3101294" cy="364914"/>
          </a:xfrm>
        </p:grpSpPr>
        <p:sp>
          <p:nvSpPr>
            <p:cNvPr id="9" name="矩形 8"/>
            <p:cNvSpPr/>
            <p:nvPr/>
          </p:nvSpPr>
          <p:spPr>
            <a:xfrm>
              <a:off x="4545353" y="4890395"/>
              <a:ext cx="3101294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zh-CN" altLang="en-US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主讲老师：</a:t>
              </a:r>
              <a:r>
                <a:rPr lang="en-US" altLang="zh-CN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     </a:t>
              </a:r>
              <a:r>
                <a:rPr lang="zh-CN" altLang="en-US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讲课时间：</a:t>
              </a:r>
              <a:r>
                <a:rPr lang="en-US" altLang="zh-CN" sz="1200" kern="0" smtClean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lang="zh-CN" altLang="en-US" sz="1200" kern="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4545353" y="4846437"/>
              <a:ext cx="3101294" cy="364914"/>
            </a:xfrm>
            <a:prstGeom prst="roundRect">
              <a:avLst>
                <a:gd name="adj" fmla="val 50000"/>
              </a:avLst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92080" y="2513664"/>
            <a:ext cx="10407841" cy="1978814"/>
            <a:chOff x="892080" y="2513664"/>
            <a:chExt cx="10407841" cy="1978814"/>
          </a:xfrm>
        </p:grpSpPr>
        <p:sp>
          <p:nvSpPr>
            <p:cNvPr id="6" name="矩形 5"/>
            <p:cNvSpPr/>
            <p:nvPr/>
          </p:nvSpPr>
          <p:spPr bwMode="auto">
            <a:xfrm>
              <a:off x="1899980" y="2513664"/>
              <a:ext cx="839204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zh-CN" altLang="en-US" sz="8000" b="1" kern="1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谢谢各位同学倾听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82800" y="4184701"/>
              <a:ext cx="80626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THANK YOU FOR LISTENING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92080" y="4027241"/>
              <a:ext cx="1040784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组合 18"/>
          <p:cNvGrpSpPr/>
          <p:nvPr/>
        </p:nvGrpSpPr>
        <p:grpSpPr>
          <a:xfrm>
            <a:off x="5392975" y="710673"/>
            <a:ext cx="1406050" cy="1406050"/>
            <a:chOff x="5240306" y="655040"/>
            <a:chExt cx="1805500" cy="1805500"/>
          </a:xfrm>
        </p:grpSpPr>
        <p:sp>
          <p:nvSpPr>
            <p:cNvPr id="14" name="椭圆 13"/>
            <p:cNvSpPr/>
            <p:nvPr/>
          </p:nvSpPr>
          <p:spPr>
            <a:xfrm>
              <a:off x="5240306" y="655040"/>
              <a:ext cx="1805500" cy="1805500"/>
            </a:xfrm>
            <a:prstGeom prst="ellipse">
              <a:avLst/>
            </a:prstGeom>
            <a:solidFill>
              <a:srgbClr val="1D4E89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499416" y="1085028"/>
              <a:ext cx="1287281" cy="945524"/>
            </a:xfrm>
            <a:custGeom>
              <a:avLst/>
              <a:gdLst>
                <a:gd name="T0" fmla="*/ 690 w 702"/>
                <a:gd name="T1" fmla="*/ 144 h 517"/>
                <a:gd name="T2" fmla="*/ 358 w 702"/>
                <a:gd name="T3" fmla="*/ 1 h 517"/>
                <a:gd name="T4" fmla="*/ 351 w 702"/>
                <a:gd name="T5" fmla="*/ 0 h 517"/>
                <a:gd name="T6" fmla="*/ 345 w 702"/>
                <a:gd name="T7" fmla="*/ 1 h 517"/>
                <a:gd name="T8" fmla="*/ 12 w 702"/>
                <a:gd name="T9" fmla="*/ 144 h 517"/>
                <a:gd name="T10" fmla="*/ 0 w 702"/>
                <a:gd name="T11" fmla="*/ 164 h 517"/>
                <a:gd name="T12" fmla="*/ 12 w 702"/>
                <a:gd name="T13" fmla="*/ 183 h 517"/>
                <a:gd name="T14" fmla="*/ 345 w 702"/>
                <a:gd name="T15" fmla="*/ 326 h 517"/>
                <a:gd name="T16" fmla="*/ 358 w 702"/>
                <a:gd name="T17" fmla="*/ 326 h 517"/>
                <a:gd name="T18" fmla="*/ 616 w 702"/>
                <a:gd name="T19" fmla="*/ 215 h 517"/>
                <a:gd name="T20" fmla="*/ 616 w 702"/>
                <a:gd name="T21" fmla="*/ 329 h 517"/>
                <a:gd name="T22" fmla="*/ 593 w 702"/>
                <a:gd name="T23" fmla="*/ 370 h 517"/>
                <a:gd name="T24" fmla="*/ 616 w 702"/>
                <a:gd name="T25" fmla="*/ 412 h 517"/>
                <a:gd name="T26" fmla="*/ 616 w 702"/>
                <a:gd name="T27" fmla="*/ 452 h 517"/>
                <a:gd name="T28" fmla="*/ 650 w 702"/>
                <a:gd name="T29" fmla="*/ 452 h 517"/>
                <a:gd name="T30" fmla="*/ 650 w 702"/>
                <a:gd name="T31" fmla="*/ 412 h 517"/>
                <a:gd name="T32" fmla="*/ 674 w 702"/>
                <a:gd name="T33" fmla="*/ 370 h 517"/>
                <a:gd name="T34" fmla="*/ 650 w 702"/>
                <a:gd name="T35" fmla="*/ 329 h 517"/>
                <a:gd name="T36" fmla="*/ 650 w 702"/>
                <a:gd name="T37" fmla="*/ 200 h 517"/>
                <a:gd name="T38" fmla="*/ 690 w 702"/>
                <a:gd name="T39" fmla="*/ 183 h 517"/>
                <a:gd name="T40" fmla="*/ 702 w 702"/>
                <a:gd name="T41" fmla="*/ 164 h 517"/>
                <a:gd name="T42" fmla="*/ 690 w 702"/>
                <a:gd name="T43" fmla="*/ 144 h 517"/>
                <a:gd name="T44" fmla="*/ 351 w 702"/>
                <a:gd name="T45" fmla="*/ 355 h 517"/>
                <a:gd name="T46" fmla="*/ 336 w 702"/>
                <a:gd name="T47" fmla="*/ 352 h 517"/>
                <a:gd name="T48" fmla="*/ 129 w 702"/>
                <a:gd name="T49" fmla="*/ 262 h 517"/>
                <a:gd name="T50" fmla="*/ 129 w 702"/>
                <a:gd name="T51" fmla="*/ 386 h 517"/>
                <a:gd name="T52" fmla="*/ 327 w 702"/>
                <a:gd name="T53" fmla="*/ 517 h 517"/>
                <a:gd name="T54" fmla="*/ 375 w 702"/>
                <a:gd name="T55" fmla="*/ 517 h 517"/>
                <a:gd name="T56" fmla="*/ 574 w 702"/>
                <a:gd name="T57" fmla="*/ 386 h 517"/>
                <a:gd name="T58" fmla="*/ 574 w 702"/>
                <a:gd name="T59" fmla="*/ 262 h 517"/>
                <a:gd name="T60" fmla="*/ 366 w 702"/>
                <a:gd name="T61" fmla="*/ 352 h 517"/>
                <a:gd name="T62" fmla="*/ 351 w 702"/>
                <a:gd name="T63" fmla="*/ 35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2" h="517">
                  <a:moveTo>
                    <a:pt x="690" y="144"/>
                  </a:moveTo>
                  <a:cubicBezTo>
                    <a:pt x="358" y="1"/>
                    <a:pt x="358" y="1"/>
                    <a:pt x="358" y="1"/>
                  </a:cubicBezTo>
                  <a:cubicBezTo>
                    <a:pt x="356" y="0"/>
                    <a:pt x="353" y="0"/>
                    <a:pt x="351" y="0"/>
                  </a:cubicBezTo>
                  <a:cubicBezTo>
                    <a:pt x="349" y="0"/>
                    <a:pt x="347" y="0"/>
                    <a:pt x="345" y="1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5" y="147"/>
                    <a:pt x="0" y="155"/>
                    <a:pt x="0" y="164"/>
                  </a:cubicBezTo>
                  <a:cubicBezTo>
                    <a:pt x="0" y="172"/>
                    <a:pt x="5" y="180"/>
                    <a:pt x="12" y="183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9" y="328"/>
                    <a:pt x="354" y="328"/>
                    <a:pt x="358" y="326"/>
                  </a:cubicBezTo>
                  <a:cubicBezTo>
                    <a:pt x="616" y="215"/>
                    <a:pt x="616" y="215"/>
                    <a:pt x="616" y="215"/>
                  </a:cubicBezTo>
                  <a:cubicBezTo>
                    <a:pt x="616" y="329"/>
                    <a:pt x="616" y="329"/>
                    <a:pt x="616" y="329"/>
                  </a:cubicBezTo>
                  <a:cubicBezTo>
                    <a:pt x="602" y="336"/>
                    <a:pt x="593" y="352"/>
                    <a:pt x="593" y="370"/>
                  </a:cubicBezTo>
                  <a:cubicBezTo>
                    <a:pt x="593" y="389"/>
                    <a:pt x="602" y="405"/>
                    <a:pt x="616" y="412"/>
                  </a:cubicBezTo>
                  <a:cubicBezTo>
                    <a:pt x="616" y="452"/>
                    <a:pt x="616" y="452"/>
                    <a:pt x="616" y="452"/>
                  </a:cubicBezTo>
                  <a:cubicBezTo>
                    <a:pt x="650" y="452"/>
                    <a:pt x="650" y="452"/>
                    <a:pt x="650" y="452"/>
                  </a:cubicBezTo>
                  <a:cubicBezTo>
                    <a:pt x="650" y="412"/>
                    <a:pt x="650" y="412"/>
                    <a:pt x="650" y="412"/>
                  </a:cubicBezTo>
                  <a:cubicBezTo>
                    <a:pt x="664" y="405"/>
                    <a:pt x="674" y="389"/>
                    <a:pt x="674" y="370"/>
                  </a:cubicBezTo>
                  <a:cubicBezTo>
                    <a:pt x="674" y="352"/>
                    <a:pt x="664" y="336"/>
                    <a:pt x="650" y="329"/>
                  </a:cubicBezTo>
                  <a:cubicBezTo>
                    <a:pt x="650" y="200"/>
                    <a:pt x="650" y="200"/>
                    <a:pt x="650" y="200"/>
                  </a:cubicBezTo>
                  <a:cubicBezTo>
                    <a:pt x="690" y="183"/>
                    <a:pt x="690" y="183"/>
                    <a:pt x="690" y="183"/>
                  </a:cubicBezTo>
                  <a:cubicBezTo>
                    <a:pt x="697" y="180"/>
                    <a:pt x="702" y="172"/>
                    <a:pt x="702" y="164"/>
                  </a:cubicBezTo>
                  <a:cubicBezTo>
                    <a:pt x="702" y="155"/>
                    <a:pt x="697" y="147"/>
                    <a:pt x="690" y="144"/>
                  </a:cubicBezTo>
                  <a:close/>
                  <a:moveTo>
                    <a:pt x="351" y="355"/>
                  </a:moveTo>
                  <a:cubicBezTo>
                    <a:pt x="346" y="355"/>
                    <a:pt x="341" y="354"/>
                    <a:pt x="336" y="352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29" y="487"/>
                    <a:pt x="280" y="517"/>
                    <a:pt x="327" y="517"/>
                  </a:cubicBezTo>
                  <a:cubicBezTo>
                    <a:pt x="375" y="517"/>
                    <a:pt x="375" y="517"/>
                    <a:pt x="375" y="517"/>
                  </a:cubicBezTo>
                  <a:cubicBezTo>
                    <a:pt x="410" y="517"/>
                    <a:pt x="574" y="487"/>
                    <a:pt x="574" y="386"/>
                  </a:cubicBezTo>
                  <a:cubicBezTo>
                    <a:pt x="574" y="262"/>
                    <a:pt x="574" y="262"/>
                    <a:pt x="574" y="262"/>
                  </a:cubicBezTo>
                  <a:cubicBezTo>
                    <a:pt x="366" y="352"/>
                    <a:pt x="366" y="352"/>
                    <a:pt x="366" y="352"/>
                  </a:cubicBezTo>
                  <a:cubicBezTo>
                    <a:pt x="361" y="354"/>
                    <a:pt x="356" y="355"/>
                    <a:pt x="351" y="35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98685" y="6039008"/>
            <a:ext cx="37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某某中小学 九年级数学下册 第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26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9558" y="210488"/>
            <a:ext cx="11752884" cy="6437024"/>
          </a:xfrm>
          <a:prstGeom prst="rect">
            <a:avLst/>
          </a:prstGeom>
          <a:solidFill>
            <a:srgbClr val="1D4E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55781" y="938308"/>
            <a:ext cx="6498019" cy="1960266"/>
            <a:chOff x="3926652" y="1015035"/>
            <a:chExt cx="6498019" cy="1960266"/>
          </a:xfrm>
        </p:grpSpPr>
        <p:sp>
          <p:nvSpPr>
            <p:cNvPr id="6" name="文本框 5"/>
            <p:cNvSpPr txBox="1"/>
            <p:nvPr/>
          </p:nvSpPr>
          <p:spPr>
            <a:xfrm>
              <a:off x="4937609" y="108333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37608" y="1623841"/>
              <a:ext cx="5487063" cy="13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、运用反比例函数的知识解决实际问题。</a:t>
              </a:r>
            </a:p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、经历“实际问题</a:t>
              </a:r>
              <a:r>
                <a:rPr kumimoji="1" lang="en-US" altLang="zh-CN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-</a:t>
              </a:r>
              <a:r>
                <a:rPr kumimoji="1" lang="zh-CN" altLang="en-US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建立模型</a:t>
              </a:r>
              <a:r>
                <a:rPr kumimoji="1" lang="en-US" altLang="zh-CN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-</a:t>
              </a:r>
              <a:r>
                <a:rPr kumimoji="1" lang="zh-CN" altLang="en-US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拓展应用”的过程，发展学生分析、解决问题的能力。</a:t>
              </a:r>
            </a:p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3</a:t>
              </a:r>
              <a:r>
                <a:rPr kumimoji="1" lang="zh-CN" altLang="en-US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、经历运用反比例函数解决实际问题的过程，体会数学建模的思想。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55781" y="3248007"/>
            <a:ext cx="6396419" cy="860307"/>
            <a:chOff x="3926652" y="1001212"/>
            <a:chExt cx="6396419" cy="860307"/>
          </a:xfrm>
        </p:grpSpPr>
        <p:sp>
          <p:nvSpPr>
            <p:cNvPr id="10" name="文本框 9"/>
            <p:cNvSpPr txBox="1"/>
            <p:nvPr/>
          </p:nvSpPr>
          <p:spPr>
            <a:xfrm>
              <a:off x="4937609" y="100121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37608" y="1438198"/>
              <a:ext cx="5385463" cy="42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6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运用反比例函数解决实际问题。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55781" y="4878497"/>
            <a:ext cx="4186619" cy="864777"/>
            <a:chOff x="3926652" y="976605"/>
            <a:chExt cx="4186619" cy="864777"/>
          </a:xfrm>
        </p:grpSpPr>
        <p:sp>
          <p:nvSpPr>
            <p:cNvPr id="14" name="文本框 13"/>
            <p:cNvSpPr txBox="1"/>
            <p:nvPr/>
          </p:nvSpPr>
          <p:spPr>
            <a:xfrm>
              <a:off x="4937609" y="97660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3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37608" y="1413591"/>
              <a:ext cx="3175663" cy="42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6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把实际问题转化为反比例函数。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05031" y="1934692"/>
            <a:ext cx="1898885" cy="3164132"/>
            <a:chOff x="890569" y="1786115"/>
            <a:chExt cx="1898885" cy="3164132"/>
          </a:xfrm>
        </p:grpSpPr>
        <p:grpSp>
          <p:nvGrpSpPr>
            <p:cNvPr id="18" name="组合 17"/>
            <p:cNvGrpSpPr/>
            <p:nvPr/>
          </p:nvGrpSpPr>
          <p:grpSpPr>
            <a:xfrm>
              <a:off x="890569" y="1786115"/>
              <a:ext cx="1898885" cy="1898883"/>
              <a:chOff x="5219691" y="600046"/>
              <a:chExt cx="1898885" cy="189888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/>
                <a:endPara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183421" y="4180806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00">
                <a:defRPr/>
              </a:pPr>
              <a:r>
                <a:rPr kumimoji="1" lang="zh-CN" altLang="en-US" sz="44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25600" y="1212305"/>
            <a:ext cx="8940800" cy="4648200"/>
          </a:xfrm>
          <a:prstGeom prst="rect">
            <a:avLst/>
          </a:prstGeom>
          <a:solidFill>
            <a:srgbClr val="1D4E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73849" y="4198659"/>
            <a:ext cx="7244303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、运用反比例函数的知识解决实际问题。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、经历“实际问题</a:t>
            </a: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-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建立模型</a:t>
            </a: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-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拓展应用”的过程，发展学生分析、解决问题的能力。</a:t>
            </a:r>
          </a:p>
          <a:p>
            <a:pPr lvl="0" algn="ctr" defTabSz="609600">
              <a:lnSpc>
                <a:spcPct val="150000"/>
              </a:lnSpc>
              <a:defRPr/>
            </a:pPr>
            <a:r>
              <a:rPr kumimoji="1" lang="en-US" altLang="zh-CN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200" kern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、经历运用反比例函数解决实际问题的过程，体会数学建模的思想。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690149" y="2440980"/>
            <a:ext cx="4811703" cy="1649423"/>
            <a:chOff x="3690149" y="2408508"/>
            <a:chExt cx="4811703" cy="1649423"/>
          </a:xfrm>
        </p:grpSpPr>
        <p:sp>
          <p:nvSpPr>
            <p:cNvPr id="25" name="矩形 7"/>
            <p:cNvSpPr/>
            <p:nvPr>
              <p:custDataLst>
                <p:tags r:id="rId1"/>
              </p:custDataLst>
            </p:nvPr>
          </p:nvSpPr>
          <p:spPr>
            <a:xfrm>
              <a:off x="4310896" y="2949935"/>
              <a:ext cx="357020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zh-CN" altLang="en-US" sz="66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26" name="矩形 8"/>
            <p:cNvSpPr/>
            <p:nvPr>
              <p:custDataLst>
                <p:tags r:id="rId2"/>
              </p:custDataLst>
            </p:nvPr>
          </p:nvSpPr>
          <p:spPr>
            <a:xfrm>
              <a:off x="3690149" y="2408508"/>
              <a:ext cx="48117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85800">
                <a:defRPr/>
              </a:pPr>
              <a:r>
                <a:rPr lang="en-US" altLang="zh-CN" sz="28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LEARNING OBJECTIVES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73679" y="584201"/>
            <a:ext cx="1244642" cy="1244640"/>
            <a:chOff x="5408562" y="584201"/>
            <a:chExt cx="1244642" cy="1244640"/>
          </a:xfrm>
        </p:grpSpPr>
        <p:sp>
          <p:nvSpPr>
            <p:cNvPr id="30" name="椭圆 29"/>
            <p:cNvSpPr/>
            <p:nvPr/>
          </p:nvSpPr>
          <p:spPr>
            <a:xfrm>
              <a:off x="5408562" y="584201"/>
              <a:ext cx="1244642" cy="1244640"/>
            </a:xfrm>
            <a:prstGeom prst="ellipse">
              <a:avLst/>
            </a:prstGeom>
            <a:gradFill>
              <a:gsLst>
                <a:gs pos="0">
                  <a:srgbClr val="ECECEE"/>
                </a:gs>
                <a:gs pos="100000">
                  <a:srgbClr val="E8EAF0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5478333" y="791144"/>
              <a:ext cx="1105101" cy="830754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809059" y="1659554"/>
            <a:ext cx="756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根据提示信息，求出下面这个圆柱体的体积？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≈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3.14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圆柱体 11"/>
          <p:cNvSpPr/>
          <p:nvPr/>
        </p:nvSpPr>
        <p:spPr>
          <a:xfrm>
            <a:off x="2109188" y="3318455"/>
            <a:ext cx="1354412" cy="1663795"/>
          </a:xfrm>
          <a:prstGeom prst="can">
            <a:avLst/>
          </a:prstGeom>
          <a:noFill/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3559108" y="3473146"/>
            <a:ext cx="145123" cy="1354412"/>
          </a:xfrm>
          <a:prstGeom prst="rightBrace">
            <a:avLst/>
          </a:prstGeom>
          <a:noFill/>
          <a:ln w="952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右大括号 13"/>
          <p:cNvSpPr/>
          <p:nvPr/>
        </p:nvSpPr>
        <p:spPr>
          <a:xfrm rot="16200000">
            <a:off x="3032784" y="2860739"/>
            <a:ext cx="208490" cy="653143"/>
          </a:xfrm>
          <a:prstGeom prst="rightBrace">
            <a:avLst>
              <a:gd name="adj1" fmla="val 54229"/>
              <a:gd name="adj2" fmla="val 50000"/>
            </a:avLst>
          </a:prstGeom>
          <a:noFill/>
          <a:ln w="952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810457" y="3473146"/>
            <a:ext cx="653143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文本框 15"/>
          <p:cNvSpPr txBox="1"/>
          <p:nvPr/>
        </p:nvSpPr>
        <p:spPr>
          <a:xfrm>
            <a:off x="2972023" y="2686428"/>
            <a:ext cx="330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98023" y="3923472"/>
            <a:ext cx="63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725197" y="2886483"/>
                <a:ext cx="3355092" cy="2805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圆柱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=S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底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•h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=π×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×10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=90π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=90×3.14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=282.6</a:t>
                </a:r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97" y="2886483"/>
                <a:ext cx="3355092" cy="2805063"/>
              </a:xfrm>
              <a:prstGeom prst="rect">
                <a:avLst/>
              </a:prstGeom>
              <a:blipFill rotWithShape="1">
                <a:blip r:embed="rId3"/>
                <a:stretch>
                  <a:fillRect l="-5" t="-15" r="16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19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5322" y="2903945"/>
            <a:ext cx="3768219" cy="25796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850488" y="1475221"/>
            <a:ext cx="9844016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市煤气公司要在地下修建一个容积为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en-US" altLang="zh-CN" sz="2000" b="1" baseline="50000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 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b="1" baseline="50000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圆柱形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煤气储存室．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）储存室的底面积 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b="1" baseline="50000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）与其深度 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）有怎样的函数关系？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23245" y="2903945"/>
            <a:ext cx="2007281" cy="588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 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en-US" sz="1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=S</a:t>
            </a:r>
            <a:r>
              <a:rPr lang="zh-CN" altLang="en-US" sz="16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•h</a:t>
            </a:r>
          </a:p>
        </p:txBody>
      </p:sp>
      <p:sp>
        <p:nvSpPr>
          <p:cNvPr id="22" name="矩形 21"/>
          <p:cNvSpPr/>
          <p:nvPr/>
        </p:nvSpPr>
        <p:spPr>
          <a:xfrm>
            <a:off x="2623245" y="3405968"/>
            <a:ext cx="1781257" cy="588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 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en-US" altLang="zh-CN" sz="2400" b="1" baseline="5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400" dirty="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S•d</a:t>
            </a:r>
            <a:endParaRPr lang="en-US" altLang="zh-CN" sz="24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850488" y="4274780"/>
                <a:ext cx="4586192" cy="88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关于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的函数解析式为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88" y="4274780"/>
                <a:ext cx="4586192" cy="882421"/>
              </a:xfrm>
              <a:prstGeom prst="rect">
                <a:avLst/>
              </a:prstGeom>
              <a:blipFill rotWithShape="1">
                <a:blip r:embed="rId4"/>
                <a:stretch>
                  <a:fillRect l="-5" t="-67" r="-184" b="-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850488" y="5681983"/>
            <a:ext cx="8012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/>
            <a:r>
              <a:rPr lang="zh-CN" altLang="en-US" sz="2000" b="1" dirty="0">
                <a:solidFill>
                  <a:srgbClr val="268868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利用反比例函数解决实际问题的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关键：建立反比例函数模型 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8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1568" y="3098524"/>
            <a:ext cx="4509771" cy="3087252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142606" y="1370332"/>
                <a:ext cx="9730803" cy="972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市煤气公司要在地下修建一个容积为</a:t>
                </a: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10</a:t>
                </a:r>
                <a:r>
                  <a:rPr lang="en-US" altLang="zh-CN" sz="2000" b="1" baseline="50000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  </a:t>
                </a: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en-US" altLang="zh-CN" sz="2000" b="1" baseline="50000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圆柱形</a:t>
                </a:r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煤气储存室．</a:t>
                </a:r>
                <a:endParaRPr lang="en-US" altLang="zh-CN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）公司决定把储存室的底面积</a:t>
                </a: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定为</a:t>
                </a:r>
                <a:r>
                  <a:rPr lang="en-US" altLang="zh-CN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50742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50742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50742F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，施工队施工时应该向地下掘进多深？</a:t>
                </a:r>
                <a:endParaRPr lang="en-US" altLang="zh-CN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1370332"/>
                <a:ext cx="9730803" cy="972959"/>
              </a:xfrm>
              <a:prstGeom prst="rect">
                <a:avLst/>
              </a:prstGeom>
              <a:blipFill rotWithShape="1">
                <a:blip r:embed="rId4"/>
                <a:stretch>
                  <a:fillRect l="-2" t="-7049" r="3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142606" y="3414753"/>
                <a:ext cx="4110997" cy="2147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S=500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带入到函数解析式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d=20 </a:t>
                </a:r>
              </a:p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则当储存室的底面积为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施工队施工时应该向地下挖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20m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3414753"/>
                <a:ext cx="4110997" cy="2147126"/>
              </a:xfrm>
              <a:prstGeom prst="rect">
                <a:avLst/>
              </a:prstGeom>
              <a:blipFill rotWithShape="1">
                <a:blip r:embed="rId5"/>
                <a:stretch>
                  <a:fillRect l="-6" t="-17" r="-334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8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8830" y="3056883"/>
            <a:ext cx="4110997" cy="28142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151085" y="1251063"/>
            <a:ext cx="9889829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市煤气公司要在地下修建一个容积为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en-US" altLang="zh-CN" sz="2000" b="1" baseline="50000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 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sz="2000" b="1" baseline="50000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圆柱形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煤气储存室．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）当施工队按（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）中的计划掘进到地下 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 m 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时，公司临时改变计划，把储存室的深度改为 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 m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．相应地，储存室的底面积应改为多少（结果保留小数点后两位）？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278816" y="3724021"/>
                <a:ext cx="4110997" cy="2147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d=15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带入到函数解析式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≈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666.67</a:t>
                </a:r>
              </a:p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则当储存室的底面积为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时，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施工队施工时应该向地下挖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20m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16" y="3724021"/>
                <a:ext cx="4110997" cy="2147126"/>
              </a:xfrm>
              <a:prstGeom prst="rect">
                <a:avLst/>
              </a:prstGeom>
              <a:blipFill rotWithShape="1">
                <a:blip r:embed="rId4"/>
                <a:stretch>
                  <a:fillRect l="-14" t="-18" r="-326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5733215" cy="865006"/>
            <a:chOff x="210705" y="105395"/>
            <a:chExt cx="5733215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实际问题与反比例函数的解题步骤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78497" y="1873163"/>
            <a:ext cx="7728938" cy="28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根据题意找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等量关系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列出方程，并注明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自变量的取值范围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解方程</a:t>
            </a:r>
            <a:endParaRPr lang="en-US" altLang="zh-CN" sz="24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写答案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19004" y="1078255"/>
            <a:ext cx="8789699" cy="167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码头工人每天往一艘轮船上装载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吨货物，装载完毕恰好用了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天时间．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）轮船到达目的地后开始卸货，平均卸货速度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（单位：吨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天）与卸货天数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之间有怎样的函数关系？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7341" y="3124594"/>
            <a:ext cx="112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rgbClr val="268868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等量关系</a:t>
            </a:r>
            <a:r>
              <a:rPr lang="zh-CN" altLang="en-US" sz="1350" dirty="0">
                <a:solidFill>
                  <a:srgbClr val="268868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95623" y="3124594"/>
            <a:ext cx="390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每日装载量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装载天数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货物的总量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95623" y="3517463"/>
            <a:ext cx="403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货物的总量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÷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卸货天数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每日卸货速度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219005" y="4234660"/>
                <a:ext cx="4839670" cy="161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）解：设货物总量为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吨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k=30×8=240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关于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的函数解析式为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240</m:t>
                        </m:r>
                      </m:num>
                      <m:den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05" y="4234660"/>
                <a:ext cx="4839670" cy="1616468"/>
              </a:xfrm>
              <a:prstGeom prst="rect">
                <a:avLst/>
              </a:prstGeom>
              <a:blipFill rotWithShape="1">
                <a:blip r:embed="rId3"/>
                <a:stretch>
                  <a:fillRect l="-9" t="-30" r="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99" y="2964592"/>
            <a:ext cx="2196772" cy="274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宽屏</PresentationFormat>
  <Paragraphs>176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等线</vt:lpstr>
      <vt:lpstr>思源黑体 CN Bold</vt:lpstr>
      <vt:lpstr>思源黑体 CN Light</vt:lpstr>
      <vt:lpstr>思源宋体 CN Light</vt:lpstr>
      <vt:lpstr>宋体</vt:lpstr>
      <vt:lpstr>Arial</vt:lpstr>
      <vt:lpstr>Calibri</vt:lpstr>
      <vt:lpstr>Cambria Math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49</cp:revision>
  <dcterms:created xsi:type="dcterms:W3CDTF">2020-03-21T06:52:00Z</dcterms:created>
  <dcterms:modified xsi:type="dcterms:W3CDTF">2023-01-16T21:45:51Z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06E8BEE4E9EE49B0B4A43E682ED9FE78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