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72" r:id="rId2"/>
    <p:sldId id="352" r:id="rId3"/>
    <p:sldId id="361" r:id="rId4"/>
    <p:sldId id="326" r:id="rId5"/>
    <p:sldId id="327" r:id="rId6"/>
    <p:sldId id="353" r:id="rId7"/>
    <p:sldId id="348" r:id="rId8"/>
    <p:sldId id="350" r:id="rId9"/>
    <p:sldId id="371" r:id="rId10"/>
    <p:sldId id="338" r:id="rId11"/>
    <p:sldId id="339" r:id="rId12"/>
    <p:sldId id="368" r:id="rId13"/>
    <p:sldId id="369" r:id="rId14"/>
    <p:sldId id="370" r:id="rId15"/>
    <p:sldId id="364" r:id="rId16"/>
    <p:sldId id="362" r:id="rId17"/>
    <p:sldId id="356" r:id="rId18"/>
    <p:sldId id="357" r:id="rId19"/>
  </p:sldIdLst>
  <p:sldSz cx="9144000" cy="6858000" type="screen4x3"/>
  <p:notesSz cx="6858000" cy="9144000"/>
  <p:custShowLst>
    <p:custShow name="自定义放映1" id="0">
      <p:sldLst/>
    </p:custShow>
  </p:custShow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FFCC"/>
    <a:srgbClr val="E1FFF0"/>
    <a:srgbClr val="D1FFE8"/>
    <a:srgbClr val="66FFCC"/>
    <a:srgbClr val="F8F8F8"/>
    <a:srgbClr val="009900"/>
    <a:srgbClr val="6600CC"/>
    <a:srgbClr val="C4A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69" autoAdjust="0"/>
    <p:restoredTop sz="94660" autoAdjust="0"/>
  </p:normalViewPr>
  <p:slideViewPr>
    <p:cSldViewPr>
      <p:cViewPr>
        <p:scale>
          <a:sx n="90" d="100"/>
          <a:sy n="90" d="100"/>
        </p:scale>
        <p:origin x="-588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085E1D9-3A68-4E41-82AA-BDFE1089B927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buFontTx/>
              <a:buNone/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>
                <a:latin typeface="Arial" panose="020B0604020202020204" pitchFamily="34" charset="0"/>
              </a:defRPr>
            </a:lvl1pPr>
          </a:lstStyle>
          <a:p>
            <a:fld id="{583048E8-4671-4170-A87B-B0CE4F7FFA08}" type="slidenum">
              <a:rPr lang="zh-CN" altLang="en-US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dirty="0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D7BFE494-9FD7-486B-9FA3-A848A0AD787A}" type="slidenum">
              <a:rPr lang="zh-CN" altLang="en-US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9218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9219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5BB4BBA0-4EEE-4689-AF7E-75A0ACCC3A15}" type="slidenum">
              <a:rPr lang="zh-CN" altLang="en-US"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D314BB3-0F06-415E-9EC8-07BE2BFD76B9}" type="slidenum">
              <a:rPr lang="en-US" altLang="zh-CN" smtClean="0"/>
              <a:t>‹#›</a:t>
            </a:fld>
            <a:endParaRPr lang="en-US" altLang="zh-CN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anose="05000000000000000000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anose="05000000000000000000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9D34-A247-4E19-956C-ABAC0E88E367}" type="slidenum">
              <a:rPr lang="en-US" altLang="zh-CN" smtClean="0"/>
              <a:t>‹#›</a:t>
            </a:fld>
            <a:endParaRPr lang="en-US" altLang="zh-CN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4F7597-BA97-4E6F-B75E-289DDFFF3A1E}" type="slidenum">
              <a:rPr lang="en-US" altLang="zh-CN" smtClean="0"/>
              <a:t>‹#›</a:t>
            </a:fld>
            <a:endParaRPr lang="en-US" altLang="zh-CN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email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C538E-4CB3-44CD-9D52-CC8BF543161E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14F14-33FC-4956-A521-965B42AA598D}" type="slidenum">
              <a:rPr lang="en-US" altLang="zh-CN" smtClean="0"/>
              <a:t>‹#›</a:t>
            </a:fld>
            <a:endParaRPr lang="en-US" altLang="zh-CN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33C9C4-F923-4CD9-824E-555239FA2FE5}" type="slidenum">
              <a:rPr lang="en-US" altLang="zh-CN" smtClean="0"/>
              <a:t>‹#›</a:t>
            </a:fld>
            <a:endParaRPr lang="en-US" altLang="zh-CN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48962-A7F4-4E4E-BF84-7868E13E2D08}" type="slidenum">
              <a:rPr lang="en-US" altLang="zh-CN" smtClean="0"/>
              <a:t>‹#›</a:t>
            </a:fld>
            <a:endParaRPr lang="en-US" altLang="zh-CN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anose="05000000000000000000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anose="05000000000000000000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0A6FE-6751-4526-86A1-43E9558A3A8B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BBD50-B8AC-4A8A-A60C-9F028BC6C0F2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C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CA7F3-BAB0-40AC-B59A-CEAB685B13A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D314BB3-0F06-415E-9EC8-07BE2BFD76B9}" type="slidenum">
              <a:rPr lang="en-US" altLang="zh-CN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anose="05000000000000000000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anose="05000000000000000000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1924883" y="1236695"/>
            <a:ext cx="5109091" cy="32316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lnSpc>
                <a:spcPct val="150000"/>
              </a:lnSpc>
            </a:pPr>
            <a:r>
              <a:rPr lang="zh-CN" altLang="en-US" sz="9600" b="1" dirty="0" smtClean="0">
                <a:latin typeface="汉仪小隶书简" pitchFamily="49" charset="-122"/>
                <a:ea typeface="汉仪小隶书简" pitchFamily="49" charset="-122"/>
              </a:rPr>
              <a:t>走</a:t>
            </a:r>
            <a:r>
              <a:rPr lang="zh-CN" altLang="en-US" sz="9600" b="1" dirty="0">
                <a:latin typeface="汉仪小隶书简" pitchFamily="49" charset="-122"/>
                <a:ea typeface="汉仪小隶书简" pitchFamily="49" charset="-122"/>
              </a:rPr>
              <a:t>进军营</a:t>
            </a:r>
          </a:p>
          <a:p>
            <a:pPr algn="ctr" eaLnBrk="0" hangingPunct="0">
              <a:lnSpc>
                <a:spcPct val="150000"/>
              </a:lnSpc>
            </a:pPr>
            <a:r>
              <a:rPr lang="en-US" altLang="zh-CN" sz="4000" b="1" dirty="0" smtClean="0">
                <a:latin typeface="Arial" panose="020B0604020202020204" pitchFamily="34" charset="0"/>
                <a:ea typeface="楷体_GB2312" pitchFamily="49" charset="-122"/>
              </a:rPr>
              <a:t>——</a:t>
            </a:r>
            <a:r>
              <a:rPr lang="zh-CN" altLang="en-US" sz="4000" b="1" dirty="0">
                <a:latin typeface="Arial" panose="020B0604020202020204" pitchFamily="34" charset="0"/>
                <a:ea typeface="楷体_GB2312" pitchFamily="49" charset="-122"/>
              </a:rPr>
              <a:t>方向与位置</a:t>
            </a:r>
            <a:endParaRPr lang="zh-CN" altLang="en-US" sz="4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" name="文本框 2052"/>
          <p:cNvSpPr txBox="1">
            <a:spLocks noChangeArrowheads="1"/>
          </p:cNvSpPr>
          <p:nvPr/>
        </p:nvSpPr>
        <p:spPr bwMode="auto">
          <a:xfrm>
            <a:off x="827584" y="729326"/>
            <a:ext cx="33845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青岛版数学五年级下册</a:t>
            </a:r>
          </a:p>
        </p:txBody>
      </p:sp>
      <p:sp>
        <p:nvSpPr>
          <p:cNvPr id="6" name="矩形 5"/>
          <p:cNvSpPr/>
          <p:nvPr/>
        </p:nvSpPr>
        <p:spPr>
          <a:xfrm>
            <a:off x="2860816" y="5356221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1" descr="QQ截图未命名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47675"/>
            <a:ext cx="7221538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直接连接符 12"/>
          <p:cNvCxnSpPr>
            <a:cxnSpLocks noChangeShapeType="1"/>
          </p:cNvCxnSpPr>
          <p:nvPr/>
        </p:nvCxnSpPr>
        <p:spPr bwMode="auto">
          <a:xfrm flipV="1">
            <a:off x="1908175" y="836613"/>
            <a:ext cx="0" cy="3671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直接连接符 14"/>
          <p:cNvCxnSpPr>
            <a:cxnSpLocks noChangeShapeType="1"/>
          </p:cNvCxnSpPr>
          <p:nvPr/>
        </p:nvCxnSpPr>
        <p:spPr bwMode="auto">
          <a:xfrm flipV="1">
            <a:off x="2916238" y="908050"/>
            <a:ext cx="0" cy="3673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直接连接符 16"/>
          <p:cNvCxnSpPr>
            <a:cxnSpLocks noChangeShapeType="1"/>
          </p:cNvCxnSpPr>
          <p:nvPr/>
        </p:nvCxnSpPr>
        <p:spPr bwMode="auto">
          <a:xfrm flipH="1" flipV="1">
            <a:off x="3995738" y="836613"/>
            <a:ext cx="71437" cy="3671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直接连接符 18"/>
          <p:cNvCxnSpPr>
            <a:cxnSpLocks noChangeShapeType="1"/>
          </p:cNvCxnSpPr>
          <p:nvPr/>
        </p:nvCxnSpPr>
        <p:spPr bwMode="auto">
          <a:xfrm flipH="1" flipV="1">
            <a:off x="5076825" y="908050"/>
            <a:ext cx="71438" cy="3600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直接连接符 20"/>
          <p:cNvCxnSpPr>
            <a:cxnSpLocks noChangeShapeType="1"/>
          </p:cNvCxnSpPr>
          <p:nvPr/>
        </p:nvCxnSpPr>
        <p:spPr bwMode="auto">
          <a:xfrm flipH="1" flipV="1">
            <a:off x="6156325" y="836613"/>
            <a:ext cx="71438" cy="3744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直接连接符 22"/>
          <p:cNvCxnSpPr>
            <a:cxnSpLocks noChangeShapeType="1"/>
          </p:cNvCxnSpPr>
          <p:nvPr/>
        </p:nvCxnSpPr>
        <p:spPr bwMode="auto">
          <a:xfrm flipH="1" flipV="1">
            <a:off x="7235825" y="908050"/>
            <a:ext cx="0" cy="3673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直接连接符 24"/>
          <p:cNvCxnSpPr>
            <a:cxnSpLocks noChangeShapeType="1"/>
          </p:cNvCxnSpPr>
          <p:nvPr/>
        </p:nvCxnSpPr>
        <p:spPr bwMode="auto">
          <a:xfrm flipV="1">
            <a:off x="1403350" y="908050"/>
            <a:ext cx="59055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直接连接符 26"/>
          <p:cNvCxnSpPr>
            <a:cxnSpLocks noChangeShapeType="1"/>
          </p:cNvCxnSpPr>
          <p:nvPr/>
        </p:nvCxnSpPr>
        <p:spPr bwMode="auto">
          <a:xfrm flipV="1">
            <a:off x="1403350" y="1773238"/>
            <a:ext cx="5905500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接连接符 28"/>
          <p:cNvCxnSpPr>
            <a:cxnSpLocks noChangeShapeType="1"/>
          </p:cNvCxnSpPr>
          <p:nvPr/>
        </p:nvCxnSpPr>
        <p:spPr bwMode="auto">
          <a:xfrm>
            <a:off x="1403350" y="2565400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1" name="直接连接符 30"/>
          <p:cNvCxnSpPr>
            <a:cxnSpLocks noChangeShapeType="1"/>
          </p:cNvCxnSpPr>
          <p:nvPr/>
        </p:nvCxnSpPr>
        <p:spPr bwMode="auto">
          <a:xfrm>
            <a:off x="1403350" y="3357563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3" name="直接连接符 32"/>
          <p:cNvCxnSpPr>
            <a:cxnSpLocks noChangeShapeType="1"/>
          </p:cNvCxnSpPr>
          <p:nvPr/>
        </p:nvCxnSpPr>
        <p:spPr bwMode="auto">
          <a:xfrm>
            <a:off x="1403350" y="4149725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349" name="TextBox 23"/>
          <p:cNvSpPr txBox="1">
            <a:spLocks noChangeArrowheads="1"/>
          </p:cNvSpPr>
          <p:nvPr/>
        </p:nvSpPr>
        <p:spPr bwMode="auto">
          <a:xfrm>
            <a:off x="8893175" y="6453188"/>
            <a:ext cx="168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>
                <a:latin typeface="Arial" panose="020B0604020202020204" pitchFamily="34" charset="0"/>
              </a:rPr>
              <a:t>6</a:t>
            </a:r>
            <a:endParaRPr lang="zh-CN" altLang="en-US">
              <a:latin typeface="Arial" panose="020B0604020202020204" pitchFamily="34" charset="0"/>
            </a:endParaRPr>
          </a:p>
        </p:txBody>
      </p:sp>
      <p:cxnSp>
        <p:nvCxnSpPr>
          <p:cNvPr id="46" name="直接连接符 45"/>
          <p:cNvCxnSpPr>
            <a:cxnSpLocks noChangeShapeType="1"/>
          </p:cNvCxnSpPr>
          <p:nvPr/>
        </p:nvCxnSpPr>
        <p:spPr bwMode="auto">
          <a:xfrm>
            <a:off x="1403350" y="908050"/>
            <a:ext cx="0" cy="36734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直接连接符 50"/>
          <p:cNvCxnSpPr>
            <a:cxnSpLocks noChangeShapeType="1"/>
          </p:cNvCxnSpPr>
          <p:nvPr/>
        </p:nvCxnSpPr>
        <p:spPr bwMode="auto">
          <a:xfrm>
            <a:off x="1403350" y="4508500"/>
            <a:ext cx="58324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1116013" y="4581525"/>
            <a:ext cx="4572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 sz="2400">
                <a:latin typeface="Arial" panose="020B0604020202020204" pitchFamily="34" charset="0"/>
              </a:rPr>
              <a:t>0</a:t>
            </a:r>
            <a:endParaRPr lang="zh-CN" altLang="en-US" sz="240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图片 1" descr="QQ截图未命名k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3" y="357188"/>
            <a:ext cx="8429625" cy="569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Oval 8"/>
          <p:cNvSpPr>
            <a:spLocks noChangeArrowheads="1"/>
          </p:cNvSpPr>
          <p:nvPr/>
        </p:nvSpPr>
        <p:spPr bwMode="auto">
          <a:xfrm>
            <a:off x="4643438" y="34290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4859338" y="3068638"/>
            <a:ext cx="720725" cy="431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 eaLnBrk="0" hangingPunct="0"/>
            <a:r>
              <a:rPr lang="zh-CN" altLang="en-US">
                <a:latin typeface="Arial" panose="020B0604020202020204" pitchFamily="34" charset="0"/>
              </a:rPr>
              <a:t>小强</a:t>
            </a:r>
          </a:p>
        </p:txBody>
      </p:sp>
      <p:sp>
        <p:nvSpPr>
          <p:cNvPr id="9226" name="Oval 10"/>
          <p:cNvSpPr>
            <a:spLocks noChangeArrowheads="1"/>
          </p:cNvSpPr>
          <p:nvPr/>
        </p:nvSpPr>
        <p:spPr bwMode="auto">
          <a:xfrm>
            <a:off x="2268538" y="4292600"/>
            <a:ext cx="288925" cy="2873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227" name="Oval 11"/>
          <p:cNvSpPr>
            <a:spLocks noChangeArrowheads="1"/>
          </p:cNvSpPr>
          <p:nvPr/>
        </p:nvSpPr>
        <p:spPr bwMode="auto">
          <a:xfrm>
            <a:off x="7019925" y="1700213"/>
            <a:ext cx="288925" cy="2873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228" name="AutoShape 12"/>
          <p:cNvSpPr>
            <a:spLocks noChangeArrowheads="1"/>
          </p:cNvSpPr>
          <p:nvPr/>
        </p:nvSpPr>
        <p:spPr bwMode="auto">
          <a:xfrm>
            <a:off x="2484438" y="3860800"/>
            <a:ext cx="1008062" cy="4318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 eaLnBrk="0" hangingPunct="0"/>
            <a:r>
              <a:rPr lang="zh-CN" altLang="en-US">
                <a:latin typeface="Arial" panose="020B0604020202020204" pitchFamily="34" charset="0"/>
              </a:rPr>
              <a:t>小军</a:t>
            </a:r>
          </a:p>
        </p:txBody>
      </p:sp>
      <p:sp>
        <p:nvSpPr>
          <p:cNvPr id="9229" name="AutoShape 13"/>
          <p:cNvSpPr>
            <a:spLocks noChangeArrowheads="1"/>
          </p:cNvSpPr>
          <p:nvPr/>
        </p:nvSpPr>
        <p:spPr bwMode="auto">
          <a:xfrm>
            <a:off x="7308850" y="1268413"/>
            <a:ext cx="719138" cy="431800"/>
          </a:xfrm>
          <a:prstGeom prst="wedgeRoundRectCallout">
            <a:avLst>
              <a:gd name="adj1" fmla="val -45583"/>
              <a:gd name="adj2" fmla="val 69852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 eaLnBrk="0" hangingPunct="0"/>
            <a:r>
              <a:rPr lang="zh-CN" altLang="en-US">
                <a:latin typeface="Arial" panose="020B0604020202020204" pitchFamily="34" charset="0"/>
              </a:rPr>
              <a:t>小丽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68313" y="5732463"/>
            <a:ext cx="836771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400" b="1">
                <a:latin typeface="Arial" panose="020B0604020202020204" pitchFamily="34" charset="0"/>
              </a:rPr>
              <a:t>小强（</a:t>
            </a:r>
            <a:r>
              <a:rPr lang="en-US" altLang="zh-CN" sz="2400" b="1">
                <a:latin typeface="Arial" panose="020B0604020202020204" pitchFamily="34" charset="0"/>
              </a:rPr>
              <a:t>3</a:t>
            </a:r>
            <a:r>
              <a:rPr lang="zh-CN" altLang="en-US" sz="2400" b="1">
                <a:latin typeface="Arial" panose="020B0604020202020204" pitchFamily="34" charset="0"/>
              </a:rPr>
              <a:t>，</a:t>
            </a:r>
            <a:r>
              <a:rPr lang="en-US" altLang="zh-CN" sz="2400" b="1">
                <a:latin typeface="Arial" panose="020B0604020202020204" pitchFamily="34" charset="0"/>
              </a:rPr>
              <a:t>2</a:t>
            </a:r>
            <a:r>
              <a:rPr lang="zh-CN" altLang="en-US" sz="2400" b="1">
                <a:latin typeface="Arial" panose="020B0604020202020204" pitchFamily="34" charset="0"/>
              </a:rPr>
              <a:t>）小军（</a:t>
            </a:r>
            <a:r>
              <a:rPr lang="en-US" altLang="zh-CN" sz="2400" b="1">
                <a:latin typeface="Arial" panose="020B0604020202020204" pitchFamily="34" charset="0"/>
              </a:rPr>
              <a:t>1</a:t>
            </a:r>
            <a:r>
              <a:rPr lang="zh-CN" altLang="en-US" sz="2400" b="1">
                <a:latin typeface="Arial" panose="020B0604020202020204" pitchFamily="34" charset="0"/>
              </a:rPr>
              <a:t>，</a:t>
            </a:r>
            <a:r>
              <a:rPr lang="en-US" altLang="zh-CN" sz="2400" b="1">
                <a:latin typeface="Arial" panose="020B0604020202020204" pitchFamily="34" charset="0"/>
              </a:rPr>
              <a:t>1</a:t>
            </a:r>
            <a:r>
              <a:rPr lang="zh-CN" altLang="en-US" sz="2400" b="1">
                <a:latin typeface="Arial" panose="020B0604020202020204" pitchFamily="34" charset="0"/>
              </a:rPr>
              <a:t>）小丽（</a:t>
            </a:r>
            <a:r>
              <a:rPr lang="en-US" altLang="zh-CN" sz="2400" b="1">
                <a:latin typeface="Arial" panose="020B0604020202020204" pitchFamily="34" charset="0"/>
              </a:rPr>
              <a:t>5</a:t>
            </a:r>
            <a:r>
              <a:rPr lang="zh-CN" altLang="en-US" sz="2400" b="1">
                <a:latin typeface="Arial" panose="020B0604020202020204" pitchFamily="34" charset="0"/>
              </a:rPr>
              <a:t>，</a:t>
            </a:r>
            <a:r>
              <a:rPr lang="en-US" altLang="zh-CN" sz="2400" b="1">
                <a:latin typeface="Arial" panose="020B0604020202020204" pitchFamily="34" charset="0"/>
              </a:rPr>
              <a:t>4</a:t>
            </a:r>
            <a:r>
              <a:rPr lang="zh-CN" altLang="en-US" sz="2400" b="1">
                <a:latin typeface="Arial" panose="020B0604020202020204" pitchFamily="34" charset="0"/>
              </a:rPr>
              <a:t>）你能在图中标出他们的位置吗？</a:t>
            </a:r>
          </a:p>
        </p:txBody>
      </p:sp>
      <p:sp>
        <p:nvSpPr>
          <p:cNvPr id="15369" name="TextBox 9"/>
          <p:cNvSpPr txBox="1">
            <a:spLocks noChangeArrowheads="1"/>
          </p:cNvSpPr>
          <p:nvPr/>
        </p:nvSpPr>
        <p:spPr bwMode="auto">
          <a:xfrm>
            <a:off x="8820150" y="6597650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latin typeface="Arial" panose="020B0604020202020204" pitchFamily="34" charset="0"/>
              </a:rPr>
              <a:t>7</a:t>
            </a:r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nimBg="1"/>
      <p:bldP spid="9225" grpId="0" animBg="1"/>
      <p:bldP spid="9226" grpId="0" animBg="1"/>
      <p:bldP spid="9227" grpId="0" animBg="1"/>
      <p:bldP spid="9228" grpId="0" animBg="1"/>
      <p:bldP spid="9229" grpId="0" animBg="1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 Box 4"/>
          <p:cNvSpPr txBox="1">
            <a:spLocks noChangeArrowheads="1"/>
          </p:cNvSpPr>
          <p:nvPr/>
        </p:nvSpPr>
        <p:spPr bwMode="auto">
          <a:xfrm>
            <a:off x="719138" y="1438275"/>
            <a:ext cx="4429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下面是某幢楼报箱平面图。 </a:t>
            </a:r>
          </a:p>
        </p:txBody>
      </p:sp>
      <p:sp>
        <p:nvSpPr>
          <p:cNvPr id="16386" name="Freeform 43"/>
          <p:cNvSpPr>
            <a:spLocks noChangeArrowheads="1"/>
          </p:cNvSpPr>
          <p:nvPr/>
        </p:nvSpPr>
        <p:spPr bwMode="auto">
          <a:xfrm>
            <a:off x="1588" y="1798638"/>
            <a:ext cx="4381500" cy="3311525"/>
          </a:xfrm>
          <a:custGeom>
            <a:avLst/>
            <a:gdLst>
              <a:gd name="T0" fmla="*/ 164 w 2760"/>
              <a:gd name="T1" fmla="*/ 37 h 2086"/>
              <a:gd name="T2" fmla="*/ 1663 w 2760"/>
              <a:gd name="T3" fmla="*/ 46 h 2086"/>
              <a:gd name="T4" fmla="*/ 1709 w 2760"/>
              <a:gd name="T5" fmla="*/ 19 h 2086"/>
              <a:gd name="T6" fmla="*/ 1681 w 2760"/>
              <a:gd name="T7" fmla="*/ 10 h 2086"/>
              <a:gd name="T8" fmla="*/ 1828 w 2760"/>
              <a:gd name="T9" fmla="*/ 74 h 2086"/>
              <a:gd name="T10" fmla="*/ 2760 w 2760"/>
              <a:gd name="T11" fmla="*/ 74 h 2086"/>
              <a:gd name="T12" fmla="*/ 2714 w 2760"/>
              <a:gd name="T13" fmla="*/ 147 h 2086"/>
              <a:gd name="T14" fmla="*/ 2724 w 2760"/>
              <a:gd name="T15" fmla="*/ 184 h 2086"/>
              <a:gd name="T16" fmla="*/ 2742 w 2760"/>
              <a:gd name="T17" fmla="*/ 238 h 2086"/>
              <a:gd name="T18" fmla="*/ 2751 w 2760"/>
              <a:gd name="T19" fmla="*/ 860 h 2086"/>
              <a:gd name="T20" fmla="*/ 1983 w 2760"/>
              <a:gd name="T21" fmla="*/ 860 h 2086"/>
              <a:gd name="T22" fmla="*/ 1956 w 2760"/>
              <a:gd name="T23" fmla="*/ 1098 h 2086"/>
              <a:gd name="T24" fmla="*/ 1937 w 2760"/>
              <a:gd name="T25" fmla="*/ 1701 h 2086"/>
              <a:gd name="T26" fmla="*/ 63 w 2760"/>
              <a:gd name="T27" fmla="*/ 1747 h 2086"/>
              <a:gd name="T28" fmla="*/ 67 w 2760"/>
              <a:gd name="T29" fmla="*/ 1707 h 2086"/>
              <a:gd name="T30" fmla="*/ 136 w 2760"/>
              <a:gd name="T31" fmla="*/ 1656 h 2086"/>
              <a:gd name="T32" fmla="*/ 164 w 2760"/>
              <a:gd name="T33" fmla="*/ 1601 h 2086"/>
              <a:gd name="T34" fmla="*/ 191 w 2760"/>
              <a:gd name="T35" fmla="*/ 1500 h 2086"/>
              <a:gd name="T36" fmla="*/ 209 w 2760"/>
              <a:gd name="T37" fmla="*/ 1445 h 2086"/>
              <a:gd name="T38" fmla="*/ 173 w 2760"/>
              <a:gd name="T39" fmla="*/ 1281 h 2086"/>
              <a:gd name="T40" fmla="*/ 81 w 2760"/>
              <a:gd name="T41" fmla="*/ 1235 h 2086"/>
              <a:gd name="T42" fmla="*/ 26 w 2760"/>
              <a:gd name="T43" fmla="*/ 1217 h 2086"/>
              <a:gd name="T44" fmla="*/ 45 w 2760"/>
              <a:gd name="T45" fmla="*/ 1052 h 2086"/>
              <a:gd name="T46" fmla="*/ 100 w 2760"/>
              <a:gd name="T47" fmla="*/ 979 h 2086"/>
              <a:gd name="T48" fmla="*/ 118 w 2760"/>
              <a:gd name="T49" fmla="*/ 723 h 2086"/>
              <a:gd name="T50" fmla="*/ 136 w 2760"/>
              <a:gd name="T51" fmla="*/ 650 h 2086"/>
              <a:gd name="T52" fmla="*/ 145 w 2760"/>
              <a:gd name="T53" fmla="*/ 549 h 2086"/>
              <a:gd name="T54" fmla="*/ 164 w 2760"/>
              <a:gd name="T55" fmla="*/ 494 h 2086"/>
              <a:gd name="T56" fmla="*/ 164 w 2760"/>
              <a:gd name="T57" fmla="*/ 37 h 2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760" h="2086">
                <a:moveTo>
                  <a:pt x="164" y="37"/>
                </a:moveTo>
                <a:cubicBezTo>
                  <a:pt x="714" y="42"/>
                  <a:pt x="1147" y="60"/>
                  <a:pt x="1663" y="46"/>
                </a:cubicBezTo>
                <a:cubicBezTo>
                  <a:pt x="1665" y="45"/>
                  <a:pt x="1714" y="33"/>
                  <a:pt x="1709" y="19"/>
                </a:cubicBezTo>
                <a:cubicBezTo>
                  <a:pt x="1706" y="10"/>
                  <a:pt x="1681" y="0"/>
                  <a:pt x="1681" y="10"/>
                </a:cubicBezTo>
                <a:cubicBezTo>
                  <a:pt x="1681" y="24"/>
                  <a:pt x="1813" y="69"/>
                  <a:pt x="1828" y="74"/>
                </a:cubicBezTo>
                <a:cubicBezTo>
                  <a:pt x="2124" y="169"/>
                  <a:pt x="2449" y="74"/>
                  <a:pt x="2760" y="74"/>
                </a:cubicBezTo>
                <a:cubicBezTo>
                  <a:pt x="2742" y="100"/>
                  <a:pt x="2725" y="117"/>
                  <a:pt x="2714" y="147"/>
                </a:cubicBezTo>
                <a:cubicBezTo>
                  <a:pt x="2717" y="159"/>
                  <a:pt x="2720" y="172"/>
                  <a:pt x="2724" y="184"/>
                </a:cubicBezTo>
                <a:cubicBezTo>
                  <a:pt x="2730" y="202"/>
                  <a:pt x="2742" y="238"/>
                  <a:pt x="2742" y="238"/>
                </a:cubicBezTo>
                <a:cubicBezTo>
                  <a:pt x="2752" y="726"/>
                  <a:pt x="2751" y="519"/>
                  <a:pt x="2751" y="860"/>
                </a:cubicBezTo>
                <a:cubicBezTo>
                  <a:pt x="2495" y="860"/>
                  <a:pt x="2239" y="860"/>
                  <a:pt x="1983" y="860"/>
                </a:cubicBezTo>
                <a:cubicBezTo>
                  <a:pt x="1978" y="965"/>
                  <a:pt x="1983" y="1013"/>
                  <a:pt x="1956" y="1098"/>
                </a:cubicBezTo>
                <a:cubicBezTo>
                  <a:pt x="1953" y="1284"/>
                  <a:pt x="1937" y="1507"/>
                  <a:pt x="1937" y="1701"/>
                </a:cubicBezTo>
                <a:cubicBezTo>
                  <a:pt x="1443" y="2086"/>
                  <a:pt x="678" y="1747"/>
                  <a:pt x="63" y="1747"/>
                </a:cubicBezTo>
                <a:cubicBezTo>
                  <a:pt x="64" y="1734"/>
                  <a:pt x="61" y="1719"/>
                  <a:pt x="67" y="1707"/>
                </a:cubicBezTo>
                <a:cubicBezTo>
                  <a:pt x="69" y="1703"/>
                  <a:pt x="131" y="1660"/>
                  <a:pt x="136" y="1656"/>
                </a:cubicBezTo>
                <a:cubicBezTo>
                  <a:pt x="168" y="1557"/>
                  <a:pt x="117" y="1704"/>
                  <a:pt x="164" y="1601"/>
                </a:cubicBezTo>
                <a:cubicBezTo>
                  <a:pt x="188" y="1547"/>
                  <a:pt x="177" y="1552"/>
                  <a:pt x="191" y="1500"/>
                </a:cubicBezTo>
                <a:cubicBezTo>
                  <a:pt x="196" y="1481"/>
                  <a:pt x="209" y="1445"/>
                  <a:pt x="209" y="1445"/>
                </a:cubicBezTo>
                <a:cubicBezTo>
                  <a:pt x="202" y="1332"/>
                  <a:pt x="232" y="1330"/>
                  <a:pt x="173" y="1281"/>
                </a:cubicBezTo>
                <a:cubicBezTo>
                  <a:pt x="148" y="1260"/>
                  <a:pt x="110" y="1246"/>
                  <a:pt x="81" y="1235"/>
                </a:cubicBezTo>
                <a:cubicBezTo>
                  <a:pt x="63" y="1228"/>
                  <a:pt x="26" y="1217"/>
                  <a:pt x="26" y="1217"/>
                </a:cubicBezTo>
                <a:cubicBezTo>
                  <a:pt x="8" y="1161"/>
                  <a:pt x="0" y="1095"/>
                  <a:pt x="45" y="1052"/>
                </a:cubicBezTo>
                <a:cubicBezTo>
                  <a:pt x="61" y="1019"/>
                  <a:pt x="74" y="1004"/>
                  <a:pt x="100" y="979"/>
                </a:cubicBezTo>
                <a:cubicBezTo>
                  <a:pt x="134" y="876"/>
                  <a:pt x="99" y="990"/>
                  <a:pt x="118" y="723"/>
                </a:cubicBezTo>
                <a:cubicBezTo>
                  <a:pt x="120" y="698"/>
                  <a:pt x="131" y="675"/>
                  <a:pt x="136" y="650"/>
                </a:cubicBezTo>
                <a:cubicBezTo>
                  <a:pt x="139" y="616"/>
                  <a:pt x="139" y="582"/>
                  <a:pt x="145" y="549"/>
                </a:cubicBezTo>
                <a:cubicBezTo>
                  <a:pt x="148" y="530"/>
                  <a:pt x="164" y="494"/>
                  <a:pt x="164" y="494"/>
                </a:cubicBezTo>
                <a:cubicBezTo>
                  <a:pt x="182" y="263"/>
                  <a:pt x="174" y="415"/>
                  <a:pt x="164" y="37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16387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zh-CN" altLang="en-US" sz="3200" b="1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2" name="Picture 2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1188" y="1993900"/>
            <a:ext cx="3457575" cy="381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90" name="Text Box 27"/>
          <p:cNvSpPr txBox="1">
            <a:spLocks noChangeArrowheads="1"/>
          </p:cNvSpPr>
          <p:nvPr/>
        </p:nvSpPr>
        <p:spPr bwMode="auto">
          <a:xfrm>
            <a:off x="4716463" y="2349500"/>
            <a:ext cx="39592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zh-CN" altLang="en-US" sz="2400" b="1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6391" name="Text Box 28"/>
          <p:cNvSpPr txBox="1">
            <a:spLocks noChangeArrowheads="1"/>
          </p:cNvSpPr>
          <p:nvPr/>
        </p:nvSpPr>
        <p:spPr bwMode="auto">
          <a:xfrm>
            <a:off x="4211638" y="2174875"/>
            <a:ext cx="42116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）你能用数对表示出王强家、张东家报箱的位置吗？ </a:t>
            </a:r>
          </a:p>
        </p:txBody>
      </p:sp>
      <p:sp>
        <p:nvSpPr>
          <p:cNvPr id="16392" name="Text Box 29"/>
          <p:cNvSpPr txBox="1">
            <a:spLocks noChangeArrowheads="1"/>
          </p:cNvSpPr>
          <p:nvPr/>
        </p:nvSpPr>
        <p:spPr bwMode="auto">
          <a:xfrm>
            <a:off x="4211638" y="3644900"/>
            <a:ext cx="48244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）陈军家报箱的位置是（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4,2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）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,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你能在图中标出来吗？ </a:t>
            </a:r>
          </a:p>
        </p:txBody>
      </p:sp>
      <p:sp>
        <p:nvSpPr>
          <p:cNvPr id="16393" name="Text Box 30"/>
          <p:cNvSpPr txBox="1">
            <a:spLocks noChangeArrowheads="1"/>
          </p:cNvSpPr>
          <p:nvPr/>
        </p:nvSpPr>
        <p:spPr bwMode="auto">
          <a:xfrm>
            <a:off x="4211638" y="5084763"/>
            <a:ext cx="35290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3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）你还能知道什么？</a:t>
            </a:r>
          </a:p>
        </p:txBody>
      </p:sp>
      <p:sp>
        <p:nvSpPr>
          <p:cNvPr id="16395" name="Text Box 31"/>
          <p:cNvSpPr txBox="1">
            <a:spLocks noChangeArrowheads="1"/>
          </p:cNvSpPr>
          <p:nvPr/>
        </p:nvSpPr>
        <p:spPr bwMode="auto">
          <a:xfrm>
            <a:off x="755650" y="4221163"/>
            <a:ext cx="13684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(1,2)</a:t>
            </a:r>
          </a:p>
        </p:txBody>
      </p:sp>
      <p:sp>
        <p:nvSpPr>
          <p:cNvPr id="16396" name="Text Box 32"/>
          <p:cNvSpPr txBox="1">
            <a:spLocks noChangeArrowheads="1"/>
          </p:cNvSpPr>
          <p:nvPr/>
        </p:nvSpPr>
        <p:spPr bwMode="auto">
          <a:xfrm>
            <a:off x="3157538" y="4856163"/>
            <a:ext cx="14414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chemeClr val="hlink"/>
                </a:solidFill>
                <a:latin typeface="楷体_GB2312" pitchFamily="49" charset="-122"/>
                <a:ea typeface="楷体_GB2312" pitchFamily="49" charset="-122"/>
              </a:rPr>
              <a:t>(5,1)</a:t>
            </a:r>
          </a:p>
        </p:txBody>
      </p:sp>
      <p:sp>
        <p:nvSpPr>
          <p:cNvPr id="16397" name="Text Box 33"/>
          <p:cNvSpPr txBox="1">
            <a:spLocks noChangeArrowheads="1"/>
          </p:cNvSpPr>
          <p:nvPr/>
        </p:nvSpPr>
        <p:spPr bwMode="auto">
          <a:xfrm>
            <a:off x="2698750" y="4195763"/>
            <a:ext cx="8651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CN" altLang="en-US" sz="2000" b="1">
                <a:solidFill>
                  <a:schemeClr val="hlink"/>
                </a:solidFill>
                <a:latin typeface="Arial" panose="020B0604020202020204" pitchFamily="34" charset="0"/>
                <a:ea typeface="楷体_GB2312" pitchFamily="49" charset="-122"/>
              </a:rPr>
              <a:t>陈军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5" grpId="0"/>
      <p:bldP spid="16396" grpId="0"/>
      <p:bldP spid="1639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4"/>
          <p:cNvSpPr txBox="1">
            <a:spLocks noChangeArrowheads="1"/>
          </p:cNvSpPr>
          <p:nvPr/>
        </p:nvSpPr>
        <p:spPr bwMode="auto">
          <a:xfrm>
            <a:off x="468313" y="1000125"/>
            <a:ext cx="4032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填一填，标一标。</a:t>
            </a:r>
          </a:p>
        </p:txBody>
      </p:sp>
      <p:sp>
        <p:nvSpPr>
          <p:cNvPr id="17410" name="Freeform 43"/>
          <p:cNvSpPr>
            <a:spLocks noChangeArrowheads="1"/>
          </p:cNvSpPr>
          <p:nvPr/>
        </p:nvSpPr>
        <p:spPr bwMode="auto">
          <a:xfrm>
            <a:off x="1588" y="1798638"/>
            <a:ext cx="4381500" cy="3311525"/>
          </a:xfrm>
          <a:custGeom>
            <a:avLst/>
            <a:gdLst>
              <a:gd name="T0" fmla="*/ 164 w 2760"/>
              <a:gd name="T1" fmla="*/ 37 h 2086"/>
              <a:gd name="T2" fmla="*/ 1663 w 2760"/>
              <a:gd name="T3" fmla="*/ 46 h 2086"/>
              <a:gd name="T4" fmla="*/ 1709 w 2760"/>
              <a:gd name="T5" fmla="*/ 19 h 2086"/>
              <a:gd name="T6" fmla="*/ 1681 w 2760"/>
              <a:gd name="T7" fmla="*/ 10 h 2086"/>
              <a:gd name="T8" fmla="*/ 1828 w 2760"/>
              <a:gd name="T9" fmla="*/ 74 h 2086"/>
              <a:gd name="T10" fmla="*/ 2760 w 2760"/>
              <a:gd name="T11" fmla="*/ 74 h 2086"/>
              <a:gd name="T12" fmla="*/ 2714 w 2760"/>
              <a:gd name="T13" fmla="*/ 147 h 2086"/>
              <a:gd name="T14" fmla="*/ 2724 w 2760"/>
              <a:gd name="T15" fmla="*/ 184 h 2086"/>
              <a:gd name="T16" fmla="*/ 2742 w 2760"/>
              <a:gd name="T17" fmla="*/ 238 h 2086"/>
              <a:gd name="T18" fmla="*/ 2751 w 2760"/>
              <a:gd name="T19" fmla="*/ 860 h 2086"/>
              <a:gd name="T20" fmla="*/ 1983 w 2760"/>
              <a:gd name="T21" fmla="*/ 860 h 2086"/>
              <a:gd name="T22" fmla="*/ 1956 w 2760"/>
              <a:gd name="T23" fmla="*/ 1098 h 2086"/>
              <a:gd name="T24" fmla="*/ 1937 w 2760"/>
              <a:gd name="T25" fmla="*/ 1701 h 2086"/>
              <a:gd name="T26" fmla="*/ 63 w 2760"/>
              <a:gd name="T27" fmla="*/ 1747 h 2086"/>
              <a:gd name="T28" fmla="*/ 67 w 2760"/>
              <a:gd name="T29" fmla="*/ 1707 h 2086"/>
              <a:gd name="T30" fmla="*/ 136 w 2760"/>
              <a:gd name="T31" fmla="*/ 1656 h 2086"/>
              <a:gd name="T32" fmla="*/ 164 w 2760"/>
              <a:gd name="T33" fmla="*/ 1601 h 2086"/>
              <a:gd name="T34" fmla="*/ 191 w 2760"/>
              <a:gd name="T35" fmla="*/ 1500 h 2086"/>
              <a:gd name="T36" fmla="*/ 209 w 2760"/>
              <a:gd name="T37" fmla="*/ 1445 h 2086"/>
              <a:gd name="T38" fmla="*/ 173 w 2760"/>
              <a:gd name="T39" fmla="*/ 1281 h 2086"/>
              <a:gd name="T40" fmla="*/ 81 w 2760"/>
              <a:gd name="T41" fmla="*/ 1235 h 2086"/>
              <a:gd name="T42" fmla="*/ 26 w 2760"/>
              <a:gd name="T43" fmla="*/ 1217 h 2086"/>
              <a:gd name="T44" fmla="*/ 45 w 2760"/>
              <a:gd name="T45" fmla="*/ 1052 h 2086"/>
              <a:gd name="T46" fmla="*/ 100 w 2760"/>
              <a:gd name="T47" fmla="*/ 979 h 2086"/>
              <a:gd name="T48" fmla="*/ 118 w 2760"/>
              <a:gd name="T49" fmla="*/ 723 h 2086"/>
              <a:gd name="T50" fmla="*/ 136 w 2760"/>
              <a:gd name="T51" fmla="*/ 650 h 2086"/>
              <a:gd name="T52" fmla="*/ 145 w 2760"/>
              <a:gd name="T53" fmla="*/ 549 h 2086"/>
              <a:gd name="T54" fmla="*/ 164 w 2760"/>
              <a:gd name="T55" fmla="*/ 494 h 2086"/>
              <a:gd name="T56" fmla="*/ 164 w 2760"/>
              <a:gd name="T57" fmla="*/ 37 h 2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760" h="2086">
                <a:moveTo>
                  <a:pt x="164" y="37"/>
                </a:moveTo>
                <a:cubicBezTo>
                  <a:pt x="714" y="42"/>
                  <a:pt x="1147" y="60"/>
                  <a:pt x="1663" y="46"/>
                </a:cubicBezTo>
                <a:cubicBezTo>
                  <a:pt x="1665" y="45"/>
                  <a:pt x="1714" y="33"/>
                  <a:pt x="1709" y="19"/>
                </a:cubicBezTo>
                <a:cubicBezTo>
                  <a:pt x="1706" y="10"/>
                  <a:pt x="1681" y="0"/>
                  <a:pt x="1681" y="10"/>
                </a:cubicBezTo>
                <a:cubicBezTo>
                  <a:pt x="1681" y="24"/>
                  <a:pt x="1813" y="69"/>
                  <a:pt x="1828" y="74"/>
                </a:cubicBezTo>
                <a:cubicBezTo>
                  <a:pt x="2124" y="169"/>
                  <a:pt x="2449" y="74"/>
                  <a:pt x="2760" y="74"/>
                </a:cubicBezTo>
                <a:cubicBezTo>
                  <a:pt x="2742" y="100"/>
                  <a:pt x="2725" y="117"/>
                  <a:pt x="2714" y="147"/>
                </a:cubicBezTo>
                <a:cubicBezTo>
                  <a:pt x="2717" y="159"/>
                  <a:pt x="2720" y="172"/>
                  <a:pt x="2724" y="184"/>
                </a:cubicBezTo>
                <a:cubicBezTo>
                  <a:pt x="2730" y="202"/>
                  <a:pt x="2742" y="238"/>
                  <a:pt x="2742" y="238"/>
                </a:cubicBezTo>
                <a:cubicBezTo>
                  <a:pt x="2752" y="726"/>
                  <a:pt x="2751" y="519"/>
                  <a:pt x="2751" y="860"/>
                </a:cubicBezTo>
                <a:cubicBezTo>
                  <a:pt x="2495" y="860"/>
                  <a:pt x="2239" y="860"/>
                  <a:pt x="1983" y="860"/>
                </a:cubicBezTo>
                <a:cubicBezTo>
                  <a:pt x="1978" y="965"/>
                  <a:pt x="1983" y="1013"/>
                  <a:pt x="1956" y="1098"/>
                </a:cubicBezTo>
                <a:cubicBezTo>
                  <a:pt x="1953" y="1284"/>
                  <a:pt x="1937" y="1507"/>
                  <a:pt x="1937" y="1701"/>
                </a:cubicBezTo>
                <a:cubicBezTo>
                  <a:pt x="1443" y="2086"/>
                  <a:pt x="678" y="1747"/>
                  <a:pt x="63" y="1747"/>
                </a:cubicBezTo>
                <a:cubicBezTo>
                  <a:pt x="64" y="1734"/>
                  <a:pt x="61" y="1719"/>
                  <a:pt x="67" y="1707"/>
                </a:cubicBezTo>
                <a:cubicBezTo>
                  <a:pt x="69" y="1703"/>
                  <a:pt x="131" y="1660"/>
                  <a:pt x="136" y="1656"/>
                </a:cubicBezTo>
                <a:cubicBezTo>
                  <a:pt x="168" y="1557"/>
                  <a:pt x="117" y="1704"/>
                  <a:pt x="164" y="1601"/>
                </a:cubicBezTo>
                <a:cubicBezTo>
                  <a:pt x="188" y="1547"/>
                  <a:pt x="177" y="1552"/>
                  <a:pt x="191" y="1500"/>
                </a:cubicBezTo>
                <a:cubicBezTo>
                  <a:pt x="196" y="1481"/>
                  <a:pt x="209" y="1445"/>
                  <a:pt x="209" y="1445"/>
                </a:cubicBezTo>
                <a:cubicBezTo>
                  <a:pt x="202" y="1332"/>
                  <a:pt x="232" y="1330"/>
                  <a:pt x="173" y="1281"/>
                </a:cubicBezTo>
                <a:cubicBezTo>
                  <a:pt x="148" y="1260"/>
                  <a:pt x="110" y="1246"/>
                  <a:pt x="81" y="1235"/>
                </a:cubicBezTo>
                <a:cubicBezTo>
                  <a:pt x="63" y="1228"/>
                  <a:pt x="26" y="1217"/>
                  <a:pt x="26" y="1217"/>
                </a:cubicBezTo>
                <a:cubicBezTo>
                  <a:pt x="8" y="1161"/>
                  <a:pt x="0" y="1095"/>
                  <a:pt x="45" y="1052"/>
                </a:cubicBezTo>
                <a:cubicBezTo>
                  <a:pt x="61" y="1019"/>
                  <a:pt x="74" y="1004"/>
                  <a:pt x="100" y="979"/>
                </a:cubicBezTo>
                <a:cubicBezTo>
                  <a:pt x="134" y="876"/>
                  <a:pt x="99" y="990"/>
                  <a:pt x="118" y="723"/>
                </a:cubicBezTo>
                <a:cubicBezTo>
                  <a:pt x="120" y="698"/>
                  <a:pt x="131" y="675"/>
                  <a:pt x="136" y="650"/>
                </a:cubicBezTo>
                <a:cubicBezTo>
                  <a:pt x="139" y="616"/>
                  <a:pt x="139" y="582"/>
                  <a:pt x="145" y="549"/>
                </a:cubicBezTo>
                <a:cubicBezTo>
                  <a:pt x="148" y="530"/>
                  <a:pt x="164" y="494"/>
                  <a:pt x="164" y="494"/>
                </a:cubicBezTo>
                <a:cubicBezTo>
                  <a:pt x="182" y="263"/>
                  <a:pt x="174" y="415"/>
                  <a:pt x="164" y="37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17411" name="Picture 19" descr="C:\Documents and Settings\pub\Desktop\新ppt\返回首页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endParaRPr lang="zh-CN" altLang="en-US" sz="3200" b="1">
              <a:effectLst>
                <a:outerShdw blurRad="38100" dist="38100" dir="2700000" algn="tl">
                  <a:srgbClr val="C0C0C0"/>
                </a:outerShdw>
              </a:effectLst>
              <a:latin typeface="楷体_GB2312" pitchFamily="49" charset="-122"/>
              <a:ea typeface="楷体_GB2312" pitchFamily="49" charset="-122"/>
            </a:endParaRPr>
          </a:p>
        </p:txBody>
      </p:sp>
      <p:pic>
        <p:nvPicPr>
          <p:cNvPr id="17413" name="Picture 30" descr="M37OFX5GVTF@3SB4MQ`F1V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92500" y="1549400"/>
            <a:ext cx="4230688" cy="281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4" name="Text Box 31"/>
          <p:cNvSpPr txBox="1">
            <a:spLocks noChangeArrowheads="1"/>
          </p:cNvSpPr>
          <p:nvPr/>
        </p:nvSpPr>
        <p:spPr bwMode="auto">
          <a:xfrm>
            <a:off x="250825" y="4335463"/>
            <a:ext cx="7993063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）点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的位置可用数对（     ）表示，点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B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的位置可用数对（     ）表示，点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D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的位置可用数对（     ）表示。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）点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C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E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F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G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的位置分别是（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1,3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）、（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4,4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）、（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6,3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）、（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9,5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），请你在图中标出它们。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）用   标出可能是（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5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，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x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）的点。</a:t>
            </a:r>
          </a:p>
        </p:txBody>
      </p:sp>
      <p:sp>
        <p:nvSpPr>
          <p:cNvPr id="17415" name="AutoShape 32"/>
          <p:cNvSpPr>
            <a:spLocks noChangeArrowheads="1"/>
          </p:cNvSpPr>
          <p:nvPr/>
        </p:nvSpPr>
        <p:spPr bwMode="auto">
          <a:xfrm>
            <a:off x="1403350" y="6237288"/>
            <a:ext cx="215900" cy="287337"/>
          </a:xfrm>
          <a:custGeom>
            <a:avLst/>
            <a:gdLst>
              <a:gd name="T0" fmla="*/ 0 w 215900"/>
              <a:gd name="T1" fmla="*/ 109753 h 287337"/>
              <a:gd name="T2" fmla="*/ 82467 w 215900"/>
              <a:gd name="T3" fmla="*/ 109753 h 287337"/>
              <a:gd name="T4" fmla="*/ 107950 w 215900"/>
              <a:gd name="T5" fmla="*/ 0 h 287337"/>
              <a:gd name="T6" fmla="*/ 133433 w 215900"/>
              <a:gd name="T7" fmla="*/ 109753 h 287337"/>
              <a:gd name="T8" fmla="*/ 215900 w 215900"/>
              <a:gd name="T9" fmla="*/ 109753 h 287337"/>
              <a:gd name="T10" fmla="*/ 149183 w 215900"/>
              <a:gd name="T11" fmla="*/ 177583 h 287337"/>
              <a:gd name="T12" fmla="*/ 174667 w 215900"/>
              <a:gd name="T13" fmla="*/ 287336 h 287337"/>
              <a:gd name="T14" fmla="*/ 107950 w 215900"/>
              <a:gd name="T15" fmla="*/ 219504 h 287337"/>
              <a:gd name="T16" fmla="*/ 41233 w 215900"/>
              <a:gd name="T17" fmla="*/ 287336 h 287337"/>
              <a:gd name="T18" fmla="*/ 66717 w 215900"/>
              <a:gd name="T19" fmla="*/ 177583 h 287337"/>
              <a:gd name="T20" fmla="*/ 0 w 215900"/>
              <a:gd name="T21" fmla="*/ 109753 h 2873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215900" h="287337">
                <a:moveTo>
                  <a:pt x="0" y="109753"/>
                </a:moveTo>
                <a:lnTo>
                  <a:pt x="82467" y="109753"/>
                </a:lnTo>
                <a:lnTo>
                  <a:pt x="107950" y="0"/>
                </a:lnTo>
                <a:lnTo>
                  <a:pt x="133433" y="109753"/>
                </a:lnTo>
                <a:lnTo>
                  <a:pt x="215900" y="109753"/>
                </a:lnTo>
                <a:lnTo>
                  <a:pt x="149183" y="177583"/>
                </a:lnTo>
                <a:lnTo>
                  <a:pt x="174667" y="287336"/>
                </a:lnTo>
                <a:lnTo>
                  <a:pt x="107950" y="219504"/>
                </a:lnTo>
                <a:lnTo>
                  <a:pt x="41233" y="287336"/>
                </a:lnTo>
                <a:lnTo>
                  <a:pt x="66717" y="177583"/>
                </a:lnTo>
                <a:lnTo>
                  <a:pt x="0" y="109753"/>
                </a:lnTo>
                <a:close/>
              </a:path>
            </a:pathLst>
          </a:custGeom>
          <a:solidFill>
            <a:schemeClr val="tx1"/>
          </a:solidFill>
          <a:ln w="9525" cap="rnd">
            <a:solidFill>
              <a:schemeClr val="tx1"/>
            </a:solidFill>
            <a:prstDash val="sysDot"/>
            <a:round/>
          </a:ln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8441" name="Text Box 33"/>
          <p:cNvSpPr txBox="1">
            <a:spLocks noChangeArrowheads="1"/>
          </p:cNvSpPr>
          <p:nvPr/>
        </p:nvSpPr>
        <p:spPr bwMode="auto">
          <a:xfrm>
            <a:off x="3576638" y="4403725"/>
            <a:ext cx="16557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1 , 1</a:t>
            </a:r>
            <a:endParaRPr lang="zh-CN" altLang="en-US" sz="2000" b="1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442" name="Text Box 35"/>
          <p:cNvSpPr txBox="1">
            <a:spLocks noChangeArrowheads="1"/>
          </p:cNvSpPr>
          <p:nvPr/>
        </p:nvSpPr>
        <p:spPr bwMode="auto">
          <a:xfrm>
            <a:off x="781050" y="4762500"/>
            <a:ext cx="16557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3 , 1</a:t>
            </a:r>
            <a:endParaRPr lang="zh-CN" altLang="en-US" sz="2000" b="1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8443" name="Text Box 36"/>
          <p:cNvSpPr txBox="1">
            <a:spLocks noChangeArrowheads="1"/>
          </p:cNvSpPr>
          <p:nvPr/>
        </p:nvSpPr>
        <p:spPr bwMode="auto">
          <a:xfrm>
            <a:off x="5653088" y="4760913"/>
            <a:ext cx="16557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rPr>
              <a:t>7 , 4</a:t>
            </a:r>
            <a:endParaRPr lang="zh-CN" altLang="en-US" sz="2000" b="1">
              <a:latin typeface="Arial" panose="020B0604020202020204" pitchFamily="34" charset="0"/>
              <a:ea typeface="楷体_GB2312" pitchFamily="49" charset="-122"/>
            </a:endParaRPr>
          </a:p>
        </p:txBody>
      </p:sp>
      <p:grpSp>
        <p:nvGrpSpPr>
          <p:cNvPr id="2" name="Group 39"/>
          <p:cNvGrpSpPr/>
          <p:nvPr/>
        </p:nvGrpSpPr>
        <p:grpSpPr bwMode="auto">
          <a:xfrm>
            <a:off x="3849688" y="2079625"/>
            <a:ext cx="1009650" cy="809625"/>
            <a:chOff x="0" y="0"/>
            <a:chExt cx="636" cy="510"/>
          </a:xfrm>
        </p:grpSpPr>
        <p:sp>
          <p:nvSpPr>
            <p:cNvPr id="17420" name="Text Box 37"/>
            <p:cNvSpPr txBox="1">
              <a:spLocks noChangeArrowheads="1"/>
            </p:cNvSpPr>
            <p:nvPr/>
          </p:nvSpPr>
          <p:spPr bwMode="auto">
            <a:xfrm>
              <a:off x="0" y="0"/>
              <a:ext cx="63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4000" b="1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</a:rPr>
                <a:t>.</a:t>
              </a:r>
            </a:p>
          </p:txBody>
        </p:sp>
        <p:sp>
          <p:nvSpPr>
            <p:cNvPr id="17421" name="Text Box 38"/>
            <p:cNvSpPr txBox="1">
              <a:spLocks noChangeArrowheads="1"/>
            </p:cNvSpPr>
            <p:nvPr/>
          </p:nvSpPr>
          <p:spPr bwMode="auto">
            <a:xfrm>
              <a:off x="182" y="260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</a:rPr>
                <a:t>C</a:t>
              </a:r>
            </a:p>
          </p:txBody>
        </p:sp>
      </p:grpSp>
      <p:grpSp>
        <p:nvGrpSpPr>
          <p:cNvPr id="3" name="Group 40"/>
          <p:cNvGrpSpPr/>
          <p:nvPr/>
        </p:nvGrpSpPr>
        <p:grpSpPr bwMode="auto">
          <a:xfrm>
            <a:off x="5075238" y="1628775"/>
            <a:ext cx="1009650" cy="809625"/>
            <a:chOff x="0" y="0"/>
            <a:chExt cx="636" cy="510"/>
          </a:xfrm>
        </p:grpSpPr>
        <p:sp>
          <p:nvSpPr>
            <p:cNvPr id="17423" name="Text Box 41"/>
            <p:cNvSpPr txBox="1">
              <a:spLocks noChangeArrowheads="1"/>
            </p:cNvSpPr>
            <p:nvPr/>
          </p:nvSpPr>
          <p:spPr bwMode="auto">
            <a:xfrm>
              <a:off x="0" y="0"/>
              <a:ext cx="63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4000" b="1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</a:rPr>
                <a:t>.</a:t>
              </a:r>
            </a:p>
          </p:txBody>
        </p:sp>
        <p:sp>
          <p:nvSpPr>
            <p:cNvPr id="17424" name="Text Box 42"/>
            <p:cNvSpPr txBox="1">
              <a:spLocks noChangeArrowheads="1"/>
            </p:cNvSpPr>
            <p:nvPr/>
          </p:nvSpPr>
          <p:spPr bwMode="auto">
            <a:xfrm>
              <a:off x="182" y="260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</a:rPr>
                <a:t>E</a:t>
              </a:r>
            </a:p>
          </p:txBody>
        </p:sp>
      </p:grpSp>
      <p:grpSp>
        <p:nvGrpSpPr>
          <p:cNvPr id="4" name="Group 43"/>
          <p:cNvGrpSpPr/>
          <p:nvPr/>
        </p:nvGrpSpPr>
        <p:grpSpPr bwMode="auto">
          <a:xfrm>
            <a:off x="5867400" y="2060575"/>
            <a:ext cx="1009650" cy="809625"/>
            <a:chOff x="0" y="0"/>
            <a:chExt cx="636" cy="510"/>
          </a:xfrm>
        </p:grpSpPr>
        <p:sp>
          <p:nvSpPr>
            <p:cNvPr id="17426" name="Text Box 44"/>
            <p:cNvSpPr txBox="1">
              <a:spLocks noChangeArrowheads="1"/>
            </p:cNvSpPr>
            <p:nvPr/>
          </p:nvSpPr>
          <p:spPr bwMode="auto">
            <a:xfrm>
              <a:off x="0" y="0"/>
              <a:ext cx="63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4000" b="1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</a:rPr>
                <a:t>.</a:t>
              </a:r>
            </a:p>
          </p:txBody>
        </p:sp>
        <p:sp>
          <p:nvSpPr>
            <p:cNvPr id="17427" name="Text Box 45"/>
            <p:cNvSpPr txBox="1">
              <a:spLocks noChangeArrowheads="1"/>
            </p:cNvSpPr>
            <p:nvPr/>
          </p:nvSpPr>
          <p:spPr bwMode="auto">
            <a:xfrm>
              <a:off x="182" y="260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</a:rPr>
                <a:t>F</a:t>
              </a:r>
            </a:p>
          </p:txBody>
        </p:sp>
      </p:grpSp>
      <p:grpSp>
        <p:nvGrpSpPr>
          <p:cNvPr id="5" name="Group 46"/>
          <p:cNvGrpSpPr/>
          <p:nvPr/>
        </p:nvGrpSpPr>
        <p:grpSpPr bwMode="auto">
          <a:xfrm>
            <a:off x="7091363" y="476250"/>
            <a:ext cx="1298575" cy="1512888"/>
            <a:chOff x="0" y="-443"/>
            <a:chExt cx="818" cy="953"/>
          </a:xfrm>
        </p:grpSpPr>
        <p:sp>
          <p:nvSpPr>
            <p:cNvPr id="17429" name="Text Box 47"/>
            <p:cNvSpPr txBox="1">
              <a:spLocks noChangeArrowheads="1"/>
            </p:cNvSpPr>
            <p:nvPr/>
          </p:nvSpPr>
          <p:spPr bwMode="auto">
            <a:xfrm>
              <a:off x="0" y="0"/>
              <a:ext cx="63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4000" b="1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</a:rPr>
                <a:t>.</a:t>
              </a:r>
            </a:p>
          </p:txBody>
        </p:sp>
        <p:sp>
          <p:nvSpPr>
            <p:cNvPr id="17430" name="Text Box 48"/>
            <p:cNvSpPr txBox="1">
              <a:spLocks noChangeArrowheads="1"/>
            </p:cNvSpPr>
            <p:nvPr/>
          </p:nvSpPr>
          <p:spPr bwMode="auto">
            <a:xfrm>
              <a:off x="182" y="260"/>
              <a:ext cx="45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solidFill>
                    <a:srgbClr val="FF0000"/>
                  </a:solidFill>
                  <a:latin typeface="Arial" panose="020B0604020202020204" pitchFamily="34" charset="0"/>
                  <a:ea typeface="楷体_GB2312" pitchFamily="49" charset="-122"/>
                </a:rPr>
                <a:t>G</a:t>
              </a:r>
            </a:p>
          </p:txBody>
        </p:sp>
        <p:sp>
          <p:nvSpPr>
            <p:cNvPr id="17431" name="Text Box 47"/>
            <p:cNvSpPr txBox="1">
              <a:spLocks noChangeArrowheads="1"/>
            </p:cNvSpPr>
            <p:nvPr/>
          </p:nvSpPr>
          <p:spPr bwMode="auto">
            <a:xfrm>
              <a:off x="182" y="-443"/>
              <a:ext cx="636" cy="4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altLang="zh-CN" sz="4000" b="1">
                <a:solidFill>
                  <a:srgbClr val="FF0000"/>
                </a:solidFill>
                <a:latin typeface="Arial" panose="020B0604020202020204" pitchFamily="34" charset="0"/>
                <a:ea typeface="楷体_GB2312" pitchFamily="49" charset="-122"/>
              </a:endParaRPr>
            </a:p>
          </p:txBody>
        </p:sp>
      </p:grpSp>
      <p:sp>
        <p:nvSpPr>
          <p:cNvPr id="17432" name="矩形 25"/>
          <p:cNvSpPr>
            <a:spLocks noChangeArrowheads="1"/>
          </p:cNvSpPr>
          <p:nvPr/>
        </p:nvSpPr>
        <p:spPr bwMode="auto">
          <a:xfrm>
            <a:off x="4008438" y="3236913"/>
            <a:ext cx="647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600" b="1">
                <a:latin typeface="Arial" panose="020B0604020202020204" pitchFamily="34" charset="0"/>
                <a:ea typeface="楷体_GB2312" pitchFamily="49" charset="-122"/>
              </a:rPr>
              <a:t>·</a:t>
            </a:r>
            <a:endParaRPr lang="zh-CN" altLang="en-US" sz="3600" b="1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7433" name="矩形 26"/>
          <p:cNvSpPr>
            <a:spLocks noChangeArrowheads="1"/>
          </p:cNvSpPr>
          <p:nvPr/>
        </p:nvSpPr>
        <p:spPr bwMode="auto">
          <a:xfrm>
            <a:off x="4848225" y="3225800"/>
            <a:ext cx="6477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600" b="1">
                <a:latin typeface="Arial" panose="020B0604020202020204" pitchFamily="34" charset="0"/>
                <a:ea typeface="楷体_GB2312" pitchFamily="49" charset="-122"/>
              </a:rPr>
              <a:t>·</a:t>
            </a:r>
            <a:endParaRPr lang="zh-CN" altLang="en-US" sz="3600" b="1">
              <a:latin typeface="Arial" panose="020B0604020202020204" pitchFamily="34" charset="0"/>
              <a:ea typeface="楷体_GB2312" pitchFamily="49" charset="-122"/>
            </a:endParaRPr>
          </a:p>
        </p:txBody>
      </p:sp>
      <p:sp>
        <p:nvSpPr>
          <p:cNvPr id="17434" name="矩形 31"/>
          <p:cNvSpPr>
            <a:spLocks noChangeArrowheads="1"/>
          </p:cNvSpPr>
          <p:nvPr/>
        </p:nvSpPr>
        <p:spPr bwMode="auto">
          <a:xfrm>
            <a:off x="6481763" y="1809750"/>
            <a:ext cx="6477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zh-CN" sz="3600" b="1">
                <a:latin typeface="Arial" panose="020B0604020202020204" pitchFamily="34" charset="0"/>
                <a:ea typeface="楷体_GB2312" pitchFamily="49" charset="-122"/>
              </a:rPr>
              <a:t>·</a:t>
            </a:r>
            <a:endParaRPr lang="zh-CN" altLang="en-US" sz="3600" b="1">
              <a:latin typeface="Arial" panose="020B0604020202020204" pitchFamily="34" charset="0"/>
              <a:ea typeface="楷体_GB2312" pitchFamily="49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1" grpId="0"/>
      <p:bldP spid="18442" grpId="0"/>
      <p:bldP spid="1844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 Box 4"/>
          <p:cNvSpPr txBox="1">
            <a:spLocks noChangeArrowheads="1"/>
          </p:cNvSpPr>
          <p:nvPr/>
        </p:nvSpPr>
        <p:spPr bwMode="auto">
          <a:xfrm>
            <a:off x="719138" y="1438275"/>
            <a:ext cx="40322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en-US" sz="24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8434" name="Freeform 43"/>
          <p:cNvSpPr>
            <a:spLocks noChangeArrowheads="1"/>
          </p:cNvSpPr>
          <p:nvPr/>
        </p:nvSpPr>
        <p:spPr bwMode="auto">
          <a:xfrm>
            <a:off x="1588" y="1798638"/>
            <a:ext cx="4381500" cy="3311525"/>
          </a:xfrm>
          <a:custGeom>
            <a:avLst/>
            <a:gdLst>
              <a:gd name="T0" fmla="*/ 164 w 2760"/>
              <a:gd name="T1" fmla="*/ 37 h 2086"/>
              <a:gd name="T2" fmla="*/ 1663 w 2760"/>
              <a:gd name="T3" fmla="*/ 46 h 2086"/>
              <a:gd name="T4" fmla="*/ 1709 w 2760"/>
              <a:gd name="T5" fmla="*/ 19 h 2086"/>
              <a:gd name="T6" fmla="*/ 1681 w 2760"/>
              <a:gd name="T7" fmla="*/ 10 h 2086"/>
              <a:gd name="T8" fmla="*/ 1828 w 2760"/>
              <a:gd name="T9" fmla="*/ 74 h 2086"/>
              <a:gd name="T10" fmla="*/ 2760 w 2760"/>
              <a:gd name="T11" fmla="*/ 74 h 2086"/>
              <a:gd name="T12" fmla="*/ 2714 w 2760"/>
              <a:gd name="T13" fmla="*/ 147 h 2086"/>
              <a:gd name="T14" fmla="*/ 2724 w 2760"/>
              <a:gd name="T15" fmla="*/ 184 h 2086"/>
              <a:gd name="T16" fmla="*/ 2742 w 2760"/>
              <a:gd name="T17" fmla="*/ 238 h 2086"/>
              <a:gd name="T18" fmla="*/ 2751 w 2760"/>
              <a:gd name="T19" fmla="*/ 860 h 2086"/>
              <a:gd name="T20" fmla="*/ 1983 w 2760"/>
              <a:gd name="T21" fmla="*/ 860 h 2086"/>
              <a:gd name="T22" fmla="*/ 1956 w 2760"/>
              <a:gd name="T23" fmla="*/ 1098 h 2086"/>
              <a:gd name="T24" fmla="*/ 1937 w 2760"/>
              <a:gd name="T25" fmla="*/ 1701 h 2086"/>
              <a:gd name="T26" fmla="*/ 63 w 2760"/>
              <a:gd name="T27" fmla="*/ 1747 h 2086"/>
              <a:gd name="T28" fmla="*/ 67 w 2760"/>
              <a:gd name="T29" fmla="*/ 1707 h 2086"/>
              <a:gd name="T30" fmla="*/ 136 w 2760"/>
              <a:gd name="T31" fmla="*/ 1656 h 2086"/>
              <a:gd name="T32" fmla="*/ 164 w 2760"/>
              <a:gd name="T33" fmla="*/ 1601 h 2086"/>
              <a:gd name="T34" fmla="*/ 191 w 2760"/>
              <a:gd name="T35" fmla="*/ 1500 h 2086"/>
              <a:gd name="T36" fmla="*/ 209 w 2760"/>
              <a:gd name="T37" fmla="*/ 1445 h 2086"/>
              <a:gd name="T38" fmla="*/ 173 w 2760"/>
              <a:gd name="T39" fmla="*/ 1281 h 2086"/>
              <a:gd name="T40" fmla="*/ 81 w 2760"/>
              <a:gd name="T41" fmla="*/ 1235 h 2086"/>
              <a:gd name="T42" fmla="*/ 26 w 2760"/>
              <a:gd name="T43" fmla="*/ 1217 h 2086"/>
              <a:gd name="T44" fmla="*/ 45 w 2760"/>
              <a:gd name="T45" fmla="*/ 1052 h 2086"/>
              <a:gd name="T46" fmla="*/ 100 w 2760"/>
              <a:gd name="T47" fmla="*/ 979 h 2086"/>
              <a:gd name="T48" fmla="*/ 118 w 2760"/>
              <a:gd name="T49" fmla="*/ 723 h 2086"/>
              <a:gd name="T50" fmla="*/ 136 w 2760"/>
              <a:gd name="T51" fmla="*/ 650 h 2086"/>
              <a:gd name="T52" fmla="*/ 145 w 2760"/>
              <a:gd name="T53" fmla="*/ 549 h 2086"/>
              <a:gd name="T54" fmla="*/ 164 w 2760"/>
              <a:gd name="T55" fmla="*/ 494 h 2086"/>
              <a:gd name="T56" fmla="*/ 164 w 2760"/>
              <a:gd name="T57" fmla="*/ 37 h 20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2760" h="2086">
                <a:moveTo>
                  <a:pt x="164" y="37"/>
                </a:moveTo>
                <a:cubicBezTo>
                  <a:pt x="714" y="42"/>
                  <a:pt x="1147" y="60"/>
                  <a:pt x="1663" y="46"/>
                </a:cubicBezTo>
                <a:cubicBezTo>
                  <a:pt x="1665" y="45"/>
                  <a:pt x="1714" y="33"/>
                  <a:pt x="1709" y="19"/>
                </a:cubicBezTo>
                <a:cubicBezTo>
                  <a:pt x="1706" y="10"/>
                  <a:pt x="1681" y="0"/>
                  <a:pt x="1681" y="10"/>
                </a:cubicBezTo>
                <a:cubicBezTo>
                  <a:pt x="1681" y="24"/>
                  <a:pt x="1813" y="69"/>
                  <a:pt x="1828" y="74"/>
                </a:cubicBezTo>
                <a:cubicBezTo>
                  <a:pt x="2124" y="169"/>
                  <a:pt x="2449" y="74"/>
                  <a:pt x="2760" y="74"/>
                </a:cubicBezTo>
                <a:cubicBezTo>
                  <a:pt x="2742" y="100"/>
                  <a:pt x="2725" y="117"/>
                  <a:pt x="2714" y="147"/>
                </a:cubicBezTo>
                <a:cubicBezTo>
                  <a:pt x="2717" y="159"/>
                  <a:pt x="2720" y="172"/>
                  <a:pt x="2724" y="184"/>
                </a:cubicBezTo>
                <a:cubicBezTo>
                  <a:pt x="2730" y="202"/>
                  <a:pt x="2742" y="238"/>
                  <a:pt x="2742" y="238"/>
                </a:cubicBezTo>
                <a:cubicBezTo>
                  <a:pt x="2752" y="726"/>
                  <a:pt x="2751" y="519"/>
                  <a:pt x="2751" y="860"/>
                </a:cubicBezTo>
                <a:cubicBezTo>
                  <a:pt x="2495" y="860"/>
                  <a:pt x="2239" y="860"/>
                  <a:pt x="1983" y="860"/>
                </a:cubicBezTo>
                <a:cubicBezTo>
                  <a:pt x="1978" y="965"/>
                  <a:pt x="1983" y="1013"/>
                  <a:pt x="1956" y="1098"/>
                </a:cubicBezTo>
                <a:cubicBezTo>
                  <a:pt x="1953" y="1284"/>
                  <a:pt x="1937" y="1507"/>
                  <a:pt x="1937" y="1701"/>
                </a:cubicBezTo>
                <a:cubicBezTo>
                  <a:pt x="1443" y="2086"/>
                  <a:pt x="678" y="1747"/>
                  <a:pt x="63" y="1747"/>
                </a:cubicBezTo>
                <a:cubicBezTo>
                  <a:pt x="64" y="1734"/>
                  <a:pt x="61" y="1719"/>
                  <a:pt x="67" y="1707"/>
                </a:cubicBezTo>
                <a:cubicBezTo>
                  <a:pt x="69" y="1703"/>
                  <a:pt x="131" y="1660"/>
                  <a:pt x="136" y="1656"/>
                </a:cubicBezTo>
                <a:cubicBezTo>
                  <a:pt x="168" y="1557"/>
                  <a:pt x="117" y="1704"/>
                  <a:pt x="164" y="1601"/>
                </a:cubicBezTo>
                <a:cubicBezTo>
                  <a:pt x="188" y="1547"/>
                  <a:pt x="177" y="1552"/>
                  <a:pt x="191" y="1500"/>
                </a:cubicBezTo>
                <a:cubicBezTo>
                  <a:pt x="196" y="1481"/>
                  <a:pt x="209" y="1445"/>
                  <a:pt x="209" y="1445"/>
                </a:cubicBezTo>
                <a:cubicBezTo>
                  <a:pt x="202" y="1332"/>
                  <a:pt x="232" y="1330"/>
                  <a:pt x="173" y="1281"/>
                </a:cubicBezTo>
                <a:cubicBezTo>
                  <a:pt x="148" y="1260"/>
                  <a:pt x="110" y="1246"/>
                  <a:pt x="81" y="1235"/>
                </a:cubicBezTo>
                <a:cubicBezTo>
                  <a:pt x="63" y="1228"/>
                  <a:pt x="26" y="1217"/>
                  <a:pt x="26" y="1217"/>
                </a:cubicBezTo>
                <a:cubicBezTo>
                  <a:pt x="8" y="1161"/>
                  <a:pt x="0" y="1095"/>
                  <a:pt x="45" y="1052"/>
                </a:cubicBezTo>
                <a:cubicBezTo>
                  <a:pt x="61" y="1019"/>
                  <a:pt x="74" y="1004"/>
                  <a:pt x="100" y="979"/>
                </a:cubicBezTo>
                <a:cubicBezTo>
                  <a:pt x="134" y="876"/>
                  <a:pt x="99" y="990"/>
                  <a:pt x="118" y="723"/>
                </a:cubicBezTo>
                <a:cubicBezTo>
                  <a:pt x="120" y="698"/>
                  <a:pt x="131" y="675"/>
                  <a:pt x="136" y="650"/>
                </a:cubicBezTo>
                <a:cubicBezTo>
                  <a:pt x="139" y="616"/>
                  <a:pt x="139" y="582"/>
                  <a:pt x="145" y="549"/>
                </a:cubicBezTo>
                <a:cubicBezTo>
                  <a:pt x="148" y="530"/>
                  <a:pt x="164" y="494"/>
                  <a:pt x="164" y="494"/>
                </a:cubicBezTo>
                <a:cubicBezTo>
                  <a:pt x="182" y="263"/>
                  <a:pt x="174" y="415"/>
                  <a:pt x="164" y="37"/>
                </a:cubicBez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pic>
        <p:nvPicPr>
          <p:cNvPr id="18435" name="Picture 19" descr="C:\Documents and Settings\pub\Desktop\新ppt\返回首页.jpg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388350" y="6556375"/>
            <a:ext cx="755650" cy="30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539750" y="539750"/>
            <a:ext cx="3238500" cy="53975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>
              <a:defRPr/>
            </a:pPr>
            <a:r>
              <a:rPr lang="zh-CN" altLang="en-US" sz="32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楷体_GB2312" pitchFamily="49" charset="-122"/>
                <a:ea typeface="楷体_GB2312" pitchFamily="49" charset="-122"/>
              </a:rPr>
              <a:t>        </a:t>
            </a:r>
          </a:p>
        </p:txBody>
      </p:sp>
      <p:pic>
        <p:nvPicPr>
          <p:cNvPr id="18437" name="Picture 9" descr="0ED5[Z`C}6F}3_NN73ZY$C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76375" y="1557338"/>
            <a:ext cx="6121400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8" name="Text Box 10"/>
          <p:cNvSpPr txBox="1">
            <a:spLocks noChangeArrowheads="1"/>
          </p:cNvSpPr>
          <p:nvPr/>
        </p:nvSpPr>
        <p:spPr bwMode="auto">
          <a:xfrm>
            <a:off x="395288" y="4508500"/>
            <a:ext cx="8497887" cy="1552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1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）用数对表示图    中各顶点的位置。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（</a:t>
            </a:r>
            <a:r>
              <a:rPr lang="en-US" altLang="zh-CN" sz="2400" b="1" dirty="0">
                <a:latin typeface="Arial" panose="020B0604020202020204" pitchFamily="34" charset="0"/>
                <a:ea typeface="楷体_GB2312" pitchFamily="49" charset="-122"/>
              </a:rPr>
              <a:t>2</a:t>
            </a: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）请你也设计一个图形（顶点在横线和竖线的交点上）， </a:t>
            </a:r>
          </a:p>
          <a:p>
            <a:pPr>
              <a:spcBef>
                <a:spcPct val="50000"/>
              </a:spcBef>
            </a:pPr>
            <a:r>
              <a:rPr lang="zh-CN" altLang="en-US" sz="2400" b="1" dirty="0">
                <a:latin typeface="Arial" panose="020B0604020202020204" pitchFamily="34" charset="0"/>
                <a:ea typeface="楷体_GB2312" pitchFamily="49" charset="-122"/>
              </a:rPr>
              <a:t>         并用数对表示各顶点的位置。</a:t>
            </a:r>
          </a:p>
        </p:txBody>
      </p:sp>
      <p:pic>
        <p:nvPicPr>
          <p:cNvPr id="18439" name="Picture 12" descr="P)32O5]L`L@U6ZCYHK$LI@S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19475" y="4508500"/>
            <a:ext cx="333375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Text Box 13"/>
          <p:cNvSpPr txBox="1">
            <a:spLocks noChangeArrowheads="1"/>
          </p:cNvSpPr>
          <p:nvPr/>
        </p:nvSpPr>
        <p:spPr bwMode="auto">
          <a:xfrm>
            <a:off x="1619250" y="3213100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(2,2)</a:t>
            </a:r>
          </a:p>
        </p:txBody>
      </p:sp>
      <p:sp>
        <p:nvSpPr>
          <p:cNvPr id="19466" name="Text Box 14"/>
          <p:cNvSpPr txBox="1">
            <a:spLocks noChangeArrowheads="1"/>
          </p:cNvSpPr>
          <p:nvPr/>
        </p:nvSpPr>
        <p:spPr bwMode="auto">
          <a:xfrm>
            <a:off x="3132138" y="3213100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(4,2)</a:t>
            </a:r>
          </a:p>
        </p:txBody>
      </p:sp>
      <p:sp>
        <p:nvSpPr>
          <p:cNvPr id="19467" name="Text Box 15"/>
          <p:cNvSpPr txBox="1">
            <a:spLocks noChangeArrowheads="1"/>
          </p:cNvSpPr>
          <p:nvPr/>
        </p:nvSpPr>
        <p:spPr bwMode="auto">
          <a:xfrm>
            <a:off x="1641475" y="1628775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(2,5)</a:t>
            </a:r>
          </a:p>
        </p:txBody>
      </p:sp>
      <p:sp>
        <p:nvSpPr>
          <p:cNvPr id="19468" name="Text Box 18"/>
          <p:cNvSpPr txBox="1">
            <a:spLocks noChangeArrowheads="1"/>
          </p:cNvSpPr>
          <p:nvPr/>
        </p:nvSpPr>
        <p:spPr bwMode="auto">
          <a:xfrm>
            <a:off x="3132138" y="1651000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(4,5)</a:t>
            </a:r>
          </a:p>
        </p:txBody>
      </p:sp>
      <p:sp>
        <p:nvSpPr>
          <p:cNvPr id="19469" name="Line 20"/>
          <p:cNvSpPr>
            <a:spLocks noChangeShapeType="1"/>
          </p:cNvSpPr>
          <p:nvPr/>
        </p:nvSpPr>
        <p:spPr bwMode="auto">
          <a:xfrm flipH="1">
            <a:off x="5135563" y="2060575"/>
            <a:ext cx="792162" cy="406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9470" name="Line 21"/>
          <p:cNvSpPr>
            <a:spLocks noChangeShapeType="1"/>
          </p:cNvSpPr>
          <p:nvPr/>
        </p:nvSpPr>
        <p:spPr bwMode="auto">
          <a:xfrm>
            <a:off x="5915025" y="2073275"/>
            <a:ext cx="744538" cy="360363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9471" name="Line 22"/>
          <p:cNvSpPr>
            <a:spLocks noChangeShapeType="1"/>
          </p:cNvSpPr>
          <p:nvPr/>
        </p:nvSpPr>
        <p:spPr bwMode="auto">
          <a:xfrm>
            <a:off x="5160963" y="2459038"/>
            <a:ext cx="347662" cy="75406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9472" name="Line 23"/>
          <p:cNvSpPr>
            <a:spLocks noChangeShapeType="1"/>
          </p:cNvSpPr>
          <p:nvPr/>
        </p:nvSpPr>
        <p:spPr bwMode="auto">
          <a:xfrm flipH="1">
            <a:off x="6300788" y="2420938"/>
            <a:ext cx="358775" cy="792162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9473" name="Line 24"/>
          <p:cNvSpPr>
            <a:spLocks noChangeShapeType="1"/>
          </p:cNvSpPr>
          <p:nvPr/>
        </p:nvSpPr>
        <p:spPr bwMode="auto">
          <a:xfrm flipH="1">
            <a:off x="5508625" y="3213100"/>
            <a:ext cx="792163" cy="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9474" name="Text Box 25"/>
          <p:cNvSpPr txBox="1">
            <a:spLocks noChangeArrowheads="1"/>
          </p:cNvSpPr>
          <p:nvPr/>
        </p:nvSpPr>
        <p:spPr bwMode="auto">
          <a:xfrm>
            <a:off x="5364163" y="1773238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(11,5)</a:t>
            </a:r>
          </a:p>
        </p:txBody>
      </p:sp>
      <p:sp>
        <p:nvSpPr>
          <p:cNvPr id="19475" name="Text Box 26"/>
          <p:cNvSpPr txBox="1">
            <a:spLocks noChangeArrowheads="1"/>
          </p:cNvSpPr>
          <p:nvPr/>
        </p:nvSpPr>
        <p:spPr bwMode="auto">
          <a:xfrm>
            <a:off x="4292600" y="2251075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(9,4)</a:t>
            </a:r>
          </a:p>
        </p:txBody>
      </p:sp>
      <p:sp>
        <p:nvSpPr>
          <p:cNvPr id="19476" name="Text Box 27"/>
          <p:cNvSpPr txBox="1">
            <a:spLocks noChangeArrowheads="1"/>
          </p:cNvSpPr>
          <p:nvPr/>
        </p:nvSpPr>
        <p:spPr bwMode="auto">
          <a:xfrm>
            <a:off x="4643438" y="3103563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(10,2)</a:t>
            </a:r>
          </a:p>
        </p:txBody>
      </p:sp>
      <p:sp>
        <p:nvSpPr>
          <p:cNvPr id="19477" name="Text Box 28"/>
          <p:cNvSpPr txBox="1">
            <a:spLocks noChangeArrowheads="1"/>
          </p:cNvSpPr>
          <p:nvPr/>
        </p:nvSpPr>
        <p:spPr bwMode="auto">
          <a:xfrm>
            <a:off x="5867400" y="3141663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(12,2)</a:t>
            </a:r>
          </a:p>
        </p:txBody>
      </p:sp>
      <p:sp>
        <p:nvSpPr>
          <p:cNvPr id="19478" name="Text Box 29"/>
          <p:cNvSpPr txBox="1">
            <a:spLocks noChangeArrowheads="1"/>
          </p:cNvSpPr>
          <p:nvPr/>
        </p:nvSpPr>
        <p:spPr bwMode="auto">
          <a:xfrm>
            <a:off x="6443663" y="2251075"/>
            <a:ext cx="1079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(13,4)</a:t>
            </a: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357438" y="3214688"/>
            <a:ext cx="1143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3,3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286000" y="1785938"/>
            <a:ext cx="1285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（</a:t>
            </a:r>
            <a:r>
              <a:rPr lang="en-US" altLang="zh-CN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3,4</a:t>
            </a:r>
            <a:r>
              <a:rPr lang="zh-CN" altLang="en-US" sz="2000" b="1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1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8" dur="1000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2" dur="10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46" dur="10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000"/>
                            </p:stCondLst>
                            <p:childTnLst>
                              <p:par>
                                <p:cTn id="48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10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5" grpId="0"/>
      <p:bldP spid="19466" grpId="0"/>
      <p:bldP spid="19467" grpId="0"/>
      <p:bldP spid="19468" grpId="0"/>
      <p:bldP spid="19474" grpId="0"/>
      <p:bldP spid="19475" grpId="0"/>
      <p:bldP spid="19476" grpId="0"/>
      <p:bldP spid="19477" grpId="0"/>
      <p:bldP spid="19478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ext Box 2"/>
          <p:cNvSpPr txBox="1">
            <a:spLocks noChangeArrowheads="1"/>
          </p:cNvSpPr>
          <p:nvPr/>
        </p:nvSpPr>
        <p:spPr bwMode="auto">
          <a:xfrm>
            <a:off x="4832350" y="425450"/>
            <a:ext cx="4057650" cy="556960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25000"/>
              </a:lnSpc>
              <a:spcBef>
                <a:spcPct val="50000"/>
              </a:spcBef>
              <a:buFontTx/>
              <a:buNone/>
              <a:defRPr/>
            </a:pPr>
            <a:r>
              <a:rPr kumimoji="1" lang="en-US" altLang="zh-CN" sz="2400" dirty="0">
                <a:latin typeface="Times New Roman" panose="02020603050405020304" pitchFamily="18" charset="0"/>
              </a:rPr>
              <a:t>         </a:t>
            </a:r>
            <a:r>
              <a:rPr kumimoji="1" lang="zh-CN" altLang="en-US" sz="32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地球仪或地图上有横线和竖线，</a:t>
            </a:r>
            <a:r>
              <a:rPr kumimoji="1" lang="zh-CN" altLang="en-US" sz="3200" b="1" u="sng" dirty="0">
                <a:solidFill>
                  <a:schemeClr val="accent2">
                    <a:lumMod val="95000"/>
                    <a:lumOff val="5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连接两极点的竖线叫经线，垂直于经线的横线圈为纬线</a:t>
            </a:r>
            <a:r>
              <a:rPr kumimoji="1" lang="zh-CN" altLang="en-US" sz="32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。根据经纬线可以确定地球上任何一点的正确位置。如北京在北纬</a:t>
            </a:r>
            <a:r>
              <a:rPr kumimoji="1" lang="en-US" altLang="zh-CN" sz="32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40</a:t>
            </a: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/>
                <a:ea typeface="黑体" panose="02010609060101010101" pitchFamily="49" charset="-122"/>
              </a:rPr>
              <a:t>º</a:t>
            </a:r>
            <a:r>
              <a:rPr kumimoji="1" lang="zh-CN" altLang="en-US" sz="32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，东经</a:t>
            </a:r>
            <a:r>
              <a:rPr kumimoji="1" lang="en-US" altLang="zh-CN" sz="3200" b="1" dirty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116</a:t>
            </a:r>
            <a:r>
              <a:rPr kumimoji="1" lang="en-US" altLang="zh-CN" sz="3200" b="1" dirty="0">
                <a:solidFill>
                  <a:schemeClr val="tx2"/>
                </a:solidFill>
                <a:latin typeface="Times New Roman" panose="02020603050405020304"/>
                <a:ea typeface="黑体" panose="02010609060101010101" pitchFamily="49" charset="-122"/>
              </a:rPr>
              <a:t>º</a:t>
            </a:r>
            <a:r>
              <a:rPr kumimoji="1" lang="zh-CN" altLang="en-US" sz="3200" b="1" dirty="0" smtClean="0">
                <a:solidFill>
                  <a:schemeClr val="tx2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kumimoji="1" lang="zh-CN" altLang="en-US" sz="3200" b="1" dirty="0">
              <a:solidFill>
                <a:schemeClr val="tx2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9458" name="Picture 6" descr="022a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213" y="407988"/>
            <a:ext cx="4464050" cy="465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7" name="AutoShape 7"/>
          <p:cNvSpPr>
            <a:spLocks noChangeArrowheads="1"/>
          </p:cNvSpPr>
          <p:nvPr/>
        </p:nvSpPr>
        <p:spPr bwMode="auto">
          <a:xfrm>
            <a:off x="2189163" y="1741488"/>
            <a:ext cx="304800" cy="304800"/>
          </a:xfrm>
          <a:prstGeom prst="star5">
            <a:avLst/>
          </a:prstGeom>
          <a:solidFill>
            <a:srgbClr val="FF3300"/>
          </a:solidFill>
          <a:ln w="9525">
            <a:solidFill>
              <a:srgbClr val="FF3300"/>
            </a:solidFill>
            <a:miter lim="800000"/>
          </a:ln>
          <a:effectLst/>
        </p:spPr>
        <p:txBody>
          <a:bodyPr wrap="none" anchor="ctr"/>
          <a:lstStyle/>
          <a:p>
            <a:pPr eaLnBrk="0" hangingPunct="0">
              <a:buFontTx/>
              <a:buNone/>
              <a:defRPr/>
            </a:pPr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diamond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2" descr="0130000043309312467584157286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1268413"/>
            <a:ext cx="1962150" cy="233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WordArt 3"/>
          <p:cNvSpPr>
            <a:spLocks noChangeArrowheads="1" noChangeShapeType="1" noTextEdit="1"/>
          </p:cNvSpPr>
          <p:nvPr/>
        </p:nvSpPr>
        <p:spPr bwMode="auto">
          <a:xfrm>
            <a:off x="368300" y="681038"/>
            <a:ext cx="3048000" cy="6096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r>
              <a:rPr lang="zh-CN" altLang="en-US" sz="4800" b="1" kern="10" dirty="0">
                <a:solidFill>
                  <a:srgbClr val="FF0066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你知道吗？</a:t>
            </a:r>
          </a:p>
        </p:txBody>
      </p:sp>
      <p:sp>
        <p:nvSpPr>
          <p:cNvPr id="20483" name="Rectangle 4"/>
          <p:cNvSpPr>
            <a:spLocks noChangeArrowheads="1"/>
          </p:cNvSpPr>
          <p:nvPr/>
        </p:nvSpPr>
        <p:spPr bwMode="auto">
          <a:xfrm>
            <a:off x="3059113" y="871538"/>
            <a:ext cx="5834062" cy="552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eaLnBrk="0" hangingPunct="0">
              <a:lnSpc>
                <a:spcPct val="140000"/>
              </a:lnSpc>
            </a:pPr>
            <a:r>
              <a:rPr lang="zh-CN" altLang="en-US" sz="2800" b="1" dirty="0">
                <a:latin typeface="Arial" panose="020B0604020202020204" pitchFamily="34" charset="0"/>
              </a:rPr>
              <a:t>       笛卡尔是法国著名的数学家。有一天，他生病卧床，但还在反复思考一个问题：用什么办法，才能将“点”和“数”联系起来呢？突然，他看见屋角上的一只蜘蛛在上边左右拉丝。他想，可以把蜘蛛看做一个点，蜘蛛的每个位置就能用一组数确定下来。于是在蜘蛛的启示下，笛卡尔发明了数对。 </a:t>
            </a:r>
          </a:p>
        </p:txBody>
      </p:sp>
      <p:pic>
        <p:nvPicPr>
          <p:cNvPr id="20484" name="Picture 3" descr="C:\Documents and Settings\liuxiaoni\Local Settings\Temporary Internet Files\Content.IE5\UDOSNUWI\MCj04362540000[1].png"/>
          <p:cNvPicPr>
            <a:picLocks noChangeAspect="1" noChangeArrowheads="1"/>
          </p:cNvPicPr>
          <p:nvPr/>
        </p:nvPicPr>
        <p:blipFill>
          <a:blip r:embed="rId3">
            <a:lum contrast="100000"/>
          </a:blip>
          <a:srcRect/>
          <a:stretch>
            <a:fillRect/>
          </a:stretch>
        </p:blipFill>
        <p:spPr bwMode="auto">
          <a:xfrm>
            <a:off x="611188" y="4149725"/>
            <a:ext cx="2376487" cy="213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1006475" y="1293813"/>
            <a:ext cx="6157913" cy="962025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1006475" y="2236788"/>
            <a:ext cx="6157913" cy="958850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1006475" y="3176588"/>
            <a:ext cx="6157913" cy="960437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1006475" y="4119563"/>
            <a:ext cx="6157913" cy="962025"/>
          </a:xfrm>
          <a:prstGeom prst="rect">
            <a:avLst/>
          </a:prstGeom>
          <a:noFill/>
          <a:ln w="3810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auto">
          <a:xfrm rot="5400000">
            <a:off x="-554038" y="2828926"/>
            <a:ext cx="3806825" cy="685800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1510" name="Rectangle 7"/>
          <p:cNvSpPr>
            <a:spLocks noChangeArrowheads="1"/>
          </p:cNvSpPr>
          <p:nvPr/>
        </p:nvSpPr>
        <p:spPr bwMode="auto">
          <a:xfrm rot="5400000">
            <a:off x="130969" y="2826544"/>
            <a:ext cx="3806825" cy="687387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algn="ctr"/>
            <a:endParaRPr lang="zh-CN" altLang="en-US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21511" name="Rectangle 8"/>
          <p:cNvSpPr>
            <a:spLocks noChangeArrowheads="1"/>
          </p:cNvSpPr>
          <p:nvPr/>
        </p:nvSpPr>
        <p:spPr bwMode="auto">
          <a:xfrm rot="5400000">
            <a:off x="1508125" y="2828926"/>
            <a:ext cx="3806825" cy="685800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1512" name="Rectangle 9"/>
          <p:cNvSpPr>
            <a:spLocks noChangeArrowheads="1"/>
          </p:cNvSpPr>
          <p:nvPr/>
        </p:nvSpPr>
        <p:spPr bwMode="auto">
          <a:xfrm rot="5400000">
            <a:off x="819150" y="2828926"/>
            <a:ext cx="3806825" cy="685800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1513" name="Rectangle 10"/>
          <p:cNvSpPr>
            <a:spLocks noChangeArrowheads="1"/>
          </p:cNvSpPr>
          <p:nvPr/>
        </p:nvSpPr>
        <p:spPr bwMode="auto">
          <a:xfrm rot="5400000">
            <a:off x="2195513" y="2827338"/>
            <a:ext cx="3806825" cy="688975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1514" name="Rectangle 11"/>
          <p:cNvSpPr>
            <a:spLocks noChangeArrowheads="1"/>
          </p:cNvSpPr>
          <p:nvPr/>
        </p:nvSpPr>
        <p:spPr bwMode="auto">
          <a:xfrm rot="5400000">
            <a:off x="3567906" y="2826544"/>
            <a:ext cx="3806825" cy="687388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 rot="5400000">
            <a:off x="2882900" y="2828926"/>
            <a:ext cx="3806825" cy="685800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algn="ctr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1516" name="Rectangle 13"/>
          <p:cNvSpPr>
            <a:spLocks noChangeArrowheads="1"/>
          </p:cNvSpPr>
          <p:nvPr/>
        </p:nvSpPr>
        <p:spPr bwMode="auto">
          <a:xfrm rot="5400000">
            <a:off x="4253706" y="2828132"/>
            <a:ext cx="3806825" cy="684212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10800000" vert="eaVert" wrap="none" anchor="ctr"/>
          <a:lstStyle/>
          <a:p>
            <a:pPr algn="ctr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21517" name="Rectangle 14"/>
          <p:cNvSpPr>
            <a:spLocks noChangeArrowheads="1"/>
          </p:cNvSpPr>
          <p:nvPr/>
        </p:nvSpPr>
        <p:spPr bwMode="auto">
          <a:xfrm rot="5400000">
            <a:off x="4940300" y="2828926"/>
            <a:ext cx="3806825" cy="685800"/>
          </a:xfrm>
          <a:prstGeom prst="rect">
            <a:avLst/>
          </a:prstGeom>
          <a:noFill/>
          <a:ln w="57150">
            <a:solidFill>
              <a:srgbClr val="0000FF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grpSp>
        <p:nvGrpSpPr>
          <p:cNvPr id="21518" name="Group 15"/>
          <p:cNvGrpSpPr/>
          <p:nvPr/>
        </p:nvGrpSpPr>
        <p:grpSpPr bwMode="auto">
          <a:xfrm>
            <a:off x="900113" y="5013325"/>
            <a:ext cx="8351837" cy="642938"/>
            <a:chOff x="1386" y="2416"/>
            <a:chExt cx="3717" cy="271"/>
          </a:xfrm>
        </p:grpSpPr>
        <p:sp>
          <p:nvSpPr>
            <p:cNvPr id="21519" name="Text Box 16"/>
            <p:cNvSpPr txBox="1">
              <a:spLocks noChangeArrowheads="1"/>
            </p:cNvSpPr>
            <p:nvPr/>
          </p:nvSpPr>
          <p:spPr bwMode="auto">
            <a:xfrm>
              <a:off x="1386" y="2416"/>
              <a:ext cx="32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0000FF"/>
                  </a:solidFill>
                  <a:latin typeface="Arial" panose="020B0604020202020204" pitchFamily="34" charset="0"/>
                </a:rPr>
                <a:t>1</a:t>
              </a:r>
            </a:p>
          </p:txBody>
        </p:sp>
        <p:sp>
          <p:nvSpPr>
            <p:cNvPr id="21520" name="Text Box 17"/>
            <p:cNvSpPr txBox="1">
              <a:spLocks noChangeArrowheads="1"/>
            </p:cNvSpPr>
            <p:nvPr/>
          </p:nvSpPr>
          <p:spPr bwMode="auto">
            <a:xfrm>
              <a:off x="1739" y="2416"/>
              <a:ext cx="32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0000FF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1521" name="Text Box 18"/>
            <p:cNvSpPr txBox="1">
              <a:spLocks noChangeArrowheads="1"/>
            </p:cNvSpPr>
            <p:nvPr/>
          </p:nvSpPr>
          <p:spPr bwMode="auto">
            <a:xfrm>
              <a:off x="2039" y="2416"/>
              <a:ext cx="32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0000FF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1522" name="Text Box 19"/>
            <p:cNvSpPr txBox="1">
              <a:spLocks noChangeArrowheads="1"/>
            </p:cNvSpPr>
            <p:nvPr/>
          </p:nvSpPr>
          <p:spPr bwMode="auto">
            <a:xfrm>
              <a:off x="2365" y="2416"/>
              <a:ext cx="32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0000FF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21523" name="Text Box 20"/>
            <p:cNvSpPr txBox="1">
              <a:spLocks noChangeArrowheads="1"/>
            </p:cNvSpPr>
            <p:nvPr/>
          </p:nvSpPr>
          <p:spPr bwMode="auto">
            <a:xfrm>
              <a:off x="2691" y="2416"/>
              <a:ext cx="327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0000FF"/>
                  </a:solidFill>
                  <a:latin typeface="Arial" panose="020B0604020202020204" pitchFamily="34" charset="0"/>
                </a:rPr>
                <a:t>5</a:t>
              </a:r>
            </a:p>
          </p:txBody>
        </p:sp>
        <p:sp>
          <p:nvSpPr>
            <p:cNvPr id="21524" name="Text Box 21"/>
            <p:cNvSpPr txBox="1">
              <a:spLocks noChangeArrowheads="1"/>
            </p:cNvSpPr>
            <p:nvPr/>
          </p:nvSpPr>
          <p:spPr bwMode="auto">
            <a:xfrm>
              <a:off x="3018" y="2416"/>
              <a:ext cx="32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0000FF"/>
                  </a:solidFill>
                  <a:latin typeface="Arial" panose="020B0604020202020204" pitchFamily="34" charset="0"/>
                </a:rPr>
                <a:t>6</a:t>
              </a:r>
            </a:p>
          </p:txBody>
        </p:sp>
        <p:sp>
          <p:nvSpPr>
            <p:cNvPr id="21525" name="Text Box 22"/>
            <p:cNvSpPr txBox="1">
              <a:spLocks noChangeArrowheads="1"/>
            </p:cNvSpPr>
            <p:nvPr/>
          </p:nvSpPr>
          <p:spPr bwMode="auto">
            <a:xfrm>
              <a:off x="3344" y="2416"/>
              <a:ext cx="32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0000FF"/>
                  </a:solidFill>
                  <a:latin typeface="Arial" panose="020B0604020202020204" pitchFamily="34" charset="0"/>
                </a:rPr>
                <a:t>7</a:t>
              </a:r>
            </a:p>
          </p:txBody>
        </p:sp>
        <p:sp>
          <p:nvSpPr>
            <p:cNvPr id="21526" name="Text Box 23"/>
            <p:cNvSpPr txBox="1">
              <a:spLocks noChangeArrowheads="1"/>
            </p:cNvSpPr>
            <p:nvPr/>
          </p:nvSpPr>
          <p:spPr bwMode="auto">
            <a:xfrm>
              <a:off x="3671" y="2416"/>
              <a:ext cx="326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0000FF"/>
                  </a:solidFill>
                  <a:latin typeface="Arial" panose="020B0604020202020204" pitchFamily="34" charset="0"/>
                </a:rPr>
                <a:t>8</a:t>
              </a:r>
            </a:p>
          </p:txBody>
        </p:sp>
        <p:sp>
          <p:nvSpPr>
            <p:cNvPr id="21527" name="Text Box 24"/>
            <p:cNvSpPr txBox="1">
              <a:spLocks noChangeArrowheads="1"/>
            </p:cNvSpPr>
            <p:nvPr/>
          </p:nvSpPr>
          <p:spPr bwMode="auto">
            <a:xfrm>
              <a:off x="3997" y="2416"/>
              <a:ext cx="325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 dirty="0" smtClean="0">
                  <a:solidFill>
                    <a:srgbClr val="0000FF"/>
                  </a:solidFill>
                  <a:latin typeface="Arial" panose="020B0604020202020204" pitchFamily="34" charset="0"/>
                </a:rPr>
                <a:t>9 </a:t>
              </a:r>
              <a:endParaRPr lang="en-US" altLang="zh-CN" sz="3600" b="1" dirty="0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28" name="Text Box 25"/>
            <p:cNvSpPr txBox="1">
              <a:spLocks noChangeArrowheads="1"/>
            </p:cNvSpPr>
            <p:nvPr/>
          </p:nvSpPr>
          <p:spPr bwMode="auto">
            <a:xfrm>
              <a:off x="4252" y="2416"/>
              <a:ext cx="543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36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29" name="Text Box 26"/>
            <p:cNvSpPr txBox="1">
              <a:spLocks noChangeArrowheads="1"/>
            </p:cNvSpPr>
            <p:nvPr/>
          </p:nvSpPr>
          <p:spPr bwMode="auto">
            <a:xfrm>
              <a:off x="4614" y="2416"/>
              <a:ext cx="489" cy="2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36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</p:grpSp>
      <p:grpSp>
        <p:nvGrpSpPr>
          <p:cNvPr id="21530" name="Group 27"/>
          <p:cNvGrpSpPr/>
          <p:nvPr/>
        </p:nvGrpSpPr>
        <p:grpSpPr bwMode="auto">
          <a:xfrm>
            <a:off x="323850" y="188913"/>
            <a:ext cx="974725" cy="5041900"/>
            <a:chOff x="868" y="162"/>
            <a:chExt cx="463" cy="2283"/>
          </a:xfrm>
        </p:grpSpPr>
        <p:sp>
          <p:nvSpPr>
            <p:cNvPr id="21531" name="Text Box 28"/>
            <p:cNvSpPr txBox="1">
              <a:spLocks noChangeArrowheads="1"/>
            </p:cNvSpPr>
            <p:nvPr/>
          </p:nvSpPr>
          <p:spPr bwMode="auto">
            <a:xfrm>
              <a:off x="952" y="2155"/>
              <a:ext cx="32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36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32" name="Text Box 29"/>
            <p:cNvSpPr txBox="1">
              <a:spLocks noChangeArrowheads="1"/>
            </p:cNvSpPr>
            <p:nvPr/>
          </p:nvSpPr>
          <p:spPr bwMode="auto">
            <a:xfrm>
              <a:off x="1005" y="1629"/>
              <a:ext cx="32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36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1533" name="Text Box 30"/>
            <p:cNvSpPr txBox="1">
              <a:spLocks noChangeArrowheads="1"/>
            </p:cNvSpPr>
            <p:nvPr/>
          </p:nvSpPr>
          <p:spPr bwMode="auto">
            <a:xfrm>
              <a:off x="868" y="1597"/>
              <a:ext cx="326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0000FF"/>
                  </a:solidFill>
                  <a:latin typeface="Arial" panose="020B0604020202020204" pitchFamily="34" charset="0"/>
                </a:rPr>
                <a:t>2</a:t>
              </a:r>
            </a:p>
          </p:txBody>
        </p:sp>
        <p:sp>
          <p:nvSpPr>
            <p:cNvPr id="21534" name="Text Box 31"/>
            <p:cNvSpPr txBox="1">
              <a:spLocks noChangeArrowheads="1"/>
            </p:cNvSpPr>
            <p:nvPr/>
          </p:nvSpPr>
          <p:spPr bwMode="auto">
            <a:xfrm>
              <a:off x="902" y="1140"/>
              <a:ext cx="32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0000FF"/>
                  </a:solidFill>
                  <a:latin typeface="Arial" panose="020B0604020202020204" pitchFamily="34" charset="0"/>
                </a:rPr>
                <a:t>3</a:t>
              </a:r>
            </a:p>
          </p:txBody>
        </p:sp>
        <p:sp>
          <p:nvSpPr>
            <p:cNvPr id="21535" name="Text Box 32"/>
            <p:cNvSpPr txBox="1">
              <a:spLocks noChangeArrowheads="1"/>
            </p:cNvSpPr>
            <p:nvPr/>
          </p:nvSpPr>
          <p:spPr bwMode="auto">
            <a:xfrm>
              <a:off x="902" y="716"/>
              <a:ext cx="32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zh-CN" sz="3600" b="1">
                  <a:solidFill>
                    <a:srgbClr val="0000FF"/>
                  </a:solidFill>
                  <a:latin typeface="Arial" panose="020B0604020202020204" pitchFamily="34" charset="0"/>
                </a:rPr>
                <a:t>4</a:t>
              </a:r>
            </a:p>
          </p:txBody>
        </p:sp>
        <p:sp>
          <p:nvSpPr>
            <p:cNvPr id="21536" name="Text Box 33"/>
            <p:cNvSpPr txBox="1">
              <a:spLocks noChangeArrowheads="1"/>
            </p:cNvSpPr>
            <p:nvPr/>
          </p:nvSpPr>
          <p:spPr bwMode="auto">
            <a:xfrm>
              <a:off x="951" y="162"/>
              <a:ext cx="326" cy="2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zh-CN" altLang="en-US" sz="3600" b="1">
                <a:solidFill>
                  <a:srgbClr val="0000FF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1537" name="Text Box 34"/>
          <p:cNvSpPr txBox="1">
            <a:spLocks noChangeArrowheads="1"/>
          </p:cNvSpPr>
          <p:nvPr/>
        </p:nvSpPr>
        <p:spPr bwMode="auto">
          <a:xfrm>
            <a:off x="395288" y="4221163"/>
            <a:ext cx="50482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00FF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1</a:t>
            </a:r>
          </a:p>
        </p:txBody>
      </p:sp>
      <p:sp>
        <p:nvSpPr>
          <p:cNvPr id="21538" name="Rectangle 35"/>
          <p:cNvSpPr>
            <a:spLocks noChangeArrowheads="1"/>
          </p:cNvSpPr>
          <p:nvPr/>
        </p:nvSpPr>
        <p:spPr bwMode="auto">
          <a:xfrm>
            <a:off x="1763713" y="3429000"/>
            <a:ext cx="576262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乐</a:t>
            </a:r>
          </a:p>
        </p:txBody>
      </p:sp>
      <p:sp>
        <p:nvSpPr>
          <p:cNvPr id="21539" name="Rectangle 36"/>
          <p:cNvSpPr>
            <a:spLocks noChangeArrowheads="1"/>
          </p:cNvSpPr>
          <p:nvPr/>
        </p:nvSpPr>
        <p:spPr bwMode="auto">
          <a:xfrm>
            <a:off x="6588125" y="242093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是</a:t>
            </a:r>
          </a:p>
        </p:txBody>
      </p:sp>
      <p:sp>
        <p:nvSpPr>
          <p:cNvPr id="21540" name="Rectangle 37"/>
          <p:cNvSpPr>
            <a:spLocks noChangeArrowheads="1"/>
          </p:cNvSpPr>
          <p:nvPr/>
        </p:nvSpPr>
        <p:spPr bwMode="auto">
          <a:xfrm>
            <a:off x="2484438" y="1484313"/>
            <a:ext cx="539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穷</a:t>
            </a:r>
          </a:p>
        </p:txBody>
      </p:sp>
      <p:sp>
        <p:nvSpPr>
          <p:cNvPr id="21541" name="Rectangle 38"/>
          <p:cNvSpPr>
            <a:spLocks noChangeArrowheads="1"/>
          </p:cNvSpPr>
          <p:nvPr/>
        </p:nvSpPr>
        <p:spPr bwMode="auto">
          <a:xfrm>
            <a:off x="1116013" y="1484313"/>
            <a:ext cx="541337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赞</a:t>
            </a:r>
          </a:p>
        </p:txBody>
      </p:sp>
      <p:sp>
        <p:nvSpPr>
          <p:cNvPr id="21542" name="Rectangle 39"/>
          <p:cNvSpPr>
            <a:spLocks noChangeArrowheads="1"/>
          </p:cNvSpPr>
          <p:nvPr/>
        </p:nvSpPr>
        <p:spPr bwMode="auto">
          <a:xfrm>
            <a:off x="3779838" y="429260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好</a:t>
            </a:r>
          </a:p>
        </p:txBody>
      </p:sp>
      <p:sp>
        <p:nvSpPr>
          <p:cNvPr id="21543" name="Rectangle 40"/>
          <p:cNvSpPr>
            <a:spLocks noChangeArrowheads="1"/>
          </p:cNvSpPr>
          <p:nvPr/>
        </p:nvSpPr>
        <p:spPr bwMode="auto">
          <a:xfrm>
            <a:off x="4500563" y="1484313"/>
            <a:ext cx="539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数</a:t>
            </a:r>
          </a:p>
        </p:txBody>
      </p:sp>
      <p:sp>
        <p:nvSpPr>
          <p:cNvPr id="21544" name="Rectangle 41"/>
          <p:cNvSpPr>
            <a:spLocks noChangeArrowheads="1"/>
          </p:cNvSpPr>
          <p:nvPr/>
        </p:nvSpPr>
        <p:spPr bwMode="auto">
          <a:xfrm>
            <a:off x="6588125" y="4306888"/>
            <a:ext cx="539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学</a:t>
            </a:r>
          </a:p>
        </p:txBody>
      </p:sp>
      <p:sp>
        <p:nvSpPr>
          <p:cNvPr id="21545" name="Rectangle 42"/>
          <p:cNvSpPr>
            <a:spLocks noChangeArrowheads="1"/>
          </p:cNvSpPr>
          <p:nvPr/>
        </p:nvSpPr>
        <p:spPr bwMode="auto">
          <a:xfrm>
            <a:off x="1763713" y="1484313"/>
            <a:ext cx="539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 dirty="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学</a:t>
            </a:r>
          </a:p>
        </p:txBody>
      </p:sp>
      <p:sp>
        <p:nvSpPr>
          <p:cNvPr id="21546" name="Rectangle 43"/>
          <p:cNvSpPr>
            <a:spLocks noChangeArrowheads="1"/>
          </p:cNvSpPr>
          <p:nvPr/>
        </p:nvSpPr>
        <p:spPr bwMode="auto">
          <a:xfrm>
            <a:off x="3203575" y="1498600"/>
            <a:ext cx="541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无</a:t>
            </a:r>
          </a:p>
        </p:txBody>
      </p:sp>
      <p:sp>
        <p:nvSpPr>
          <p:cNvPr id="21547" name="Rectangle 44"/>
          <p:cNvSpPr>
            <a:spLocks noChangeArrowheads="1"/>
          </p:cNvSpPr>
          <p:nvPr/>
        </p:nvSpPr>
        <p:spPr bwMode="auto">
          <a:xfrm>
            <a:off x="1116013" y="2420938"/>
            <a:ext cx="539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例</a:t>
            </a:r>
          </a:p>
        </p:txBody>
      </p:sp>
      <p:sp>
        <p:nvSpPr>
          <p:cNvPr id="21548" name="Rectangle 45"/>
          <p:cNvSpPr>
            <a:spLocks noChangeArrowheads="1"/>
          </p:cNvSpPr>
          <p:nvPr/>
        </p:nvSpPr>
        <p:spPr bwMode="auto">
          <a:xfrm>
            <a:off x="1835150" y="2420938"/>
            <a:ext cx="539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否</a:t>
            </a:r>
          </a:p>
        </p:txBody>
      </p:sp>
      <p:sp>
        <p:nvSpPr>
          <p:cNvPr id="21549" name="Rectangle 46"/>
          <p:cNvSpPr>
            <a:spLocks noChangeArrowheads="1"/>
          </p:cNvSpPr>
          <p:nvPr/>
        </p:nvSpPr>
        <p:spPr bwMode="auto">
          <a:xfrm>
            <a:off x="2555875" y="2420938"/>
            <a:ext cx="539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重</a:t>
            </a:r>
          </a:p>
        </p:txBody>
      </p:sp>
      <p:sp>
        <p:nvSpPr>
          <p:cNvPr id="21550" name="Rectangle 47"/>
          <p:cNvSpPr>
            <a:spLocks noChangeArrowheads="1"/>
          </p:cNvSpPr>
          <p:nvPr/>
        </p:nvSpPr>
        <p:spPr bwMode="auto">
          <a:xfrm>
            <a:off x="1116013" y="3429000"/>
            <a:ext cx="541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棵</a:t>
            </a:r>
          </a:p>
        </p:txBody>
      </p:sp>
      <p:sp>
        <p:nvSpPr>
          <p:cNvPr id="21551" name="Rectangle 48"/>
          <p:cNvSpPr>
            <a:spLocks noChangeArrowheads="1"/>
          </p:cNvSpPr>
          <p:nvPr/>
        </p:nvSpPr>
        <p:spPr bwMode="auto">
          <a:xfrm>
            <a:off x="2484438" y="4292600"/>
            <a:ext cx="541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法</a:t>
            </a:r>
          </a:p>
        </p:txBody>
      </p:sp>
      <p:sp>
        <p:nvSpPr>
          <p:cNvPr id="21552" name="Rectangle 49"/>
          <p:cNvSpPr>
            <a:spLocks noChangeArrowheads="1"/>
          </p:cNvSpPr>
          <p:nvPr/>
        </p:nvSpPr>
        <p:spPr bwMode="auto">
          <a:xfrm>
            <a:off x="3851275" y="1484313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心</a:t>
            </a:r>
          </a:p>
        </p:txBody>
      </p:sp>
      <p:sp>
        <p:nvSpPr>
          <p:cNvPr id="21553" name="Rectangle 50"/>
          <p:cNvSpPr>
            <a:spLocks noChangeArrowheads="1"/>
          </p:cNvSpPr>
          <p:nvPr/>
        </p:nvSpPr>
        <p:spPr bwMode="auto">
          <a:xfrm>
            <a:off x="5219700" y="1484313"/>
            <a:ext cx="539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其</a:t>
            </a:r>
          </a:p>
        </p:txBody>
      </p:sp>
      <p:sp>
        <p:nvSpPr>
          <p:cNvPr id="21554" name="Rectangle 51"/>
          <p:cNvSpPr>
            <a:spLocks noChangeArrowheads="1"/>
          </p:cNvSpPr>
          <p:nvPr/>
        </p:nvSpPr>
        <p:spPr bwMode="auto">
          <a:xfrm>
            <a:off x="4572000" y="242093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送</a:t>
            </a:r>
          </a:p>
        </p:txBody>
      </p:sp>
      <p:sp>
        <p:nvSpPr>
          <p:cNvPr id="21555" name="Rectangle 52"/>
          <p:cNvSpPr>
            <a:spLocks noChangeArrowheads="1"/>
          </p:cNvSpPr>
          <p:nvPr/>
        </p:nvSpPr>
        <p:spPr bwMode="auto">
          <a:xfrm>
            <a:off x="3132138" y="2420938"/>
            <a:ext cx="5397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无</a:t>
            </a:r>
          </a:p>
        </p:txBody>
      </p:sp>
      <p:sp>
        <p:nvSpPr>
          <p:cNvPr id="21556" name="Rectangle 53"/>
          <p:cNvSpPr>
            <a:spLocks noChangeArrowheads="1"/>
          </p:cNvSpPr>
          <p:nvPr/>
        </p:nvSpPr>
        <p:spPr bwMode="auto">
          <a:xfrm>
            <a:off x="3924300" y="242093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快</a:t>
            </a:r>
          </a:p>
        </p:txBody>
      </p:sp>
      <p:sp>
        <p:nvSpPr>
          <p:cNvPr id="21557" name="Rectangle 54"/>
          <p:cNvSpPr>
            <a:spLocks noChangeArrowheads="1"/>
          </p:cNvSpPr>
          <p:nvPr/>
        </p:nvSpPr>
        <p:spPr bwMode="auto">
          <a:xfrm>
            <a:off x="1116013" y="4292600"/>
            <a:ext cx="541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难</a:t>
            </a:r>
          </a:p>
        </p:txBody>
      </p:sp>
      <p:sp>
        <p:nvSpPr>
          <p:cNvPr id="21558" name="Rectangle 55"/>
          <p:cNvSpPr>
            <a:spLocks noChangeArrowheads="1"/>
          </p:cNvSpPr>
          <p:nvPr/>
        </p:nvSpPr>
        <p:spPr bwMode="auto">
          <a:xfrm>
            <a:off x="3132138" y="4292600"/>
            <a:ext cx="541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象</a:t>
            </a:r>
          </a:p>
        </p:txBody>
      </p:sp>
      <p:sp>
        <p:nvSpPr>
          <p:cNvPr id="21559" name="Rectangle 56"/>
          <p:cNvSpPr>
            <a:spLocks noChangeArrowheads="1"/>
          </p:cNvSpPr>
          <p:nvPr/>
        </p:nvSpPr>
        <p:spPr bwMode="auto">
          <a:xfrm>
            <a:off x="1763713" y="4292600"/>
            <a:ext cx="541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甲</a:t>
            </a:r>
          </a:p>
        </p:txBody>
      </p:sp>
      <p:sp>
        <p:nvSpPr>
          <p:cNvPr id="21560" name="Rectangle 57"/>
          <p:cNvSpPr>
            <a:spLocks noChangeArrowheads="1"/>
          </p:cNvSpPr>
          <p:nvPr/>
        </p:nvSpPr>
        <p:spPr bwMode="auto">
          <a:xfrm>
            <a:off x="6588125" y="155733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</a:rPr>
              <a:t>连</a:t>
            </a:r>
          </a:p>
        </p:txBody>
      </p:sp>
      <p:sp>
        <p:nvSpPr>
          <p:cNvPr id="21561" name="Rectangle 58"/>
          <p:cNvSpPr>
            <a:spLocks noChangeArrowheads="1"/>
          </p:cNvSpPr>
          <p:nvPr/>
        </p:nvSpPr>
        <p:spPr bwMode="auto">
          <a:xfrm>
            <a:off x="5940425" y="155733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哦</a:t>
            </a:r>
          </a:p>
        </p:txBody>
      </p:sp>
      <p:sp>
        <p:nvSpPr>
          <p:cNvPr id="21562" name="Rectangle 59"/>
          <p:cNvSpPr>
            <a:spLocks noChangeArrowheads="1"/>
          </p:cNvSpPr>
          <p:nvPr/>
        </p:nvSpPr>
        <p:spPr bwMode="auto">
          <a:xfrm>
            <a:off x="5940425" y="3429000"/>
            <a:ext cx="541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但</a:t>
            </a:r>
          </a:p>
        </p:txBody>
      </p:sp>
      <p:sp>
        <p:nvSpPr>
          <p:cNvPr id="21563" name="Rectangle 60"/>
          <p:cNvSpPr>
            <a:spLocks noChangeArrowheads="1"/>
          </p:cNvSpPr>
          <p:nvPr/>
        </p:nvSpPr>
        <p:spPr bwMode="auto">
          <a:xfrm>
            <a:off x="5148263" y="4292600"/>
            <a:ext cx="5397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懂</a:t>
            </a:r>
          </a:p>
        </p:txBody>
      </p:sp>
      <p:sp>
        <p:nvSpPr>
          <p:cNvPr id="21564" name="Rectangle 61"/>
          <p:cNvSpPr>
            <a:spLocks noChangeArrowheads="1"/>
          </p:cNvSpPr>
          <p:nvPr/>
        </p:nvSpPr>
        <p:spPr bwMode="auto">
          <a:xfrm>
            <a:off x="5292725" y="242093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峨</a:t>
            </a:r>
          </a:p>
        </p:txBody>
      </p:sp>
      <p:sp>
        <p:nvSpPr>
          <p:cNvPr id="21565" name="Rectangle 62"/>
          <p:cNvSpPr>
            <a:spLocks noChangeArrowheads="1"/>
          </p:cNvSpPr>
          <p:nvPr/>
        </p:nvSpPr>
        <p:spPr bwMode="auto">
          <a:xfrm>
            <a:off x="5940425" y="2420938"/>
            <a:ext cx="541338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南</a:t>
            </a:r>
          </a:p>
        </p:txBody>
      </p:sp>
      <p:sp>
        <p:nvSpPr>
          <p:cNvPr id="21566" name="Rectangle 63"/>
          <p:cNvSpPr>
            <a:spLocks noChangeArrowheads="1"/>
          </p:cNvSpPr>
          <p:nvPr/>
        </p:nvSpPr>
        <p:spPr bwMode="auto">
          <a:xfrm>
            <a:off x="3132138" y="3429000"/>
            <a:ext cx="541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押</a:t>
            </a:r>
          </a:p>
        </p:txBody>
      </p:sp>
      <p:sp>
        <p:nvSpPr>
          <p:cNvPr id="21567" name="Rectangle 64"/>
          <p:cNvSpPr>
            <a:spLocks noChangeArrowheads="1"/>
          </p:cNvSpPr>
          <p:nvPr/>
        </p:nvSpPr>
        <p:spPr bwMode="auto">
          <a:xfrm>
            <a:off x="3851275" y="3429000"/>
            <a:ext cx="541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让</a:t>
            </a:r>
          </a:p>
        </p:txBody>
      </p:sp>
      <p:sp>
        <p:nvSpPr>
          <p:cNvPr id="21568" name="Rectangle 65"/>
          <p:cNvSpPr>
            <a:spLocks noChangeArrowheads="1"/>
          </p:cNvSpPr>
          <p:nvPr/>
        </p:nvSpPr>
        <p:spPr bwMode="auto">
          <a:xfrm>
            <a:off x="4572000" y="3429000"/>
            <a:ext cx="541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中</a:t>
            </a:r>
          </a:p>
        </p:txBody>
      </p:sp>
      <p:sp>
        <p:nvSpPr>
          <p:cNvPr id="21569" name="Rectangle 66"/>
          <p:cNvSpPr>
            <a:spLocks noChangeArrowheads="1"/>
          </p:cNvSpPr>
          <p:nvPr/>
        </p:nvSpPr>
        <p:spPr bwMode="auto">
          <a:xfrm>
            <a:off x="5219700" y="3429000"/>
            <a:ext cx="541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家</a:t>
            </a:r>
          </a:p>
        </p:txBody>
      </p:sp>
      <p:sp>
        <p:nvSpPr>
          <p:cNvPr id="21570" name="Rectangle 67"/>
          <p:cNvSpPr>
            <a:spLocks noChangeArrowheads="1"/>
          </p:cNvSpPr>
          <p:nvPr/>
        </p:nvSpPr>
        <p:spPr bwMode="auto">
          <a:xfrm>
            <a:off x="6588125" y="3429000"/>
            <a:ext cx="541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福</a:t>
            </a:r>
          </a:p>
        </p:txBody>
      </p:sp>
      <p:sp>
        <p:nvSpPr>
          <p:cNvPr id="21571" name="Rectangle 68"/>
          <p:cNvSpPr>
            <a:spLocks noChangeArrowheads="1"/>
          </p:cNvSpPr>
          <p:nvPr/>
        </p:nvSpPr>
        <p:spPr bwMode="auto">
          <a:xfrm>
            <a:off x="4500563" y="4292600"/>
            <a:ext cx="541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考</a:t>
            </a:r>
          </a:p>
        </p:txBody>
      </p:sp>
      <p:sp>
        <p:nvSpPr>
          <p:cNvPr id="21572" name="Rectangle 69"/>
          <p:cNvSpPr>
            <a:spLocks noChangeArrowheads="1"/>
          </p:cNvSpPr>
          <p:nvPr/>
        </p:nvSpPr>
        <p:spPr bwMode="auto">
          <a:xfrm>
            <a:off x="5867400" y="4292600"/>
            <a:ext cx="5413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乐</a:t>
            </a:r>
          </a:p>
        </p:txBody>
      </p:sp>
      <p:sp>
        <p:nvSpPr>
          <p:cNvPr id="21573" name="Rectangle 70"/>
          <p:cNvSpPr>
            <a:spLocks noChangeArrowheads="1"/>
          </p:cNvSpPr>
          <p:nvPr/>
        </p:nvSpPr>
        <p:spPr bwMode="auto">
          <a:xfrm>
            <a:off x="2411413" y="3429000"/>
            <a:ext cx="541337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阴</a:t>
            </a:r>
          </a:p>
        </p:txBody>
      </p:sp>
      <p:sp>
        <p:nvSpPr>
          <p:cNvPr id="51271" name="AutoShape 71"/>
          <p:cNvSpPr>
            <a:spLocks noChangeArrowheads="1"/>
          </p:cNvSpPr>
          <p:nvPr/>
        </p:nvSpPr>
        <p:spPr bwMode="auto">
          <a:xfrm>
            <a:off x="250825" y="5661025"/>
            <a:ext cx="8569325" cy="609600"/>
          </a:xfrm>
          <a:prstGeom prst="flowChartAlternateProcess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</a:ln>
        </p:spPr>
        <p:txBody>
          <a:bodyPr wrap="none" anchor="ctr"/>
          <a:lstStyle/>
          <a:p>
            <a:pPr algn="ctr"/>
            <a:r>
              <a:rPr lang="en-US" altLang="zh-CN" sz="3200" b="1">
                <a:solidFill>
                  <a:srgbClr val="080808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(2,4)  (5,1)  (6,4)  (9,1)  (7,4)  (2,2 )  (4,3)  (3,4)</a:t>
            </a:r>
          </a:p>
        </p:txBody>
      </p:sp>
      <p:sp>
        <p:nvSpPr>
          <p:cNvPr id="21575" name="AutoShape 72"/>
          <p:cNvSpPr>
            <a:spLocks noChangeArrowheads="1"/>
          </p:cNvSpPr>
          <p:nvPr/>
        </p:nvSpPr>
        <p:spPr bwMode="auto">
          <a:xfrm>
            <a:off x="1692275" y="260350"/>
            <a:ext cx="5256213" cy="647700"/>
          </a:xfrm>
          <a:prstGeom prst="ellipseRibbon">
            <a:avLst>
              <a:gd name="adj1" fmla="val 25000"/>
              <a:gd name="adj2" fmla="val 50000"/>
              <a:gd name="adj3" fmla="val 12500"/>
            </a:avLst>
          </a:prstGeom>
          <a:solidFill>
            <a:srgbClr val="2EDE04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algn="ctr"/>
            <a:r>
              <a:rPr lang="zh-CN" altLang="en-US" sz="3600" b="1" dirty="0">
                <a:solidFill>
                  <a:srgbClr val="003300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老师赠言</a:t>
            </a:r>
          </a:p>
        </p:txBody>
      </p:sp>
      <p:sp>
        <p:nvSpPr>
          <p:cNvPr id="21576" name="TextBox 72"/>
          <p:cNvSpPr txBox="1">
            <a:spLocks noChangeArrowheads="1"/>
          </p:cNvSpPr>
          <p:nvPr/>
        </p:nvSpPr>
        <p:spPr bwMode="auto">
          <a:xfrm>
            <a:off x="8748713" y="6597650"/>
            <a:ext cx="584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>
                <a:latin typeface="Arial" panose="020B0604020202020204" pitchFamily="34" charset="0"/>
              </a:rPr>
              <a:t>12</a:t>
            </a:r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1000"/>
                                        <p:tgtEl>
                                          <p:spTgt spid="5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WordArt 2"/>
          <p:cNvSpPr>
            <a:spLocks noChangeArrowheads="1" noChangeShapeType="1" noTextEdit="1"/>
          </p:cNvSpPr>
          <p:nvPr/>
        </p:nvSpPr>
        <p:spPr bwMode="auto">
          <a:xfrm>
            <a:off x="827088" y="836613"/>
            <a:ext cx="7058025" cy="46799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7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zh-CN" altLang="en-US" sz="4800" b="1" kern="1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学好数学</a:t>
            </a:r>
            <a:r>
              <a:rPr lang="en-US" altLang="zh-CN" sz="4800" b="1" kern="1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,</a:t>
            </a:r>
            <a:r>
              <a:rPr lang="zh-CN" altLang="en-US" sz="4800" b="1" kern="1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其乐无穷</a:t>
            </a:r>
            <a:r>
              <a:rPr lang="en-US" altLang="zh-CN" sz="4800" b="1" kern="10"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宋体" panose="02010600030101010101" pitchFamily="2" charset="-122"/>
                <a:ea typeface="宋体" panose="02010600030101010101" pitchFamily="2" charset="-122"/>
              </a:rPr>
              <a:t>!</a:t>
            </a:r>
            <a:endParaRPr lang="zh-CN" altLang="en-US" sz="4800" b="1" kern="10"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图片 1" descr="20000000000000000117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00113" y="549275"/>
            <a:ext cx="7653337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TextBox 2"/>
          <p:cNvSpPr txBox="1">
            <a:spLocks noChangeArrowheads="1"/>
          </p:cNvSpPr>
          <p:nvPr/>
        </p:nvSpPr>
        <p:spPr bwMode="auto">
          <a:xfrm>
            <a:off x="8820150" y="6453188"/>
            <a:ext cx="3127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latin typeface="Arial" panose="020B0604020202020204" pitchFamily="34" charset="0"/>
              </a:rPr>
              <a:t>1</a:t>
            </a:r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6"/>
          <p:cNvSpPr>
            <a:spLocks noRot="1" noChangeArrowheads="1"/>
          </p:cNvSpPr>
          <p:nvPr/>
        </p:nvSpPr>
        <p:spPr bwMode="auto">
          <a:xfrm>
            <a:off x="228600" y="765175"/>
            <a:ext cx="8540750" cy="410368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eaLnBrk="0" hangingPunct="0">
              <a:buFontTx/>
              <a:buNone/>
              <a:defRPr/>
            </a:pPr>
            <a:r>
              <a:rPr lang="zh-CN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从观察者的角度：</a:t>
            </a:r>
            <a:endParaRPr lang="en-US" altLang="zh-CN" sz="4800" dirty="0"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  <a:p>
            <a:pPr algn="ctr" eaLnBrk="0" hangingPunct="0">
              <a:buFontTx/>
              <a:buNone/>
              <a:defRPr/>
            </a:pPr>
            <a:r>
              <a:rPr lang="zh-CN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竖排叫做列</a:t>
            </a:r>
            <a:r>
              <a:rPr lang="en-US" altLang="zh-CN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;</a:t>
            </a:r>
          </a:p>
          <a:p>
            <a:pPr algn="ctr" eaLnBrk="0" hangingPunct="0">
              <a:buFontTx/>
              <a:buNone/>
              <a:defRPr/>
            </a:pPr>
            <a:r>
              <a:rPr lang="zh-CN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横排叫做行</a:t>
            </a:r>
            <a:r>
              <a:rPr lang="en-US" altLang="zh-CN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.</a:t>
            </a:r>
          </a:p>
          <a:p>
            <a:pPr eaLnBrk="0" hangingPunct="0">
              <a:buFontTx/>
              <a:buNone/>
              <a:defRPr/>
            </a:pPr>
            <a:r>
              <a:rPr lang="zh-CN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 确定第几列一般从左向右数，</a:t>
            </a:r>
            <a:endParaRPr lang="en-US" altLang="zh-CN" sz="4800" dirty="0">
              <a:effectLst>
                <a:outerShdw blurRad="38100" dist="38100" dir="2700000" algn="tl">
                  <a:srgbClr val="000000"/>
                </a:outerShdw>
              </a:effectLst>
              <a:latin typeface="+mn-ea"/>
              <a:ea typeface="+mn-ea"/>
            </a:endParaRPr>
          </a:p>
          <a:p>
            <a:pPr eaLnBrk="0" hangingPunct="0">
              <a:buFontTx/>
              <a:buNone/>
              <a:defRPr/>
            </a:pPr>
            <a:r>
              <a:rPr lang="zh-CN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ea"/>
                <a:ea typeface="+mn-ea"/>
              </a:rPr>
              <a:t> 确定第几行一般从前往后数。</a:t>
            </a:r>
          </a:p>
        </p:txBody>
      </p:sp>
      <p:sp>
        <p:nvSpPr>
          <p:cNvPr id="5122" name="Text Box 7"/>
          <p:cNvSpPr txBox="1">
            <a:spLocks noChangeArrowheads="1"/>
          </p:cNvSpPr>
          <p:nvPr/>
        </p:nvSpPr>
        <p:spPr bwMode="auto">
          <a:xfrm>
            <a:off x="304800" y="1219200"/>
            <a:ext cx="3124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zh-CN" altLang="en-US" sz="4000" b="1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381000" y="4876800"/>
            <a:ext cx="8534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zh-CN" altLang="en-US" sz="4400">
              <a:latin typeface="Arial" panose="020B0604020202020204" pitchFamily="34" charset="0"/>
            </a:endParaRPr>
          </a:p>
        </p:txBody>
      </p:sp>
      <p:sp>
        <p:nvSpPr>
          <p:cNvPr id="5124" name="TextBox 4"/>
          <p:cNvSpPr txBox="1">
            <a:spLocks noChangeArrowheads="1"/>
          </p:cNvSpPr>
          <p:nvPr/>
        </p:nvSpPr>
        <p:spPr bwMode="auto">
          <a:xfrm>
            <a:off x="8604250" y="6453188"/>
            <a:ext cx="3286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>
                <a:latin typeface="Arial" panose="020B0604020202020204" pitchFamily="34" charset="0"/>
              </a:rPr>
              <a:t>2</a:t>
            </a:r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delay="0"/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/>
      <p:bldP spid="1639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 descr="20000000000000000117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90663" y="428625"/>
            <a:ext cx="7653337" cy="4214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30"/>
          <p:cNvSpPr txBox="1">
            <a:spLocks noChangeArrowheads="1"/>
          </p:cNvSpPr>
          <p:nvPr/>
        </p:nvSpPr>
        <p:spPr bwMode="auto">
          <a:xfrm>
            <a:off x="500063" y="3643313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4" name="Text Box 30"/>
          <p:cNvSpPr txBox="1">
            <a:spLocks noChangeArrowheads="1"/>
          </p:cNvSpPr>
          <p:nvPr/>
        </p:nvSpPr>
        <p:spPr bwMode="auto">
          <a:xfrm>
            <a:off x="468313" y="2852738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5" name="Text Box 30"/>
          <p:cNvSpPr txBox="1">
            <a:spLocks noChangeArrowheads="1"/>
          </p:cNvSpPr>
          <p:nvPr/>
        </p:nvSpPr>
        <p:spPr bwMode="auto">
          <a:xfrm>
            <a:off x="468313" y="2060575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6" name="Text Box 30"/>
          <p:cNvSpPr txBox="1">
            <a:spLocks noChangeArrowheads="1"/>
          </p:cNvSpPr>
          <p:nvPr/>
        </p:nvSpPr>
        <p:spPr bwMode="auto">
          <a:xfrm>
            <a:off x="468313" y="1412875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7" name="Text Box 30"/>
          <p:cNvSpPr txBox="1">
            <a:spLocks noChangeArrowheads="1"/>
          </p:cNvSpPr>
          <p:nvPr/>
        </p:nvSpPr>
        <p:spPr bwMode="auto">
          <a:xfrm>
            <a:off x="468313" y="765175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1619250" y="4797425"/>
            <a:ext cx="285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2987675" y="4797425"/>
            <a:ext cx="28575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12" name="Text Box 21"/>
          <p:cNvSpPr txBox="1">
            <a:spLocks noChangeArrowheads="1"/>
          </p:cNvSpPr>
          <p:nvPr/>
        </p:nvSpPr>
        <p:spPr bwMode="auto">
          <a:xfrm>
            <a:off x="4357688" y="4786313"/>
            <a:ext cx="285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5786438" y="4786313"/>
            <a:ext cx="285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7143750" y="4786313"/>
            <a:ext cx="285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8358188" y="4786313"/>
            <a:ext cx="285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6157" name="矩形 15"/>
          <p:cNvSpPr>
            <a:spLocks noChangeArrowheads="1"/>
          </p:cNvSpPr>
          <p:nvPr/>
        </p:nvSpPr>
        <p:spPr bwMode="auto">
          <a:xfrm>
            <a:off x="4448175" y="3244850"/>
            <a:ext cx="24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4113" name="矩形 16"/>
          <p:cNvSpPr>
            <a:spLocks noChangeArrowheads="1"/>
          </p:cNvSpPr>
          <p:nvPr/>
        </p:nvSpPr>
        <p:spPr bwMode="auto">
          <a:xfrm>
            <a:off x="7429500" y="3143250"/>
            <a:ext cx="571500" cy="357188"/>
          </a:xfrm>
          <a:prstGeom prst="rect">
            <a:avLst/>
          </a:prstGeom>
          <a:solidFill>
            <a:srgbClr val="F8F8F8"/>
          </a:solidFill>
          <a:ln w="9525">
            <a:solidFill>
              <a:srgbClr val="F8F8F8"/>
            </a:solidFill>
            <a:round/>
          </a:ln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114" name="矩形 17"/>
          <p:cNvSpPr>
            <a:spLocks noChangeArrowheads="1"/>
          </p:cNvSpPr>
          <p:nvPr/>
        </p:nvSpPr>
        <p:spPr bwMode="auto">
          <a:xfrm>
            <a:off x="2357438" y="857250"/>
            <a:ext cx="642937" cy="428625"/>
          </a:xfrm>
          <a:prstGeom prst="rect">
            <a:avLst/>
          </a:prstGeom>
          <a:solidFill>
            <a:srgbClr val="E1FFF0"/>
          </a:solidFill>
          <a:ln w="9525">
            <a:solidFill>
              <a:srgbClr val="E1FFF0"/>
            </a:solidFill>
            <a:round/>
          </a:ln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115" name="矩形 18"/>
          <p:cNvSpPr>
            <a:spLocks noChangeArrowheads="1"/>
          </p:cNvSpPr>
          <p:nvPr/>
        </p:nvSpPr>
        <p:spPr bwMode="auto">
          <a:xfrm>
            <a:off x="3571875" y="1428750"/>
            <a:ext cx="642938" cy="428625"/>
          </a:xfrm>
          <a:prstGeom prst="rect">
            <a:avLst/>
          </a:prstGeom>
          <a:solidFill>
            <a:srgbClr val="E1FFF0"/>
          </a:solidFill>
          <a:ln w="9525">
            <a:solidFill>
              <a:srgbClr val="E1FFF0"/>
            </a:solidFill>
            <a:round/>
          </a:ln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116" name="矩形 19"/>
          <p:cNvSpPr>
            <a:spLocks noChangeArrowheads="1"/>
          </p:cNvSpPr>
          <p:nvPr/>
        </p:nvSpPr>
        <p:spPr bwMode="auto">
          <a:xfrm>
            <a:off x="6143625" y="2000250"/>
            <a:ext cx="642938" cy="428625"/>
          </a:xfrm>
          <a:prstGeom prst="rect">
            <a:avLst/>
          </a:prstGeom>
          <a:solidFill>
            <a:srgbClr val="E1FFF0"/>
          </a:solidFill>
          <a:ln w="9525">
            <a:solidFill>
              <a:srgbClr val="E1FFF0"/>
            </a:solidFill>
            <a:round/>
          </a:ln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117" name="矩形 20"/>
          <p:cNvSpPr>
            <a:spLocks noChangeArrowheads="1"/>
          </p:cNvSpPr>
          <p:nvPr/>
        </p:nvSpPr>
        <p:spPr bwMode="auto">
          <a:xfrm>
            <a:off x="8501063" y="1357313"/>
            <a:ext cx="642937" cy="428625"/>
          </a:xfrm>
          <a:prstGeom prst="rect">
            <a:avLst/>
          </a:prstGeom>
          <a:solidFill>
            <a:srgbClr val="E1FFF0"/>
          </a:solidFill>
          <a:ln w="9525">
            <a:solidFill>
              <a:srgbClr val="E1FFF0"/>
            </a:solidFill>
            <a:round/>
          </a:ln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118" name="矩形 21"/>
          <p:cNvSpPr>
            <a:spLocks noChangeArrowheads="1"/>
          </p:cNvSpPr>
          <p:nvPr/>
        </p:nvSpPr>
        <p:spPr bwMode="auto">
          <a:xfrm>
            <a:off x="7358063" y="857250"/>
            <a:ext cx="642937" cy="428625"/>
          </a:xfrm>
          <a:prstGeom prst="rect">
            <a:avLst/>
          </a:prstGeom>
          <a:solidFill>
            <a:srgbClr val="E1FFF0"/>
          </a:solidFill>
          <a:ln w="9525">
            <a:solidFill>
              <a:srgbClr val="E1FFF0"/>
            </a:solidFill>
            <a:round/>
          </a:ln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164" name="TextBox 20"/>
          <p:cNvSpPr txBox="1">
            <a:spLocks noChangeArrowheads="1"/>
          </p:cNvSpPr>
          <p:nvPr/>
        </p:nvSpPr>
        <p:spPr bwMode="auto">
          <a:xfrm>
            <a:off x="8748713" y="6453188"/>
            <a:ext cx="328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>
                <a:latin typeface="Arial" panose="020B0604020202020204" pitchFamily="34" charset="0"/>
              </a:rPr>
              <a:t>3</a:t>
            </a:r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4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0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73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10" grpId="0"/>
      <p:bldP spid="11" grpId="0"/>
      <p:bldP spid="12" grpId="0"/>
      <p:bldP spid="13" grpId="0"/>
      <p:bldP spid="14" grpId="0"/>
      <p:bldP spid="15" grpId="0"/>
      <p:bldP spid="4113" grpId="0" animBg="1"/>
      <p:bldP spid="4114" grpId="0" animBg="1"/>
      <p:bldP spid="4115" grpId="0" animBg="1"/>
      <p:bldP spid="4116" grpId="0" animBg="1"/>
      <p:bldP spid="4117" grpId="0" animBg="1"/>
      <p:bldP spid="41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20000000000000000117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90663" y="642938"/>
            <a:ext cx="7653337" cy="4214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Text Box 30"/>
          <p:cNvSpPr txBox="1">
            <a:spLocks noChangeArrowheads="1"/>
          </p:cNvSpPr>
          <p:nvPr/>
        </p:nvSpPr>
        <p:spPr bwMode="auto">
          <a:xfrm>
            <a:off x="500063" y="3643313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8195" name="Text Box 30"/>
          <p:cNvSpPr txBox="1">
            <a:spLocks noChangeArrowheads="1"/>
          </p:cNvSpPr>
          <p:nvPr/>
        </p:nvSpPr>
        <p:spPr bwMode="auto">
          <a:xfrm>
            <a:off x="500063" y="2928938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8196" name="AutoShape 18"/>
          <p:cNvSpPr>
            <a:spLocks noChangeArrowheads="1"/>
          </p:cNvSpPr>
          <p:nvPr/>
        </p:nvSpPr>
        <p:spPr bwMode="auto">
          <a:xfrm>
            <a:off x="285750" y="500063"/>
            <a:ext cx="349250" cy="4214812"/>
          </a:xfrm>
          <a:prstGeom prst="upArrow">
            <a:avLst>
              <a:gd name="adj1" fmla="val 40593"/>
              <a:gd name="adj2" fmla="val 2691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vert="eaVert"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197" name="Text Box 30"/>
          <p:cNvSpPr txBox="1">
            <a:spLocks noChangeArrowheads="1"/>
          </p:cNvSpPr>
          <p:nvPr/>
        </p:nvSpPr>
        <p:spPr bwMode="auto">
          <a:xfrm>
            <a:off x="500063" y="2214563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8198" name="Text Box 30"/>
          <p:cNvSpPr txBox="1">
            <a:spLocks noChangeArrowheads="1"/>
          </p:cNvSpPr>
          <p:nvPr/>
        </p:nvSpPr>
        <p:spPr bwMode="auto">
          <a:xfrm>
            <a:off x="500063" y="1643063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8199" name="Text Box 30"/>
          <p:cNvSpPr txBox="1">
            <a:spLocks noChangeArrowheads="1"/>
          </p:cNvSpPr>
          <p:nvPr/>
        </p:nvSpPr>
        <p:spPr bwMode="auto">
          <a:xfrm>
            <a:off x="500063" y="1000125"/>
            <a:ext cx="10683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行</a:t>
            </a:r>
          </a:p>
        </p:txBody>
      </p:sp>
      <p:sp>
        <p:nvSpPr>
          <p:cNvPr id="8200" name="AutoShape 19"/>
          <p:cNvSpPr>
            <a:spLocks noChangeArrowheads="1"/>
          </p:cNvSpPr>
          <p:nvPr/>
        </p:nvSpPr>
        <p:spPr bwMode="auto">
          <a:xfrm>
            <a:off x="1500188" y="5929313"/>
            <a:ext cx="7051675" cy="288925"/>
          </a:xfrm>
          <a:prstGeom prst="rightArrow">
            <a:avLst>
              <a:gd name="adj1" fmla="val 49815"/>
              <a:gd name="adj2" fmla="val 46632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201" name="Text Box 21"/>
          <p:cNvSpPr txBox="1">
            <a:spLocks noChangeArrowheads="1"/>
          </p:cNvSpPr>
          <p:nvPr/>
        </p:nvSpPr>
        <p:spPr bwMode="auto">
          <a:xfrm>
            <a:off x="1714500" y="4786313"/>
            <a:ext cx="285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8202" name="Text Box 21"/>
          <p:cNvSpPr txBox="1">
            <a:spLocks noChangeArrowheads="1"/>
          </p:cNvSpPr>
          <p:nvPr/>
        </p:nvSpPr>
        <p:spPr bwMode="auto">
          <a:xfrm>
            <a:off x="3000375" y="4786313"/>
            <a:ext cx="285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8203" name="Text Box 21"/>
          <p:cNvSpPr txBox="1">
            <a:spLocks noChangeArrowheads="1"/>
          </p:cNvSpPr>
          <p:nvPr/>
        </p:nvSpPr>
        <p:spPr bwMode="auto">
          <a:xfrm>
            <a:off x="4357688" y="4786313"/>
            <a:ext cx="285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8204" name="Text Box 21"/>
          <p:cNvSpPr txBox="1">
            <a:spLocks noChangeArrowheads="1"/>
          </p:cNvSpPr>
          <p:nvPr/>
        </p:nvSpPr>
        <p:spPr bwMode="auto">
          <a:xfrm>
            <a:off x="5786438" y="4786313"/>
            <a:ext cx="285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4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8205" name="Text Box 21"/>
          <p:cNvSpPr txBox="1">
            <a:spLocks noChangeArrowheads="1"/>
          </p:cNvSpPr>
          <p:nvPr/>
        </p:nvSpPr>
        <p:spPr bwMode="auto">
          <a:xfrm>
            <a:off x="7143750" y="4786313"/>
            <a:ext cx="285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8206" name="Text Box 21"/>
          <p:cNvSpPr txBox="1">
            <a:spLocks noChangeArrowheads="1"/>
          </p:cNvSpPr>
          <p:nvPr/>
        </p:nvSpPr>
        <p:spPr bwMode="auto">
          <a:xfrm>
            <a:off x="8358188" y="4786313"/>
            <a:ext cx="285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第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6</a:t>
            </a:r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列</a:t>
            </a:r>
          </a:p>
        </p:txBody>
      </p:sp>
      <p:sp>
        <p:nvSpPr>
          <p:cNvPr id="8207" name="矩形 15"/>
          <p:cNvSpPr>
            <a:spLocks noChangeArrowheads="1"/>
          </p:cNvSpPr>
          <p:nvPr/>
        </p:nvSpPr>
        <p:spPr bwMode="auto">
          <a:xfrm>
            <a:off x="4448175" y="3244850"/>
            <a:ext cx="2476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7" name="椭圆 26"/>
          <p:cNvSpPr>
            <a:spLocks noChangeArrowheads="1"/>
          </p:cNvSpPr>
          <p:nvPr/>
        </p:nvSpPr>
        <p:spPr bwMode="auto">
          <a:xfrm>
            <a:off x="1643063" y="3714750"/>
            <a:ext cx="357187" cy="357188"/>
          </a:xfrm>
          <a:prstGeom prst="ellipse">
            <a:avLst/>
          </a:prstGeom>
          <a:solidFill>
            <a:srgbClr val="00B0F0"/>
          </a:solidFill>
          <a:ln w="9525" algn="ctr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>
              <a:buFontTx/>
              <a:buNone/>
              <a:defRPr/>
            </a:pPr>
            <a:endParaRPr lang="zh-CN" altLang="en-US" dirty="0">
              <a:ln>
                <a:solidFill>
                  <a:srgbClr val="00B0F0"/>
                </a:solidFill>
              </a:ln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  <p:sp>
        <p:nvSpPr>
          <p:cNvPr id="28" name="椭圆 27"/>
          <p:cNvSpPr>
            <a:spLocks noChangeArrowheads="1"/>
          </p:cNvSpPr>
          <p:nvPr/>
        </p:nvSpPr>
        <p:spPr bwMode="auto">
          <a:xfrm>
            <a:off x="3000375" y="3714750"/>
            <a:ext cx="357188" cy="35718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7" name="椭圆 56"/>
          <p:cNvSpPr>
            <a:spLocks noChangeArrowheads="1"/>
          </p:cNvSpPr>
          <p:nvPr/>
        </p:nvSpPr>
        <p:spPr bwMode="auto">
          <a:xfrm>
            <a:off x="4357688" y="3714750"/>
            <a:ext cx="357187" cy="35718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8" name="椭圆 57"/>
          <p:cNvSpPr>
            <a:spLocks noChangeArrowheads="1"/>
          </p:cNvSpPr>
          <p:nvPr/>
        </p:nvSpPr>
        <p:spPr bwMode="auto">
          <a:xfrm>
            <a:off x="5786438" y="3714750"/>
            <a:ext cx="357187" cy="35718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9" name="椭圆 58"/>
          <p:cNvSpPr>
            <a:spLocks noChangeArrowheads="1"/>
          </p:cNvSpPr>
          <p:nvPr/>
        </p:nvSpPr>
        <p:spPr bwMode="auto">
          <a:xfrm>
            <a:off x="7072313" y="3714750"/>
            <a:ext cx="357187" cy="35718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0" name="椭圆 59"/>
          <p:cNvSpPr>
            <a:spLocks noChangeArrowheads="1"/>
          </p:cNvSpPr>
          <p:nvPr/>
        </p:nvSpPr>
        <p:spPr bwMode="auto">
          <a:xfrm>
            <a:off x="8358188" y="3714750"/>
            <a:ext cx="357187" cy="357188"/>
          </a:xfrm>
          <a:prstGeom prst="ellipse">
            <a:avLst/>
          </a:prstGeom>
          <a:solidFill>
            <a:srgbClr val="00B0F0"/>
          </a:solidFill>
          <a:ln w="9525">
            <a:solidFill>
              <a:srgbClr val="00B0F0"/>
            </a:solidFill>
            <a:round/>
          </a:ln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grpSp>
        <p:nvGrpSpPr>
          <p:cNvPr id="3" name="组合 65"/>
          <p:cNvGrpSpPr/>
          <p:nvPr/>
        </p:nvGrpSpPr>
        <p:grpSpPr bwMode="auto">
          <a:xfrm>
            <a:off x="1643062" y="2928938"/>
            <a:ext cx="7072312" cy="357187"/>
            <a:chOff x="1643042" y="3714752"/>
            <a:chExt cx="7072362" cy="357190"/>
          </a:xfrm>
          <a:solidFill>
            <a:srgbClr val="00B0F0"/>
          </a:solidFill>
        </p:grpSpPr>
        <p:sp>
          <p:nvSpPr>
            <p:cNvPr id="6195" name="椭圆 95"/>
            <p:cNvSpPr>
              <a:spLocks noChangeArrowheads="1"/>
            </p:cNvSpPr>
            <p:nvPr/>
          </p:nvSpPr>
          <p:spPr bwMode="auto">
            <a:xfrm>
              <a:off x="1643042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6" name="椭圆 96"/>
            <p:cNvSpPr>
              <a:spLocks noChangeArrowheads="1"/>
            </p:cNvSpPr>
            <p:nvPr/>
          </p:nvSpPr>
          <p:spPr bwMode="auto">
            <a:xfrm>
              <a:off x="300036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7" name="椭圆 97"/>
            <p:cNvSpPr>
              <a:spLocks noChangeArrowheads="1"/>
            </p:cNvSpPr>
            <p:nvPr/>
          </p:nvSpPr>
          <p:spPr bwMode="auto">
            <a:xfrm>
              <a:off x="435768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8" name="椭圆 98"/>
            <p:cNvSpPr>
              <a:spLocks noChangeArrowheads="1"/>
            </p:cNvSpPr>
            <p:nvPr/>
          </p:nvSpPr>
          <p:spPr bwMode="auto">
            <a:xfrm>
              <a:off x="578644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9" name="椭圆 99"/>
            <p:cNvSpPr>
              <a:spLocks noChangeArrowheads="1"/>
            </p:cNvSpPr>
            <p:nvPr/>
          </p:nvSpPr>
          <p:spPr bwMode="auto">
            <a:xfrm>
              <a:off x="7072330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200" name="椭圆 100"/>
            <p:cNvSpPr>
              <a:spLocks noChangeArrowheads="1"/>
            </p:cNvSpPr>
            <p:nvPr/>
          </p:nvSpPr>
          <p:spPr bwMode="auto">
            <a:xfrm>
              <a:off x="835821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grpSp>
        <p:nvGrpSpPr>
          <p:cNvPr id="4" name="组合 65"/>
          <p:cNvGrpSpPr/>
          <p:nvPr/>
        </p:nvGrpSpPr>
        <p:grpSpPr bwMode="auto">
          <a:xfrm>
            <a:off x="1643062" y="2143125"/>
            <a:ext cx="7072312" cy="357188"/>
            <a:chOff x="1643042" y="3714752"/>
            <a:chExt cx="7072362" cy="357190"/>
          </a:xfrm>
          <a:solidFill>
            <a:srgbClr val="00B0F0"/>
          </a:solidFill>
        </p:grpSpPr>
        <p:sp>
          <p:nvSpPr>
            <p:cNvPr id="6189" name="椭圆 102"/>
            <p:cNvSpPr>
              <a:spLocks noChangeArrowheads="1"/>
            </p:cNvSpPr>
            <p:nvPr/>
          </p:nvSpPr>
          <p:spPr bwMode="auto">
            <a:xfrm>
              <a:off x="1643042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0" name="椭圆 103"/>
            <p:cNvSpPr>
              <a:spLocks noChangeArrowheads="1"/>
            </p:cNvSpPr>
            <p:nvPr/>
          </p:nvSpPr>
          <p:spPr bwMode="auto">
            <a:xfrm>
              <a:off x="300036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1" name="椭圆 104"/>
            <p:cNvSpPr>
              <a:spLocks noChangeArrowheads="1"/>
            </p:cNvSpPr>
            <p:nvPr/>
          </p:nvSpPr>
          <p:spPr bwMode="auto">
            <a:xfrm>
              <a:off x="435768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2" name="椭圆 105"/>
            <p:cNvSpPr>
              <a:spLocks noChangeArrowheads="1"/>
            </p:cNvSpPr>
            <p:nvPr/>
          </p:nvSpPr>
          <p:spPr bwMode="auto">
            <a:xfrm>
              <a:off x="578644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3" name="椭圆 106"/>
            <p:cNvSpPr>
              <a:spLocks noChangeArrowheads="1"/>
            </p:cNvSpPr>
            <p:nvPr/>
          </p:nvSpPr>
          <p:spPr bwMode="auto">
            <a:xfrm>
              <a:off x="7072330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94" name="椭圆 107"/>
            <p:cNvSpPr>
              <a:spLocks noChangeArrowheads="1"/>
            </p:cNvSpPr>
            <p:nvPr/>
          </p:nvSpPr>
          <p:spPr bwMode="auto">
            <a:xfrm>
              <a:off x="835821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8216" name="矩形 60"/>
          <p:cNvSpPr>
            <a:spLocks noChangeArrowheads="1"/>
          </p:cNvSpPr>
          <p:nvPr/>
        </p:nvSpPr>
        <p:spPr bwMode="auto">
          <a:xfrm>
            <a:off x="8501063" y="1571625"/>
            <a:ext cx="642937" cy="428625"/>
          </a:xfrm>
          <a:prstGeom prst="rect">
            <a:avLst/>
          </a:prstGeom>
          <a:solidFill>
            <a:srgbClr val="E1FFF0"/>
          </a:solidFill>
          <a:ln w="9525">
            <a:solidFill>
              <a:srgbClr val="E1FFF0"/>
            </a:solidFill>
            <a:round/>
          </a:ln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217" name="矩形 55"/>
          <p:cNvSpPr>
            <a:spLocks noChangeArrowheads="1"/>
          </p:cNvSpPr>
          <p:nvPr/>
        </p:nvSpPr>
        <p:spPr bwMode="auto">
          <a:xfrm>
            <a:off x="7358063" y="1071563"/>
            <a:ext cx="642937" cy="428625"/>
          </a:xfrm>
          <a:prstGeom prst="rect">
            <a:avLst/>
          </a:prstGeom>
          <a:solidFill>
            <a:srgbClr val="E1FFF0"/>
          </a:solidFill>
          <a:ln w="9525">
            <a:solidFill>
              <a:srgbClr val="E1FFF0"/>
            </a:solidFill>
            <a:round/>
          </a:ln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grpSp>
        <p:nvGrpSpPr>
          <p:cNvPr id="5" name="组合 65"/>
          <p:cNvGrpSpPr/>
          <p:nvPr/>
        </p:nvGrpSpPr>
        <p:grpSpPr bwMode="auto">
          <a:xfrm>
            <a:off x="1643062" y="1428749"/>
            <a:ext cx="7072312" cy="357188"/>
            <a:chOff x="1643042" y="3714752"/>
            <a:chExt cx="7072362" cy="357190"/>
          </a:xfrm>
          <a:solidFill>
            <a:srgbClr val="00B0F0"/>
          </a:solidFill>
        </p:grpSpPr>
        <p:sp>
          <p:nvSpPr>
            <p:cNvPr id="6183" name="椭圆 109"/>
            <p:cNvSpPr>
              <a:spLocks noChangeArrowheads="1"/>
            </p:cNvSpPr>
            <p:nvPr/>
          </p:nvSpPr>
          <p:spPr bwMode="auto">
            <a:xfrm>
              <a:off x="1643042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4" name="椭圆 110"/>
            <p:cNvSpPr>
              <a:spLocks noChangeArrowheads="1"/>
            </p:cNvSpPr>
            <p:nvPr/>
          </p:nvSpPr>
          <p:spPr bwMode="auto">
            <a:xfrm>
              <a:off x="300036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5" name="椭圆 111"/>
            <p:cNvSpPr>
              <a:spLocks noChangeArrowheads="1"/>
            </p:cNvSpPr>
            <p:nvPr/>
          </p:nvSpPr>
          <p:spPr bwMode="auto">
            <a:xfrm>
              <a:off x="435768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6" name="椭圆 112"/>
            <p:cNvSpPr>
              <a:spLocks noChangeArrowheads="1"/>
            </p:cNvSpPr>
            <p:nvPr/>
          </p:nvSpPr>
          <p:spPr bwMode="auto">
            <a:xfrm>
              <a:off x="578644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7" name="椭圆 113"/>
            <p:cNvSpPr>
              <a:spLocks noChangeArrowheads="1"/>
            </p:cNvSpPr>
            <p:nvPr/>
          </p:nvSpPr>
          <p:spPr bwMode="auto">
            <a:xfrm>
              <a:off x="7072330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8" name="椭圆 114"/>
            <p:cNvSpPr>
              <a:spLocks noChangeArrowheads="1"/>
            </p:cNvSpPr>
            <p:nvPr/>
          </p:nvSpPr>
          <p:spPr bwMode="auto">
            <a:xfrm>
              <a:off x="835821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8219" name="矩形 54"/>
          <p:cNvSpPr>
            <a:spLocks noChangeArrowheads="1"/>
          </p:cNvSpPr>
          <p:nvPr/>
        </p:nvSpPr>
        <p:spPr bwMode="auto">
          <a:xfrm>
            <a:off x="6143625" y="2143125"/>
            <a:ext cx="642938" cy="428625"/>
          </a:xfrm>
          <a:prstGeom prst="rect">
            <a:avLst/>
          </a:prstGeom>
          <a:solidFill>
            <a:srgbClr val="E1FFF0"/>
          </a:solidFill>
          <a:ln w="9525">
            <a:solidFill>
              <a:srgbClr val="E1FFF0"/>
            </a:solidFill>
            <a:round/>
          </a:ln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grpSp>
        <p:nvGrpSpPr>
          <p:cNvPr id="6" name="组合 65"/>
          <p:cNvGrpSpPr/>
          <p:nvPr/>
        </p:nvGrpSpPr>
        <p:grpSpPr bwMode="auto">
          <a:xfrm>
            <a:off x="1643062" y="857250"/>
            <a:ext cx="7072312" cy="357188"/>
            <a:chOff x="1643042" y="3714752"/>
            <a:chExt cx="7072362" cy="357190"/>
          </a:xfrm>
          <a:solidFill>
            <a:srgbClr val="00B0F0"/>
          </a:solidFill>
        </p:grpSpPr>
        <p:sp>
          <p:nvSpPr>
            <p:cNvPr id="6177" name="椭圆 116"/>
            <p:cNvSpPr>
              <a:spLocks noChangeArrowheads="1"/>
            </p:cNvSpPr>
            <p:nvPr/>
          </p:nvSpPr>
          <p:spPr bwMode="auto">
            <a:xfrm>
              <a:off x="1643042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78" name="椭圆 117"/>
            <p:cNvSpPr>
              <a:spLocks noChangeArrowheads="1"/>
            </p:cNvSpPr>
            <p:nvPr/>
          </p:nvSpPr>
          <p:spPr bwMode="auto">
            <a:xfrm>
              <a:off x="300036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79" name="椭圆 118"/>
            <p:cNvSpPr>
              <a:spLocks noChangeArrowheads="1"/>
            </p:cNvSpPr>
            <p:nvPr/>
          </p:nvSpPr>
          <p:spPr bwMode="auto">
            <a:xfrm>
              <a:off x="435768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0" name="椭圆 119"/>
            <p:cNvSpPr>
              <a:spLocks noChangeArrowheads="1"/>
            </p:cNvSpPr>
            <p:nvPr/>
          </p:nvSpPr>
          <p:spPr bwMode="auto">
            <a:xfrm>
              <a:off x="5786446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1" name="椭圆 120"/>
            <p:cNvSpPr>
              <a:spLocks noChangeArrowheads="1"/>
            </p:cNvSpPr>
            <p:nvPr/>
          </p:nvSpPr>
          <p:spPr bwMode="auto">
            <a:xfrm>
              <a:off x="7072330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  <p:sp>
          <p:nvSpPr>
            <p:cNvPr id="6182" name="椭圆 121"/>
            <p:cNvSpPr>
              <a:spLocks noChangeArrowheads="1"/>
            </p:cNvSpPr>
            <p:nvPr/>
          </p:nvSpPr>
          <p:spPr bwMode="auto">
            <a:xfrm>
              <a:off x="8358214" y="3714752"/>
              <a:ext cx="357190" cy="357190"/>
            </a:xfrm>
            <a:prstGeom prst="ellipse">
              <a:avLst/>
            </a:prstGeom>
            <a:grpFill/>
            <a:ln w="9525" algn="ctr">
              <a:solidFill>
                <a:srgbClr val="00B0F0"/>
              </a:solidFill>
              <a:round/>
            </a:ln>
          </p:spPr>
          <p:txBody>
            <a:bodyPr/>
            <a:lstStyle/>
            <a:p>
              <a:pPr eaLnBrk="0" hangingPunct="0">
                <a:buFontTx/>
                <a:buNone/>
                <a:defRPr/>
              </a:pPr>
              <a:endParaRPr lang="zh-CN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8221" name="矩形 50"/>
          <p:cNvSpPr>
            <a:spLocks noChangeArrowheads="1"/>
          </p:cNvSpPr>
          <p:nvPr/>
        </p:nvSpPr>
        <p:spPr bwMode="auto">
          <a:xfrm>
            <a:off x="7429500" y="3357563"/>
            <a:ext cx="571500" cy="357187"/>
          </a:xfrm>
          <a:prstGeom prst="rect">
            <a:avLst/>
          </a:prstGeom>
          <a:solidFill>
            <a:srgbClr val="F8F8F8"/>
          </a:solidFill>
          <a:ln w="9525">
            <a:solidFill>
              <a:srgbClr val="F8F8F8"/>
            </a:solidFill>
            <a:round/>
          </a:ln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222" name="矩形 51"/>
          <p:cNvSpPr>
            <a:spLocks noChangeArrowheads="1"/>
          </p:cNvSpPr>
          <p:nvPr/>
        </p:nvSpPr>
        <p:spPr bwMode="auto">
          <a:xfrm>
            <a:off x="2357438" y="1071563"/>
            <a:ext cx="642937" cy="428625"/>
          </a:xfrm>
          <a:prstGeom prst="rect">
            <a:avLst/>
          </a:prstGeom>
          <a:solidFill>
            <a:srgbClr val="E1FFF0"/>
          </a:solidFill>
          <a:ln w="9525">
            <a:solidFill>
              <a:srgbClr val="E1FFF0"/>
            </a:solidFill>
            <a:round/>
          </a:ln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223" name="矩形 52"/>
          <p:cNvSpPr>
            <a:spLocks noChangeArrowheads="1"/>
          </p:cNvSpPr>
          <p:nvPr/>
        </p:nvSpPr>
        <p:spPr bwMode="auto">
          <a:xfrm>
            <a:off x="3643313" y="1643063"/>
            <a:ext cx="642937" cy="428625"/>
          </a:xfrm>
          <a:prstGeom prst="rect">
            <a:avLst/>
          </a:prstGeom>
          <a:solidFill>
            <a:srgbClr val="E1FFF0"/>
          </a:solidFill>
          <a:ln w="9525">
            <a:solidFill>
              <a:srgbClr val="E1FFF0"/>
            </a:solidFill>
            <a:round/>
          </a:ln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224" name="矩形 53"/>
          <p:cNvSpPr>
            <a:spLocks noChangeArrowheads="1"/>
          </p:cNvSpPr>
          <p:nvPr/>
        </p:nvSpPr>
        <p:spPr bwMode="auto">
          <a:xfrm>
            <a:off x="4786313" y="2928938"/>
            <a:ext cx="642937" cy="428625"/>
          </a:xfrm>
          <a:prstGeom prst="rect">
            <a:avLst/>
          </a:prstGeom>
          <a:solidFill>
            <a:srgbClr val="E1FFF0"/>
          </a:solidFill>
          <a:ln w="9525">
            <a:solidFill>
              <a:srgbClr val="E1FFF0"/>
            </a:solidFill>
            <a:round/>
          </a:ln>
        </p:spPr>
        <p:txBody>
          <a:bodyPr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225" name="TextBox 60"/>
          <p:cNvSpPr txBox="1">
            <a:spLocks noChangeArrowheads="1"/>
          </p:cNvSpPr>
          <p:nvPr/>
        </p:nvSpPr>
        <p:spPr bwMode="auto">
          <a:xfrm>
            <a:off x="8748713" y="6453188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>
                <a:latin typeface="Arial" panose="020B0604020202020204" pitchFamily="34" charset="0"/>
              </a:rPr>
              <a:t>4</a:t>
            </a:r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  <p:bldP spid="57" grpId="0" animBg="1"/>
      <p:bldP spid="58" grpId="0" animBg="1"/>
      <p:bldP spid="59" grpId="0" animBg="1"/>
      <p:bldP spid="6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图片 1" descr="QQ截图未命名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85750"/>
            <a:ext cx="7221538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132" name="AutoShape 4"/>
          <p:cNvSpPr>
            <a:spLocks noChangeArrowheads="1"/>
          </p:cNvSpPr>
          <p:nvPr/>
        </p:nvSpPr>
        <p:spPr bwMode="auto">
          <a:xfrm>
            <a:off x="4356100" y="2565400"/>
            <a:ext cx="720725" cy="503238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 eaLnBrk="0" hangingPunct="0"/>
            <a:r>
              <a:rPr lang="zh-CN" altLang="en-US">
                <a:latin typeface="Arial" panose="020B0604020202020204" pitchFamily="34" charset="0"/>
              </a:rPr>
              <a:t>小强</a:t>
            </a:r>
          </a:p>
        </p:txBody>
      </p:sp>
      <p:sp>
        <p:nvSpPr>
          <p:cNvPr id="48133" name="Oval 5"/>
          <p:cNvSpPr>
            <a:spLocks noChangeArrowheads="1"/>
          </p:cNvSpPr>
          <p:nvPr/>
        </p:nvSpPr>
        <p:spPr bwMode="auto">
          <a:xfrm>
            <a:off x="3995738" y="2997200"/>
            <a:ext cx="431800" cy="431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8134" name="Oval 6"/>
          <p:cNvSpPr>
            <a:spLocks noChangeArrowheads="1"/>
          </p:cNvSpPr>
          <p:nvPr/>
        </p:nvSpPr>
        <p:spPr bwMode="auto">
          <a:xfrm>
            <a:off x="2916238" y="1412875"/>
            <a:ext cx="431800" cy="431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8135" name="AutoShape 7"/>
          <p:cNvSpPr>
            <a:spLocks noChangeArrowheads="1"/>
          </p:cNvSpPr>
          <p:nvPr/>
        </p:nvSpPr>
        <p:spPr bwMode="auto">
          <a:xfrm>
            <a:off x="3276600" y="1052513"/>
            <a:ext cx="790575" cy="360362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 eaLnBrk="0" hangingPunct="0"/>
            <a:r>
              <a:rPr lang="zh-CN" altLang="en-US">
                <a:latin typeface="Arial" panose="020B0604020202020204" pitchFamily="34" charset="0"/>
              </a:rPr>
              <a:t>小刚</a:t>
            </a:r>
          </a:p>
        </p:txBody>
      </p:sp>
      <p:sp>
        <p:nvSpPr>
          <p:cNvPr id="48136" name="Oval 8"/>
          <p:cNvSpPr>
            <a:spLocks noChangeArrowheads="1"/>
          </p:cNvSpPr>
          <p:nvPr/>
        </p:nvSpPr>
        <p:spPr bwMode="auto">
          <a:xfrm>
            <a:off x="6156325" y="3789363"/>
            <a:ext cx="431800" cy="431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8137" name="AutoShape 9"/>
          <p:cNvSpPr>
            <a:spLocks noChangeArrowheads="1"/>
          </p:cNvSpPr>
          <p:nvPr/>
        </p:nvSpPr>
        <p:spPr bwMode="auto">
          <a:xfrm>
            <a:off x="6516688" y="3500438"/>
            <a:ext cx="792162" cy="360362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 eaLnBrk="0" hangingPunct="0"/>
            <a:r>
              <a:rPr lang="zh-CN" altLang="en-US">
                <a:latin typeface="Arial" panose="020B0604020202020204" pitchFamily="34" charset="0"/>
              </a:rPr>
              <a:t>小芳</a:t>
            </a:r>
          </a:p>
        </p:txBody>
      </p:sp>
      <p:sp>
        <p:nvSpPr>
          <p:cNvPr id="10248" name="Text Box 10"/>
          <p:cNvSpPr txBox="1">
            <a:spLocks noChangeArrowheads="1"/>
          </p:cNvSpPr>
          <p:nvPr/>
        </p:nvSpPr>
        <p:spPr bwMode="auto">
          <a:xfrm>
            <a:off x="611188" y="5516563"/>
            <a:ext cx="3792537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b="1">
                <a:latin typeface="Arial" panose="020B0604020202020204" pitchFamily="34" charset="0"/>
              </a:rPr>
              <a:t>小强在第三列第二行。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755650" y="6021388"/>
            <a:ext cx="3790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b="1">
                <a:latin typeface="Arial" panose="020B0604020202020204" pitchFamily="34" charset="0"/>
              </a:rPr>
              <a:t>小刚在第二列第四行。</a:t>
            </a:r>
          </a:p>
        </p:txBody>
      </p:sp>
      <p:sp>
        <p:nvSpPr>
          <p:cNvPr id="48140" name="Text Box 12"/>
          <p:cNvSpPr txBox="1">
            <a:spLocks noChangeArrowheads="1"/>
          </p:cNvSpPr>
          <p:nvPr/>
        </p:nvSpPr>
        <p:spPr bwMode="auto">
          <a:xfrm>
            <a:off x="4572000" y="5732463"/>
            <a:ext cx="37909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b="1">
                <a:latin typeface="Arial" panose="020B0604020202020204" pitchFamily="34" charset="0"/>
              </a:rPr>
              <a:t>小芳在第五列第一行。</a:t>
            </a:r>
          </a:p>
        </p:txBody>
      </p:sp>
      <p:sp>
        <p:nvSpPr>
          <p:cNvPr id="10251" name="TextBox 11"/>
          <p:cNvSpPr txBox="1">
            <a:spLocks noChangeArrowheads="1"/>
          </p:cNvSpPr>
          <p:nvPr/>
        </p:nvSpPr>
        <p:spPr bwMode="auto">
          <a:xfrm>
            <a:off x="8820150" y="6524625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altLang="zh-CN">
                <a:latin typeface="Arial" panose="020B0604020202020204" pitchFamily="34" charset="0"/>
              </a:rPr>
              <a:t>4</a:t>
            </a:r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8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48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8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nimBg="1"/>
      <p:bldP spid="48133" grpId="0" animBg="1"/>
      <p:bldP spid="48134" grpId="0" animBg="1"/>
      <p:bldP spid="48135" grpId="0" animBg="1"/>
      <p:bldP spid="48136" grpId="0" animBg="1"/>
      <p:bldP spid="48137" grpId="0" animBg="1"/>
      <p:bldP spid="48139" grpId="0"/>
      <p:bldP spid="481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1" descr="QQ截图未命名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85750"/>
            <a:ext cx="7221538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00" y="5572125"/>
            <a:ext cx="58578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5400" b="1">
                <a:solidFill>
                  <a:srgbClr val="C00000"/>
                </a:solidFill>
                <a:latin typeface="Arial" panose="020B0604020202020204" pitchFamily="34" charset="0"/>
              </a:rPr>
              <a:t>小强 ：（</a:t>
            </a:r>
            <a:r>
              <a:rPr lang="en-US" altLang="zh-CN" sz="5400" b="1">
                <a:solidFill>
                  <a:srgbClr val="C00000"/>
                </a:solidFill>
                <a:latin typeface="Arial" panose="020B0604020202020204" pitchFamily="34" charset="0"/>
              </a:rPr>
              <a:t>3</a:t>
            </a:r>
            <a:r>
              <a:rPr lang="zh-CN" altLang="en-US" sz="5400" b="1">
                <a:solidFill>
                  <a:srgbClr val="C00000"/>
                </a:solidFill>
                <a:latin typeface="Arial" panose="020B0604020202020204" pitchFamily="34" charset="0"/>
              </a:rPr>
              <a:t>，</a:t>
            </a:r>
            <a:r>
              <a:rPr lang="en-US" altLang="zh-CN" sz="5400" b="1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5400" b="1">
                <a:solidFill>
                  <a:srgbClr val="C00000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11267" name="AutoShape 8"/>
          <p:cNvSpPr>
            <a:spLocks noChangeArrowheads="1"/>
          </p:cNvSpPr>
          <p:nvPr/>
        </p:nvSpPr>
        <p:spPr bwMode="auto">
          <a:xfrm>
            <a:off x="4356100" y="2565400"/>
            <a:ext cx="720725" cy="503238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</a:ln>
        </p:spPr>
        <p:txBody>
          <a:bodyPr/>
          <a:lstStyle/>
          <a:p>
            <a:pPr algn="ctr" eaLnBrk="0" hangingPunct="0"/>
            <a:r>
              <a:rPr lang="zh-CN" altLang="en-US">
                <a:latin typeface="Arial" panose="020B0604020202020204" pitchFamily="34" charset="0"/>
              </a:rPr>
              <a:t>小强</a:t>
            </a:r>
          </a:p>
        </p:txBody>
      </p:sp>
      <p:sp>
        <p:nvSpPr>
          <p:cNvPr id="11268" name="Oval 9"/>
          <p:cNvSpPr>
            <a:spLocks noChangeArrowheads="1"/>
          </p:cNvSpPr>
          <p:nvPr/>
        </p:nvSpPr>
        <p:spPr bwMode="auto">
          <a:xfrm>
            <a:off x="3995738" y="2997200"/>
            <a:ext cx="431800" cy="431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1269" name="TextBox 5"/>
          <p:cNvSpPr txBox="1">
            <a:spLocks noChangeArrowheads="1"/>
          </p:cNvSpPr>
          <p:nvPr/>
        </p:nvSpPr>
        <p:spPr bwMode="auto">
          <a:xfrm>
            <a:off x="8820150" y="6381750"/>
            <a:ext cx="385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>
                <a:latin typeface="Arial" panose="020B0604020202020204" pitchFamily="34" charset="0"/>
              </a:rPr>
              <a:t>5</a:t>
            </a:r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1" descr="QQ截图未命名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85750"/>
            <a:ext cx="7221538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圆角矩形标注 3"/>
          <p:cNvSpPr>
            <a:spLocks noChangeArrowheads="1"/>
          </p:cNvSpPr>
          <p:nvPr/>
        </p:nvSpPr>
        <p:spPr bwMode="auto">
          <a:xfrm>
            <a:off x="3059113" y="981075"/>
            <a:ext cx="785812" cy="500063"/>
          </a:xfrm>
          <a:prstGeom prst="wedgeRoundRectCallout">
            <a:avLst>
              <a:gd name="adj1" fmla="val -50204"/>
              <a:gd name="adj2" fmla="val 9952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r>
              <a:rPr lang="zh-CN" altLang="en-US" sz="2000" b="1">
                <a:solidFill>
                  <a:srgbClr val="C00000"/>
                </a:solidFill>
                <a:latin typeface="Arial" panose="020B0604020202020204" pitchFamily="34" charset="0"/>
              </a:rPr>
              <a:t>小刚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857500" y="5572125"/>
            <a:ext cx="585787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zh-CN" altLang="en-US" sz="5400" b="1">
                <a:solidFill>
                  <a:srgbClr val="C00000"/>
                </a:solidFill>
                <a:latin typeface="Arial" panose="020B0604020202020204" pitchFamily="34" charset="0"/>
              </a:rPr>
              <a:t>小刚 ：（</a:t>
            </a:r>
            <a:r>
              <a:rPr lang="en-US" altLang="zh-CN" sz="5400" b="1">
                <a:solidFill>
                  <a:srgbClr val="C00000"/>
                </a:solidFill>
                <a:latin typeface="Arial" panose="020B0604020202020204" pitchFamily="34" charset="0"/>
              </a:rPr>
              <a:t>2</a:t>
            </a:r>
            <a:r>
              <a:rPr lang="zh-CN" altLang="en-US" sz="5400" b="1">
                <a:solidFill>
                  <a:srgbClr val="C00000"/>
                </a:solidFill>
                <a:latin typeface="Arial" panose="020B0604020202020204" pitchFamily="34" charset="0"/>
              </a:rPr>
              <a:t>，</a:t>
            </a:r>
            <a:r>
              <a:rPr lang="en-US" altLang="zh-CN" sz="5400" b="1">
                <a:solidFill>
                  <a:srgbClr val="C00000"/>
                </a:solidFill>
                <a:latin typeface="Arial" panose="020B0604020202020204" pitchFamily="34" charset="0"/>
              </a:rPr>
              <a:t>4</a:t>
            </a:r>
            <a:r>
              <a:rPr lang="zh-CN" altLang="en-US" sz="5400" b="1">
                <a:solidFill>
                  <a:srgbClr val="C00000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41989" name="Oval 5"/>
          <p:cNvSpPr>
            <a:spLocks noChangeArrowheads="1"/>
          </p:cNvSpPr>
          <p:nvPr/>
        </p:nvSpPr>
        <p:spPr bwMode="auto">
          <a:xfrm>
            <a:off x="2916238" y="1412875"/>
            <a:ext cx="431800" cy="431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8820150" y="6453188"/>
            <a:ext cx="457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>
                <a:latin typeface="Arial" panose="020B0604020202020204" pitchFamily="34" charset="0"/>
              </a:rPr>
              <a:t>5</a:t>
            </a:r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1" grpId="0"/>
      <p:bldP spid="4198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图片 1" descr="QQ截图未命名.b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447675"/>
            <a:ext cx="7221538" cy="528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圆角矩形标注 6"/>
          <p:cNvSpPr>
            <a:spLocks noChangeArrowheads="1"/>
          </p:cNvSpPr>
          <p:nvPr/>
        </p:nvSpPr>
        <p:spPr bwMode="auto">
          <a:xfrm>
            <a:off x="2143125" y="500063"/>
            <a:ext cx="785813" cy="500062"/>
          </a:xfrm>
          <a:prstGeom prst="wedgeRoundRectCallout">
            <a:avLst>
              <a:gd name="adj1" fmla="val -62546"/>
              <a:gd name="adj2" fmla="val 54435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r>
              <a:rPr lang="zh-CN" altLang="en-US" sz="2000" b="1">
                <a:solidFill>
                  <a:srgbClr val="C00000"/>
                </a:solidFill>
                <a:latin typeface="Arial" panose="020B0604020202020204" pitchFamily="34" charset="0"/>
              </a:rPr>
              <a:t>小青</a:t>
            </a:r>
          </a:p>
        </p:txBody>
      </p:sp>
      <p:sp>
        <p:nvSpPr>
          <p:cNvPr id="9" name="圆角矩形标注 8"/>
          <p:cNvSpPr>
            <a:spLocks noChangeArrowheads="1"/>
          </p:cNvSpPr>
          <p:nvPr/>
        </p:nvSpPr>
        <p:spPr bwMode="auto">
          <a:xfrm>
            <a:off x="6500813" y="214313"/>
            <a:ext cx="785812" cy="500062"/>
          </a:xfrm>
          <a:prstGeom prst="wedgeRoundRectCallout">
            <a:avLst>
              <a:gd name="adj1" fmla="val -62546"/>
              <a:gd name="adj2" fmla="val 54435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r>
              <a:rPr lang="zh-CN" altLang="en-US" sz="2000" b="1">
                <a:solidFill>
                  <a:srgbClr val="C00000"/>
                </a:solidFill>
                <a:latin typeface="Arial" panose="020B0604020202020204" pitchFamily="34" charset="0"/>
              </a:rPr>
              <a:t>小明</a:t>
            </a:r>
          </a:p>
        </p:txBody>
      </p:sp>
      <p:sp>
        <p:nvSpPr>
          <p:cNvPr id="10" name="圆角矩形标注 9"/>
          <p:cNvSpPr>
            <a:spLocks noChangeArrowheads="1"/>
          </p:cNvSpPr>
          <p:nvPr/>
        </p:nvSpPr>
        <p:spPr bwMode="auto">
          <a:xfrm>
            <a:off x="7572375" y="1143000"/>
            <a:ext cx="785813" cy="500063"/>
          </a:xfrm>
          <a:prstGeom prst="wedgeRoundRectCallout">
            <a:avLst>
              <a:gd name="adj1" fmla="val -62546"/>
              <a:gd name="adj2" fmla="val 54435"/>
              <a:gd name="adj3" fmla="val 16667"/>
            </a:avLst>
          </a:prstGeom>
          <a:solidFill>
            <a:srgbClr val="99FFCC"/>
          </a:solidFill>
          <a:ln w="9525">
            <a:solidFill>
              <a:schemeClr val="tx1"/>
            </a:solidFill>
            <a:round/>
          </a:ln>
        </p:spPr>
        <p:txBody>
          <a:bodyPr/>
          <a:lstStyle/>
          <a:p>
            <a:pPr eaLnBrk="0" hangingPunct="0"/>
            <a:r>
              <a:rPr lang="zh-CN" altLang="en-US" sz="2000" b="1">
                <a:solidFill>
                  <a:srgbClr val="C00000"/>
                </a:solidFill>
                <a:latin typeface="Arial" panose="020B0604020202020204" pitchFamily="34" charset="0"/>
              </a:rPr>
              <a:t>小华</a:t>
            </a:r>
          </a:p>
        </p:txBody>
      </p:sp>
      <p:sp>
        <p:nvSpPr>
          <p:cNvPr id="8202" name="Oval 10"/>
          <p:cNvSpPr>
            <a:spLocks noChangeArrowheads="1"/>
          </p:cNvSpPr>
          <p:nvPr/>
        </p:nvSpPr>
        <p:spPr bwMode="auto">
          <a:xfrm>
            <a:off x="5940425" y="692150"/>
            <a:ext cx="431800" cy="431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7019925" y="1557338"/>
            <a:ext cx="431800" cy="431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204" name="Oval 12"/>
          <p:cNvSpPr>
            <a:spLocks noChangeArrowheads="1"/>
          </p:cNvSpPr>
          <p:nvPr/>
        </p:nvSpPr>
        <p:spPr bwMode="auto">
          <a:xfrm>
            <a:off x="1692275" y="692150"/>
            <a:ext cx="431800" cy="431800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</a:ln>
        </p:spPr>
        <p:txBody>
          <a:bodyPr wrap="none" anchor="ctr"/>
          <a:lstStyle/>
          <a:p>
            <a:pPr eaLnBrk="0" hangingPunct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3320" name="Rectangle 14"/>
          <p:cNvSpPr>
            <a:spLocks noChangeArrowheads="1"/>
          </p:cNvSpPr>
          <p:nvPr/>
        </p:nvSpPr>
        <p:spPr bwMode="auto">
          <a:xfrm>
            <a:off x="0" y="5805488"/>
            <a:ext cx="272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b="1">
                <a:solidFill>
                  <a:schemeClr val="hlink"/>
                </a:solidFill>
                <a:latin typeface="Arial" panose="020B0604020202020204" pitchFamily="34" charset="0"/>
              </a:rPr>
              <a:t>小明：（</a:t>
            </a:r>
            <a:r>
              <a:rPr lang="en-US" altLang="zh-CN" sz="2800" b="1">
                <a:solidFill>
                  <a:schemeClr val="hlink"/>
                </a:solidFill>
                <a:latin typeface="Arial" panose="020B0604020202020204" pitchFamily="34" charset="0"/>
              </a:rPr>
              <a:t>5</a:t>
            </a:r>
            <a:r>
              <a:rPr lang="zh-CN" altLang="en-US" sz="2800" b="1">
                <a:solidFill>
                  <a:schemeClr val="hlink"/>
                </a:solidFill>
                <a:latin typeface="Arial" panose="020B0604020202020204" pitchFamily="34" charset="0"/>
              </a:rPr>
              <a:t>，</a:t>
            </a:r>
            <a:r>
              <a:rPr lang="en-US" altLang="zh-CN" sz="2800" b="1">
                <a:solidFill>
                  <a:schemeClr val="hlink"/>
                </a:solidFill>
                <a:latin typeface="Arial" panose="020B0604020202020204" pitchFamily="34" charset="0"/>
              </a:rPr>
              <a:t>5</a:t>
            </a:r>
            <a:r>
              <a:rPr lang="zh-CN" altLang="en-US" sz="2800" b="1">
                <a:solidFill>
                  <a:schemeClr val="hlink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13321" name="Rectangle 15"/>
          <p:cNvSpPr>
            <a:spLocks noChangeArrowheads="1"/>
          </p:cNvSpPr>
          <p:nvPr/>
        </p:nvSpPr>
        <p:spPr bwMode="auto">
          <a:xfrm>
            <a:off x="3203575" y="5876925"/>
            <a:ext cx="272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b="1">
                <a:solidFill>
                  <a:schemeClr val="hlink"/>
                </a:solidFill>
                <a:latin typeface="Arial" panose="020B0604020202020204" pitchFamily="34" charset="0"/>
              </a:rPr>
              <a:t>小华：（</a:t>
            </a:r>
            <a:r>
              <a:rPr lang="en-US" altLang="zh-CN" sz="2800" b="1">
                <a:solidFill>
                  <a:schemeClr val="hlink"/>
                </a:solidFill>
                <a:latin typeface="Arial" panose="020B0604020202020204" pitchFamily="34" charset="0"/>
              </a:rPr>
              <a:t>6</a:t>
            </a:r>
            <a:r>
              <a:rPr lang="zh-CN" altLang="en-US" sz="2800" b="1">
                <a:solidFill>
                  <a:schemeClr val="hlink"/>
                </a:solidFill>
                <a:latin typeface="Arial" panose="020B0604020202020204" pitchFamily="34" charset="0"/>
              </a:rPr>
              <a:t>，</a:t>
            </a:r>
            <a:r>
              <a:rPr lang="en-US" altLang="zh-CN" sz="2800" b="1">
                <a:solidFill>
                  <a:schemeClr val="hlink"/>
                </a:solidFill>
                <a:latin typeface="Arial" panose="020B0604020202020204" pitchFamily="34" charset="0"/>
              </a:rPr>
              <a:t>4</a:t>
            </a:r>
            <a:r>
              <a:rPr lang="zh-CN" altLang="en-US" sz="2800" b="1">
                <a:solidFill>
                  <a:schemeClr val="hlink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13322" name="Rectangle 16"/>
          <p:cNvSpPr>
            <a:spLocks noChangeArrowheads="1"/>
          </p:cNvSpPr>
          <p:nvPr/>
        </p:nvSpPr>
        <p:spPr bwMode="auto">
          <a:xfrm>
            <a:off x="6300788" y="5805488"/>
            <a:ext cx="272415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zh-CN" altLang="en-US" sz="2800" b="1">
                <a:solidFill>
                  <a:schemeClr val="hlink"/>
                </a:solidFill>
                <a:latin typeface="Arial" panose="020B0604020202020204" pitchFamily="34" charset="0"/>
              </a:rPr>
              <a:t>小青：（</a:t>
            </a:r>
            <a:r>
              <a:rPr lang="en-US" altLang="zh-CN" sz="2800" b="1">
                <a:solidFill>
                  <a:schemeClr val="hlink"/>
                </a:solidFill>
                <a:latin typeface="Arial" panose="020B0604020202020204" pitchFamily="34" charset="0"/>
              </a:rPr>
              <a:t>1</a:t>
            </a:r>
            <a:r>
              <a:rPr lang="zh-CN" altLang="en-US" sz="2800" b="1">
                <a:solidFill>
                  <a:schemeClr val="hlink"/>
                </a:solidFill>
                <a:latin typeface="Arial" panose="020B0604020202020204" pitchFamily="34" charset="0"/>
              </a:rPr>
              <a:t>，</a:t>
            </a:r>
            <a:r>
              <a:rPr lang="en-US" altLang="zh-CN" sz="2800" b="1">
                <a:solidFill>
                  <a:schemeClr val="hlink"/>
                </a:solidFill>
                <a:latin typeface="Arial" panose="020B0604020202020204" pitchFamily="34" charset="0"/>
              </a:rPr>
              <a:t>5</a:t>
            </a:r>
            <a:r>
              <a:rPr lang="zh-CN" altLang="en-US" sz="2800" b="1">
                <a:solidFill>
                  <a:schemeClr val="hlink"/>
                </a:solidFill>
                <a:latin typeface="Arial" panose="020B0604020202020204" pitchFamily="34" charset="0"/>
              </a:rPr>
              <a:t>）</a:t>
            </a:r>
          </a:p>
        </p:txBody>
      </p:sp>
      <p:sp>
        <p:nvSpPr>
          <p:cNvPr id="13323" name="TextBox 23"/>
          <p:cNvSpPr txBox="1">
            <a:spLocks noChangeArrowheads="1"/>
          </p:cNvSpPr>
          <p:nvPr/>
        </p:nvSpPr>
        <p:spPr bwMode="auto">
          <a:xfrm>
            <a:off x="8893175" y="6453188"/>
            <a:ext cx="1682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altLang="zh-CN">
                <a:latin typeface="Arial" panose="020B0604020202020204" pitchFamily="34" charset="0"/>
              </a:rPr>
              <a:t>6</a:t>
            </a:r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8202" grpId="0" animBg="1"/>
      <p:bldP spid="8203" grpId="0" animBg="1"/>
      <p:bldP spid="820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精装书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精装书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精装书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0</TotalTime>
  <Words>728</Words>
  <Application>Microsoft Office PowerPoint</Application>
  <PresentationFormat>全屏显示(4:3)</PresentationFormat>
  <Paragraphs>162</Paragraphs>
  <Slides>18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  <vt:variant>
        <vt:lpstr>自定义放映</vt:lpstr>
      </vt:variant>
      <vt:variant>
        <vt:i4>1</vt:i4>
      </vt:variant>
    </vt:vector>
  </HeadingPairs>
  <TitlesOfParts>
    <vt:vector size="31" baseType="lpstr">
      <vt:lpstr>汉仪小隶书简</vt:lpstr>
      <vt:lpstr>黑体</vt:lpstr>
      <vt:lpstr>楷体</vt:lpstr>
      <vt:lpstr>楷体_GB2312</vt:lpstr>
      <vt:lpstr>宋体</vt:lpstr>
      <vt:lpstr>微软雅黑</vt:lpstr>
      <vt:lpstr>Arial</vt:lpstr>
      <vt:lpstr>Book Antiqua</vt:lpstr>
      <vt:lpstr>Comic Sans MS</vt:lpstr>
      <vt:lpstr>Times New Roman</vt:lpstr>
      <vt:lpstr>Wingdings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自定义放映1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2021-12-30T08:04:00Z</dcterms:created>
  <dcterms:modified xsi:type="dcterms:W3CDTF">2023-01-16T21:46:11Z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4</vt:r8>
  </property>
  <property fmtid="{D5CDD505-2E9C-101B-9397-08002B2CF9AE}" pid="3" name="KSOProductBuildVer">
    <vt:lpwstr>2052-11.1.0.11194</vt:lpwstr>
  </property>
  <property fmtid="{D5CDD505-2E9C-101B-9397-08002B2CF9AE}" pid="4" name="ICV">
    <vt:lpwstr>13167DDBA5644B07B5B20FA206C23A43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