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A3D6-4800-4BEB-B014-75A412A976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D3E5A-2E98-47B4-AAF8-4346BC4735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3E5A-2E98-47B4-AAF8-4346BC47350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FB7B-5707-4D9D-BDDD-84EF23AA5D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17A07-18C3-4EDF-9F32-F00F822924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03E1A-0BF3-42FC-9917-21A965CAD8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E220-00F7-4319-853D-6BB3AAF22A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51225-5772-48A6-8D6A-49CB7EEED8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8F1A-B05B-49CB-8A9E-66DB76CFEB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794F2-0E9A-475A-A97C-09C1961F10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5D3D-7E54-4F24-99C2-67D11CDD59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F668E-F508-4478-8D49-4F70F43327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DC04E-69C9-443A-8BAE-69BCBB9C1E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102EA-13C7-4036-AFBC-B0CB51DD0F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2A371CE-88DD-409C-BC70-08AF5F31C5E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8"/>
          <p:cNvSpPr txBox="1">
            <a:spLocks noChangeArrowheads="1"/>
          </p:cNvSpPr>
          <p:nvPr/>
        </p:nvSpPr>
        <p:spPr bwMode="auto">
          <a:xfrm>
            <a:off x="323850" y="51736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2800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WordArt 9"/>
          <p:cNvSpPr>
            <a:spLocks noChangeArrowheads="1" noChangeShapeType="1" noTextEdit="1"/>
          </p:cNvSpPr>
          <p:nvPr/>
        </p:nvSpPr>
        <p:spPr bwMode="auto">
          <a:xfrm>
            <a:off x="2786063" y="1500188"/>
            <a:ext cx="3643312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zh-CN" altLang="en-US" sz="3200" b="1" kern="10" spc="-360">
              <a:ln w="19050">
                <a:solidFill>
                  <a:schemeClr val="tx1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2708" name="TextBox 7"/>
          <p:cNvSpPr txBox="1">
            <a:spLocks noChangeArrowheads="1"/>
          </p:cNvSpPr>
          <p:nvPr/>
        </p:nvSpPr>
        <p:spPr bwMode="auto">
          <a:xfrm>
            <a:off x="2714625" y="1643063"/>
            <a:ext cx="3786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</a:pPr>
            <a:endParaRPr kumimoji="1" lang="zh-CN" altLang="zh-CN" sz="3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9" name="WordArt 10"/>
          <p:cNvSpPr>
            <a:spLocks noChangeArrowheads="1" noChangeShapeType="1"/>
          </p:cNvSpPr>
          <p:nvPr/>
        </p:nvSpPr>
        <p:spPr bwMode="auto">
          <a:xfrm>
            <a:off x="277019" y="979884"/>
            <a:ext cx="8642350" cy="1905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400" b="1" kern="10" dirty="0"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Unit  9 </a:t>
            </a:r>
          </a:p>
          <a:p>
            <a:r>
              <a:rPr lang="en-US" altLang="zh-CN" sz="4400" b="1" kern="10" dirty="0"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Can you come to my party?</a:t>
            </a:r>
            <a:endParaRPr lang="zh-CN" altLang="en-US" sz="4400" b="1" kern="10" dirty="0"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013744" y="3809998"/>
            <a:ext cx="5168900" cy="390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round/>
              </a14:hiddenLine>
            </a:ext>
          </a:extLst>
        </p:spPr>
        <p:txBody>
          <a:bodyPr wrap="none" fromWordArt="1">
            <a:prstTxWarp prst="textFadeUp">
              <a:avLst>
                <a:gd name="adj" fmla="val 361"/>
              </a:avLst>
            </a:prstTxWarp>
          </a:bodyPr>
          <a:lstStyle/>
          <a:p>
            <a:r>
              <a:rPr lang="en-US" altLang="zh-CN" sz="4800" b="1" kern="10" dirty="0">
                <a:solidFill>
                  <a:schemeClr val="accent1">
                    <a:lumMod val="10000"/>
                  </a:schemeClr>
                </a:solidFill>
                <a:latin typeface="Arial" panose="020B0604020202020204"/>
                <a:cs typeface="Arial" panose="020B0604020202020204"/>
              </a:rPr>
              <a:t>Section B </a:t>
            </a:r>
            <a:r>
              <a:rPr lang="en-US" altLang="zh-CN" sz="4800" b="1" kern="10" dirty="0" smtClean="0">
                <a:solidFill>
                  <a:schemeClr val="accent1">
                    <a:lumMod val="10000"/>
                  </a:schemeClr>
                </a:solidFill>
                <a:latin typeface="Arial" panose="020B0604020202020204"/>
                <a:cs typeface="Arial" panose="020B0604020202020204"/>
              </a:rPr>
              <a:t>2 3a-Self </a:t>
            </a:r>
            <a:r>
              <a:rPr lang="en-US" altLang="zh-CN" sz="4800" b="1" kern="10" dirty="0">
                <a:solidFill>
                  <a:schemeClr val="accent1">
                    <a:lumMod val="10000"/>
                  </a:schemeClr>
                </a:solidFill>
                <a:latin typeface="Arial" panose="020B0604020202020204"/>
                <a:cs typeface="Arial" panose="020B0604020202020204"/>
              </a:rPr>
              <a:t>check</a:t>
            </a:r>
            <a:endParaRPr lang="zh-CN" altLang="en-US" sz="4800" b="1" kern="10" dirty="0">
              <a:solidFill>
                <a:schemeClr val="accent1">
                  <a:lumMod val="10000"/>
                </a:schemeClr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9267" y="545215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84455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5. Do parents have to bring anything?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________________________________________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________________________________________</a:t>
            </a:r>
          </a:p>
          <a:p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6. How should people reply to this invitation, and when?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________________________________________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________________________________________</a:t>
            </a:r>
          </a:p>
        </p:txBody>
      </p:sp>
      <p:sp>
        <p:nvSpPr>
          <p:cNvPr id="82947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137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Yes.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should bring one book as a gift for the new library. </a:t>
            </a:r>
          </a:p>
        </p:txBody>
      </p:sp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84597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They should reply to this invitation in writing by Friday, December 20th.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4"/>
          <p:cNvSpPr>
            <a:spLocks noChangeArrowheads="1"/>
          </p:cNvSpPr>
          <p:nvPr/>
        </p:nvSpPr>
        <p:spPr bwMode="auto">
          <a:xfrm>
            <a:off x="395288" y="4762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1116013" y="260350"/>
            <a:ext cx="74882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Write an invitation to a party or any other event. Reply to your partner’s invitation. If you turn down the invitation, give a good reason.</a:t>
            </a:r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179388" y="2852738"/>
            <a:ext cx="60483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latin typeface="Times New Roman" panose="02020603050405020304" pitchFamily="18" charset="0"/>
              </a:rPr>
              <a:t>Include the following information: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Kind of party or event(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事件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 and where it will be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guests should dress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guests(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客人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 should bring anything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If the guests should reply to the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invitation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When and how the guests should reply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6156325" y="2852738"/>
            <a:ext cx="280828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Use the following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words and phrases:</a:t>
            </a:r>
          </a:p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would like to</a:t>
            </a:r>
          </a:p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will be</a:t>
            </a:r>
          </a:p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after this</a:t>
            </a:r>
          </a:p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please</a:t>
            </a:r>
          </a:p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reply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8713788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Mike, </a:t>
            </a:r>
          </a:p>
          <a:p>
            <a:pPr algn="just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asking me to your home, but I’m sorry I can’t visit you next Saturday. I’ll be busy that day. In the morning, I have to do my</a:t>
            </a:r>
          </a:p>
          <a:p>
            <a:pPr algn="just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homework. In the afternoon,  I am having piano</a:t>
            </a:r>
          </a:p>
          <a:p>
            <a:pPr algn="just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lesson. In the evening, I’m going to the movies with my friends. There is a new movie. I can’t miss it. Can you watch it with us next Saturday evening? </a:t>
            </a:r>
          </a:p>
          <a:p>
            <a:pPr algn="just"/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soon.</a:t>
            </a:r>
          </a:p>
          <a:p>
            <a:pPr algn="just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Henry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3455194" y="279400"/>
            <a:ext cx="2305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范文赏析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WordArt 4"/>
          <p:cNvSpPr>
            <a:spLocks noChangeArrowheads="1" noChangeShapeType="1" noTextEdit="1"/>
          </p:cNvSpPr>
          <p:nvPr/>
        </p:nvSpPr>
        <p:spPr bwMode="auto">
          <a:xfrm>
            <a:off x="3132138" y="387351"/>
            <a:ext cx="28082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 err="1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Slef</a:t>
            </a:r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Check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6019" name="Oval 5"/>
          <p:cNvSpPr>
            <a:spLocks noChangeArrowheads="1"/>
          </p:cNvSpPr>
          <p:nvPr/>
        </p:nvSpPr>
        <p:spPr bwMode="auto">
          <a:xfrm>
            <a:off x="184151" y="12684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6020" name="Rectangle 6"/>
          <p:cNvSpPr>
            <a:spLocks noChangeArrowheads="1"/>
          </p:cNvSpPr>
          <p:nvPr/>
        </p:nvSpPr>
        <p:spPr bwMode="auto">
          <a:xfrm>
            <a:off x="900113" y="1241425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Fill in the blanks in the conversation.</a:t>
            </a:r>
          </a:p>
        </p:txBody>
      </p:sp>
      <p:sp>
        <p:nvSpPr>
          <p:cNvPr id="86021" name="Text Box 7"/>
          <p:cNvSpPr txBox="1">
            <a:spLocks noChangeArrowheads="1"/>
          </p:cNvSpPr>
          <p:nvPr/>
        </p:nvSpPr>
        <p:spPr bwMode="auto">
          <a:xfrm>
            <a:off x="250825" y="1989138"/>
            <a:ext cx="86423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A: Hi, Peter. _______ you come to my party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_______ the weekend?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B: Sure, _________ love to.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A: How about ________, Jenny?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C: I’m afraid I ________. I _______ to look after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my little cousin.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A: ________ you come, Jeff?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D: I ________ be able to, but I’m not sure.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________ let you know tomorrow.</a:t>
            </a:r>
          </a:p>
        </p:txBody>
      </p:sp>
      <p:sp>
        <p:nvSpPr>
          <p:cNvPr id="86022" name="Rectangle 8"/>
          <p:cNvSpPr>
            <a:spLocks noChangeArrowheads="1"/>
          </p:cNvSpPr>
          <p:nvPr/>
        </p:nvSpPr>
        <p:spPr bwMode="auto">
          <a:xfrm>
            <a:off x="2843213" y="1989138"/>
            <a:ext cx="1206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</a:t>
            </a:r>
          </a:p>
        </p:txBody>
      </p:sp>
      <p:sp>
        <p:nvSpPr>
          <p:cNvPr id="86023" name="Rectangle 9"/>
          <p:cNvSpPr>
            <a:spLocks noChangeArrowheads="1"/>
          </p:cNvSpPr>
          <p:nvPr/>
        </p:nvSpPr>
        <p:spPr bwMode="auto">
          <a:xfrm>
            <a:off x="900113" y="2492375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on</a:t>
            </a:r>
          </a:p>
        </p:txBody>
      </p:sp>
      <p:sp>
        <p:nvSpPr>
          <p:cNvPr id="86024" name="Rectangle 10"/>
          <p:cNvSpPr>
            <a:spLocks noChangeArrowheads="1"/>
          </p:cNvSpPr>
          <p:nvPr/>
        </p:nvSpPr>
        <p:spPr bwMode="auto">
          <a:xfrm>
            <a:off x="2339975" y="29972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I’d</a:t>
            </a:r>
          </a:p>
        </p:txBody>
      </p:sp>
      <p:sp>
        <p:nvSpPr>
          <p:cNvPr id="86025" name="Rectangle 11"/>
          <p:cNvSpPr>
            <a:spLocks noChangeArrowheads="1"/>
          </p:cNvSpPr>
          <p:nvPr/>
        </p:nvSpPr>
        <p:spPr bwMode="auto">
          <a:xfrm>
            <a:off x="3132138" y="3429000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86026" name="Rectangle 12"/>
          <p:cNvSpPr>
            <a:spLocks noChangeArrowheads="1"/>
          </p:cNvSpPr>
          <p:nvPr/>
        </p:nvSpPr>
        <p:spPr bwMode="auto">
          <a:xfrm>
            <a:off x="3276600" y="3933825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can’t</a:t>
            </a:r>
          </a:p>
        </p:txBody>
      </p:sp>
      <p:sp>
        <p:nvSpPr>
          <p:cNvPr id="86027" name="Rectangle 13"/>
          <p:cNvSpPr>
            <a:spLocks noChangeArrowheads="1"/>
          </p:cNvSpPr>
          <p:nvPr/>
        </p:nvSpPr>
        <p:spPr bwMode="auto">
          <a:xfrm>
            <a:off x="5364163" y="3933825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86028" name="Rectangle 14"/>
          <p:cNvSpPr>
            <a:spLocks noChangeArrowheads="1"/>
          </p:cNvSpPr>
          <p:nvPr/>
        </p:nvSpPr>
        <p:spPr bwMode="auto">
          <a:xfrm>
            <a:off x="1042988" y="4941888"/>
            <a:ext cx="1206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</a:t>
            </a:r>
          </a:p>
        </p:txBody>
      </p:sp>
      <p:sp>
        <p:nvSpPr>
          <p:cNvPr id="86029" name="Rectangle 15"/>
          <p:cNvSpPr>
            <a:spLocks noChangeArrowheads="1"/>
          </p:cNvSpPr>
          <p:nvPr/>
        </p:nvSpPr>
        <p:spPr bwMode="auto">
          <a:xfrm>
            <a:off x="1331913" y="5373688"/>
            <a:ext cx="1206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might</a:t>
            </a:r>
          </a:p>
        </p:txBody>
      </p:sp>
      <p:sp>
        <p:nvSpPr>
          <p:cNvPr id="86030" name="Rectangle 16"/>
          <p:cNvSpPr>
            <a:spLocks noChangeArrowheads="1"/>
          </p:cNvSpPr>
          <p:nvPr/>
        </p:nvSpPr>
        <p:spPr bwMode="auto">
          <a:xfrm>
            <a:off x="827088" y="5876925"/>
            <a:ext cx="120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I’ll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3" grpId="0"/>
      <p:bldP spid="86024" grpId="0"/>
      <p:bldP spid="86025" grpId="0"/>
      <p:bldP spid="86026" grpId="0"/>
      <p:bldP spid="86027" grpId="0"/>
      <p:bldP spid="86028" grpId="0"/>
      <p:bldP spid="86029" grpId="0"/>
      <p:bldP spid="860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2771775" y="260350"/>
            <a:ext cx="38877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Useful phrases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611188" y="1484313"/>
            <a:ext cx="3671887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study for a test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come to the party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whole day   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another time     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soccer practice 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try to do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</a:rPr>
              <a:t>.       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write soon        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have a piano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lesson </a:t>
            </a:r>
            <a:r>
              <a:rPr lang="en-US" altLang="zh-CN" sz="3200" b="1" dirty="0" smtClean="0">
                <a:solidFill>
                  <a:srgbClr val="00602B"/>
                </a:solidFill>
                <a:latin typeface="Times New Roman" panose="02020603050405020304" pitchFamily="18" charset="0"/>
              </a:rPr>
              <a:t>     </a:t>
            </a:r>
            <a:endParaRPr lang="en-US" altLang="zh-CN" sz="3200" b="1" dirty="0">
              <a:solidFill>
                <a:srgbClr val="00602B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4140200" y="1844675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4356100" y="1484313"/>
            <a:ext cx="460692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to do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on the weekend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 birthday party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day after tomorrow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join sb.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 to the concert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day before yesterday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  <p:bldP spid="55301" grpId="0" animBg="1"/>
      <p:bldP spid="8704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8"/>
          <p:cNvSpPr txBox="1">
            <a:spLocks noChangeArrowheads="1"/>
          </p:cNvSpPr>
          <p:nvPr/>
        </p:nvSpPr>
        <p:spPr bwMode="auto">
          <a:xfrm>
            <a:off x="468313" y="260350"/>
            <a:ext cx="8424862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668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240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812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384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120000"/>
              </a:lnSpc>
            </a:pPr>
            <a:r>
              <a:rPr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1) bring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… to …</a:t>
            </a:r>
            <a:r>
              <a:rPr lang="zh-CN" altLang="en-US" sz="3600" b="1" dirty="0">
                <a:latin typeface="Times New Roman" panose="02020603050405020304" pitchFamily="18" charset="0"/>
              </a:rPr>
              <a:t>把</a:t>
            </a:r>
            <a:r>
              <a:rPr lang="en-US" altLang="zh-CN" sz="3600" b="1" dirty="0"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latin typeface="Times New Roman" panose="02020603050405020304" pitchFamily="18" charset="0"/>
              </a:rPr>
              <a:t>带来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2)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take a trip</a:t>
            </a:r>
            <a:r>
              <a:rPr lang="zh-CN" altLang="en-US" sz="3600" b="1" dirty="0">
                <a:latin typeface="Times New Roman" panose="02020603050405020304" pitchFamily="18" charset="0"/>
              </a:rPr>
              <a:t>去旅行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3) think of </a:t>
            </a:r>
            <a:r>
              <a:rPr lang="zh-CN" altLang="en-US" sz="3600" b="1" dirty="0">
                <a:latin typeface="Times New Roman" panose="02020603050405020304" pitchFamily="18" charset="0"/>
              </a:rPr>
              <a:t>认为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4) without doing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</a:rPr>
              <a:t>没有做某事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5) so that </a:t>
            </a:r>
            <a:r>
              <a:rPr lang="zh-CN" altLang="en-US" sz="3600" b="1" dirty="0">
                <a:latin typeface="Times New Roman" panose="02020603050405020304" pitchFamily="18" charset="0"/>
              </a:rPr>
              <a:t>以便于；目的是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6) look forward to doing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b="1" dirty="0">
                <a:latin typeface="Times New Roman" panose="02020603050405020304" pitchFamily="18" charset="0"/>
              </a:rPr>
              <a:t>期待做某事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7)be surprised at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</a:rPr>
              <a:t>对</a:t>
            </a:r>
            <a:r>
              <a:rPr lang="en-US" altLang="zh-CN" sz="3600" b="1" dirty="0"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latin typeface="Times New Roman" panose="02020603050405020304" pitchFamily="18" charset="0"/>
              </a:rPr>
              <a:t>感到惊奇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8) hear from </a:t>
            </a:r>
            <a:r>
              <a:rPr lang="zh-CN" altLang="en-US" sz="3600" b="1" dirty="0">
                <a:latin typeface="Times New Roman" panose="02020603050405020304" pitchFamily="18" charset="0"/>
              </a:rPr>
              <a:t>收到某人的来信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9) be glad to do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b="1" dirty="0">
                <a:latin typeface="Times New Roman" panose="02020603050405020304" pitchFamily="18" charset="0"/>
              </a:rPr>
              <a:t>乐意做某事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5"/>
          <p:cNvSpPr txBox="1">
            <a:spLocks noChangeArrowheads="1"/>
          </p:cNvSpPr>
          <p:nvPr/>
        </p:nvSpPr>
        <p:spPr bwMode="auto">
          <a:xfrm>
            <a:off x="757238" y="1998663"/>
            <a:ext cx="75596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后天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_______________________    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前天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_______________________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照看；照顾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__________</a:t>
            </a:r>
          </a:p>
          <a:p>
            <a:pPr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去旅行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______________</a:t>
            </a: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2482850" y="1989138"/>
            <a:ext cx="52212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after tomorrow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520950" y="2636838"/>
            <a:ext cx="51117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before yesterday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3743325" y="3325813"/>
            <a:ext cx="25923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after</a:t>
            </a:r>
          </a:p>
        </p:txBody>
      </p:sp>
      <p:sp>
        <p:nvSpPr>
          <p:cNvPr id="75782" name="Text Box 7"/>
          <p:cNvSpPr txBox="1">
            <a:spLocks noChangeArrowheads="1"/>
          </p:cNvSpPr>
          <p:nvPr/>
        </p:nvSpPr>
        <p:spPr bwMode="auto">
          <a:xfrm>
            <a:off x="2879725" y="3933825"/>
            <a:ext cx="38163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trip </a:t>
            </a:r>
          </a:p>
        </p:txBody>
      </p:sp>
      <p:pic>
        <p:nvPicPr>
          <p:cNvPr id="75783" name="Picture 7" descr="revisio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5349875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5"/>
          <p:cNvSpPr txBox="1">
            <a:spLocks noChangeArrowheads="1"/>
          </p:cNvSpPr>
          <p:nvPr/>
        </p:nvSpPr>
        <p:spPr bwMode="auto">
          <a:xfrm>
            <a:off x="539750" y="1271588"/>
            <a:ext cx="7920038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5.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带</a:t>
            </a:r>
            <a:r>
              <a:rPr kumimoji="1" lang="en-US" altLang="zh-CN" sz="3600" b="1">
                <a:latin typeface="宋体" panose="02010600030101010101" pitchFamily="2" charset="-122"/>
              </a:rPr>
              <a:t>……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去</a:t>
            </a:r>
            <a:r>
              <a:rPr kumimoji="1" lang="en-US" altLang="zh-CN" sz="3600" b="1">
                <a:latin typeface="宋体" panose="02010600030101010101" pitchFamily="2" charset="-122"/>
              </a:rPr>
              <a:t>……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________________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6.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乐意做某事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________________   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7.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以便于；以至于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_____________</a:t>
            </a:r>
          </a:p>
          <a:p>
            <a:pPr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8.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盼望；期待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_________________</a:t>
            </a: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3636963" y="1989138"/>
            <a:ext cx="4464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glad to do sth. 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00563" y="2714625"/>
            <a:ext cx="25193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141788" y="1268413"/>
            <a:ext cx="31670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… to …</a:t>
            </a:r>
          </a:p>
        </p:txBody>
      </p:sp>
      <p:sp>
        <p:nvSpPr>
          <p:cNvPr id="76806" name="Text Box 7"/>
          <p:cNvSpPr txBox="1">
            <a:spLocks noChangeArrowheads="1"/>
          </p:cNvSpPr>
          <p:nvPr/>
        </p:nvSpPr>
        <p:spPr bwMode="auto">
          <a:xfrm>
            <a:off x="3636963" y="3414713"/>
            <a:ext cx="3887787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 …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4608513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CC00FF"/>
                </a:solidFill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CC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7827" name="Text Box 7"/>
          <p:cNvSpPr txBox="1">
            <a:spLocks noChangeArrowheads="1"/>
          </p:cNvSpPr>
          <p:nvPr/>
        </p:nvSpPr>
        <p:spPr bwMode="auto">
          <a:xfrm>
            <a:off x="288925" y="1563688"/>
            <a:ext cx="8459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opening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开幕式；落成典礼</a:t>
            </a:r>
          </a:p>
        </p:txBody>
      </p:sp>
      <p:sp>
        <p:nvSpPr>
          <p:cNvPr id="77828" name="Text Box 5"/>
          <p:cNvSpPr txBox="1">
            <a:spLocks noChangeArrowheads="1"/>
          </p:cNvSpPr>
          <p:nvPr/>
        </p:nvSpPr>
        <p:spPr bwMode="auto">
          <a:xfrm>
            <a:off x="360363" y="3265488"/>
            <a:ext cx="6875462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My father has to go to the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new theater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tomorrow. 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我爸爸明天必须去参加一个</a:t>
            </a: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剧院的落成典礼。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20725" y="2420938"/>
            <a:ext cx="5795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+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→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</a:p>
        </p:txBody>
      </p:sp>
      <p:pic>
        <p:nvPicPr>
          <p:cNvPr id="8200" name="Picture 8" descr="http://t3.baidu.com/it/u=2484063922,199274704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3198813"/>
            <a:ext cx="22320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  <p:bldP spid="77828" grpId="0" autoUpdateAnimBg="0"/>
      <p:bldP spid="778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6"/>
          <p:cNvSpPr txBox="1">
            <a:spLocks noChangeArrowheads="1"/>
          </p:cNvSpPr>
          <p:nvPr/>
        </p:nvSpPr>
        <p:spPr bwMode="auto">
          <a:xfrm>
            <a:off x="323850" y="363538"/>
            <a:ext cx="6732588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concert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音乐会；演奏会</a:t>
            </a:r>
          </a:p>
        </p:txBody>
      </p:sp>
      <p:sp>
        <p:nvSpPr>
          <p:cNvPr id="78851" name="Text Box 7"/>
          <p:cNvSpPr txBox="1">
            <a:spLocks noChangeArrowheads="1"/>
          </p:cNvSpPr>
          <p:nvPr/>
        </p:nvSpPr>
        <p:spPr bwMode="auto">
          <a:xfrm>
            <a:off x="322263" y="1125538"/>
            <a:ext cx="748982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CN" sz="3600" b="1" dirty="0">
                <a:latin typeface="Times New Roman" panose="02020603050405020304" pitchFamily="18" charset="0"/>
              </a:rPr>
              <a:t>Peter gave me two tickets for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the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concert</a:t>
            </a:r>
            <a:r>
              <a:rPr lang="en-US" altLang="zh-CN" sz="3600" b="1" dirty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彼得给了我两张音乐会的票。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3850" y="3789363"/>
            <a:ext cx="72723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Bats sleep in the 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daytime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蝙蝠白天睡觉。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58775" y="3109913"/>
            <a:ext cx="831691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daytime  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白天；日间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854" name="Picture 6" descr="6361415_191110529134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749800"/>
            <a:ext cx="3059113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5" name="Picture 7" descr="2008853_091921008278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0"/>
            <a:ext cx="197961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2" grpId="0" autoUpdateAnimBg="0"/>
      <p:bldP spid="788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583247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He went to see the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headmaster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yesterday.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他昨天去看望校长了。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323850" y="374650"/>
            <a:ext cx="54006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headmaster 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校长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827088" y="4149725"/>
            <a:ext cx="4897437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sporting 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体育赛事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58775" y="3470275"/>
            <a:ext cx="810101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event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大事；公开活动；比赛项目</a:t>
            </a:r>
          </a:p>
        </p:txBody>
      </p:sp>
      <p:pic>
        <p:nvPicPr>
          <p:cNvPr id="79878" name="Picture 6" descr="nbrb20121221a08b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16663" y="1268413"/>
            <a:ext cx="2503487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6" grpId="0" autoUpdateAnimBg="0"/>
      <p:bldP spid="798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280988" y="1265238"/>
            <a:ext cx="7675562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We must prepare a room for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the 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我们必须为客人准备一个房间。</a:t>
            </a: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54006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guest 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客人；宾客</a:t>
            </a:r>
          </a:p>
        </p:txBody>
      </p:sp>
      <p:pic>
        <p:nvPicPr>
          <p:cNvPr id="53252" name="Picture 4" descr="http://t2.baidu.com/it/u=1534318662,1717473178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02513" y="795338"/>
            <a:ext cx="130333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61563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calendar  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日历；日程表</a:t>
            </a:r>
          </a:p>
        </p:txBody>
      </p:sp>
      <p:pic>
        <p:nvPicPr>
          <p:cNvPr id="53254" name="Picture 6" descr="http://t1.baidu.com/it/u=2617163726,1857182489&amp;fm=23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3892550"/>
            <a:ext cx="1770062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3" name="Text Box 4"/>
          <p:cNvSpPr txBox="1">
            <a:spLocks noChangeArrowheads="1"/>
          </p:cNvSpPr>
          <p:nvPr/>
        </p:nvSpPr>
        <p:spPr bwMode="auto">
          <a:xfrm>
            <a:off x="395288" y="4395788"/>
            <a:ext cx="58737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e.g. Is there a </a:t>
            </a: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calendar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here?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这里有日历吗？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901" grpId="0" autoUpdateAnimBg="0"/>
      <p:bldP spid="8090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Oval 4"/>
          <p:cNvSpPr>
            <a:spLocks noChangeArrowheads="1"/>
          </p:cNvSpPr>
          <p:nvPr/>
        </p:nvSpPr>
        <p:spPr bwMode="auto">
          <a:xfrm>
            <a:off x="323850" y="404813"/>
            <a:ext cx="647700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1116013" y="333375"/>
            <a:ext cx="75612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Read the invitation and answer the questions.</a:t>
            </a: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323850" y="1989138"/>
            <a:ext cx="84455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1.Who is making the invitation?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What is the invitation for?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When will the event happen?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________________________________________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What will happen after this?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________________________________________</a:t>
            </a:r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755650" y="2420938"/>
            <a:ext cx="3779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Larry Smith.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468313" y="3429000"/>
            <a:ext cx="8459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 is for the opening of the new library.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395288" y="4365625"/>
            <a:ext cx="8964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On Wednesday, January 8th at 9:00.</a:t>
            </a:r>
          </a:p>
        </p:txBody>
      </p:sp>
      <p:sp>
        <p:nvSpPr>
          <p:cNvPr id="81928" name="Text Box 10"/>
          <p:cNvSpPr txBox="1">
            <a:spLocks noChangeArrowheads="1"/>
          </p:cNvSpPr>
          <p:nvPr/>
        </p:nvSpPr>
        <p:spPr bwMode="auto">
          <a:xfrm>
            <a:off x="250825" y="5300663"/>
            <a:ext cx="889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can enjoy the school concert and have lunch.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  <p:bldP spid="81927" grpId="0"/>
      <p:bldP spid="8192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全屏显示(4:3)</PresentationFormat>
  <Paragraphs>143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ED3236D2384643FC9ACDC1002A7FCE98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