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320" r:id="rId3"/>
    <p:sldId id="302" r:id="rId4"/>
    <p:sldId id="304" r:id="rId5"/>
    <p:sldId id="314" r:id="rId6"/>
    <p:sldId id="319" r:id="rId7"/>
    <p:sldId id="305" r:id="rId8"/>
    <p:sldId id="321" r:id="rId9"/>
    <p:sldId id="266" r:id="rId10"/>
    <p:sldId id="31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BFF"/>
    <a:srgbClr val="0917CB"/>
    <a:srgbClr val="FF3300"/>
    <a:srgbClr val="FF33CC"/>
    <a:srgbClr val="FF0000"/>
    <a:srgbClr val="9506CE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6" autoAdjust="0"/>
    <p:restoredTop sz="92870" autoAdjust="0"/>
  </p:normalViewPr>
  <p:slideViewPr>
    <p:cSldViewPr>
      <p:cViewPr>
        <p:scale>
          <a:sx n="100" d="100"/>
          <a:sy n="100" d="100"/>
        </p:scale>
        <p:origin x="-194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fld id="{85DC9B83-98B5-47BA-81B8-36DE572AF2F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fld id="{3B5C67A8-1F09-4D94-A183-0A16E092D1B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C67A8-1F09-4D94-A183-0A16E092D1BC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93F65D5-FC2B-4A1A-AA4F-B8EB5DADB06C}" type="slidenum">
              <a:rPr lang="zh-CN" altLang="en-US"/>
              <a:t>8</a:t>
            </a:fld>
            <a:endParaRPr lang="en-US" altLang="zh-CN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8C415BB-1191-4A3E-AF80-02004CD6AC8F}" type="slidenum">
              <a:rPr lang="zh-CN" altLang="en-US"/>
              <a:t>9</a:t>
            </a:fld>
            <a:endParaRPr lang="en-US" altLang="zh-CN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1D37E4-328F-4022-A23F-0351D769809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5D149B-9A30-4940-952A-2E34D4CBDFB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F2190B-BED5-4B0D-BC49-E22B469F9A2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FB01-8937-4EFC-9ECC-8E3D1DD952D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731604-3AA1-4F00-8FDB-7BD971B1EDB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E2CBF8-9AB2-49DC-9BFC-99CC7CDDE5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C9CFE8-CDDC-433F-88BE-1209169C77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2FD466-2935-479E-9A91-7AC5BCB4195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7B9800-8DE4-45F0-8D4A-4634233946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28F794-C023-4514-B033-97B2C5F995C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e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41" name="Rectangle 341"/>
          <p:cNvSpPr>
            <a:spLocks noChangeArrowheads="1"/>
          </p:cNvSpPr>
          <p:nvPr/>
        </p:nvSpPr>
        <p:spPr bwMode="auto">
          <a:xfrm>
            <a:off x="827088" y="4149725"/>
            <a:ext cx="4127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kumimoji="1" lang="en-US" altLang="zh-CN" sz="65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02743" name="Rectangle 343"/>
          <p:cNvSpPr>
            <a:spLocks noChangeArrowheads="1"/>
          </p:cNvSpPr>
          <p:nvPr/>
        </p:nvSpPr>
        <p:spPr bwMode="auto">
          <a:xfrm>
            <a:off x="0" y="836712"/>
            <a:ext cx="9144000" cy="3538469"/>
          </a:xfrm>
          <a:prstGeom prst="rect">
            <a:avLst/>
          </a:prstGeom>
          <a:noFill/>
          <a:ln>
            <a:noFill/>
          </a:ln>
          <a:effectLst>
            <a:outerShdw dist="40161" dir="1106097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2000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青岛版九年级第四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  <a:endParaRPr kumimoji="1" lang="zh-CN" altLang="en-US" sz="4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ctr">
              <a:lnSpc>
                <a:spcPct val="2000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４</a:t>
            </a:r>
            <a:r>
              <a:rPr kumimoji="1" lang="en-US" altLang="zh-CN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kumimoji="1"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３用公式法解一元二次方程</a:t>
            </a:r>
          </a:p>
          <a:p>
            <a:pPr marL="342900" indent="-342900" algn="ctr">
              <a:lnSpc>
                <a:spcPct val="2000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kumimoji="1"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kumimoji="1" lang="en-US" altLang="zh-CN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539750" y="836613"/>
            <a:ext cx="795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用公式法解一元二次方程的一般步骤：</a:t>
            </a:r>
          </a:p>
        </p:txBody>
      </p:sp>
      <p:grpSp>
        <p:nvGrpSpPr>
          <p:cNvPr id="177155" name="Group 3"/>
          <p:cNvGrpSpPr/>
          <p:nvPr/>
        </p:nvGrpSpPr>
        <p:grpSpPr bwMode="auto">
          <a:xfrm>
            <a:off x="755650" y="4076700"/>
            <a:ext cx="7561263" cy="1219200"/>
            <a:chOff x="204" y="2243"/>
            <a:chExt cx="4763" cy="768"/>
          </a:xfrm>
        </p:grpSpPr>
        <p:graphicFrame>
          <p:nvGraphicFramePr>
            <p:cNvPr id="177156" name="Object 4"/>
            <p:cNvGraphicFramePr>
              <a:graphicFrameLocks noChangeAspect="1"/>
            </p:cNvGraphicFramePr>
            <p:nvPr/>
          </p:nvGraphicFramePr>
          <p:xfrm>
            <a:off x="2472" y="2243"/>
            <a:ext cx="249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207" name="Equation" r:id="rId3" imgW="1485900" imgH="457200" progId="Equation.DSMT4">
                    <p:embed/>
                  </p:oleObj>
                </mc:Choice>
                <mc:Fallback>
                  <p:oleObj name="Equation" r:id="rId3" imgW="1485900" imgH="457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43"/>
                          <a:ext cx="249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57" name="Rectangle 5"/>
            <p:cNvSpPr>
              <a:spLocks noChangeArrowheads="1"/>
            </p:cNvSpPr>
            <p:nvPr/>
          </p:nvSpPr>
          <p:spPr bwMode="auto">
            <a:xfrm>
              <a:off x="204" y="2481"/>
              <a:ext cx="2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4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、代入求根公式 </a:t>
              </a:r>
              <a:r>
                <a:rPr kumimoji="1" lang="en-US" altLang="zh-CN" sz="3200" b="1" dirty="0">
                  <a:latin typeface="Times New Roman" panose="02020603050405020304" pitchFamily="18" charset="0"/>
                </a:rPr>
                <a:t>:</a:t>
              </a:r>
              <a:endParaRPr kumimoji="1" lang="zh-CN" altLang="en-US" sz="32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7172" name="Group 20"/>
          <p:cNvGrpSpPr/>
          <p:nvPr/>
        </p:nvGrpSpPr>
        <p:grpSpPr bwMode="auto">
          <a:xfrm>
            <a:off x="755650" y="2852738"/>
            <a:ext cx="4665663" cy="625475"/>
            <a:chOff x="249" y="1525"/>
            <a:chExt cx="2939" cy="394"/>
          </a:xfrm>
        </p:grpSpPr>
        <p:sp>
          <p:nvSpPr>
            <p:cNvPr id="177159" name="Rectangle 7"/>
            <p:cNvSpPr>
              <a:spLocks noChangeArrowheads="1"/>
            </p:cNvSpPr>
            <p:nvPr/>
          </p:nvSpPr>
          <p:spPr bwMode="auto">
            <a:xfrm>
              <a:off x="249" y="1554"/>
              <a:ext cx="29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3</a:t>
              </a:r>
              <a:r>
                <a:rPr kumimoji="1" lang="zh-CN" altLang="en-US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、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求出</a:t>
              </a:r>
              <a:r>
                <a:rPr kumimoji="1"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     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的值</a:t>
              </a:r>
              <a:r>
                <a:rPr kumimoji="1" lang="zh-CN" altLang="en-US" sz="2400" b="1" dirty="0"/>
                <a:t>。</a:t>
              </a:r>
              <a:endParaRPr kumimoji="1" lang="en-US" altLang="zh-CN" sz="2400" b="1" dirty="0"/>
            </a:p>
          </p:txBody>
        </p:sp>
        <p:graphicFrame>
          <p:nvGraphicFramePr>
            <p:cNvPr id="177160" name="Object 8"/>
            <p:cNvGraphicFramePr>
              <a:graphicFrameLocks noChangeAspect="1"/>
            </p:cNvGraphicFramePr>
            <p:nvPr/>
          </p:nvGraphicFramePr>
          <p:xfrm>
            <a:off x="1283" y="1525"/>
            <a:ext cx="1044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208" name="Equation" r:id="rId5" imgW="545465" imgH="203200" progId="Equation.DSMT4">
                    <p:embed/>
                  </p:oleObj>
                </mc:Choice>
                <mc:Fallback>
                  <p:oleObj name="Equation" r:id="rId5" imgW="545465" imgH="203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3" y="1525"/>
                          <a:ext cx="1044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755650" y="1557338"/>
            <a:ext cx="477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kumimoji="1"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把方程化成一般形式</a:t>
            </a:r>
            <a:r>
              <a:rPr kumimoji="1" lang="zh-CN" altLang="en-US" sz="2400" b="1" dirty="0"/>
              <a:t>。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177164" name="Group 12"/>
          <p:cNvGrpSpPr/>
          <p:nvPr/>
        </p:nvGrpSpPr>
        <p:grpSpPr bwMode="auto">
          <a:xfrm>
            <a:off x="755650" y="5229225"/>
            <a:ext cx="4824413" cy="688975"/>
            <a:chOff x="249" y="2750"/>
            <a:chExt cx="3039" cy="434"/>
          </a:xfrm>
        </p:grpSpPr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249" y="2768"/>
              <a:ext cx="2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5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、写出方程的解：</a:t>
              </a:r>
            </a:p>
          </p:txBody>
        </p:sp>
        <p:graphicFrame>
          <p:nvGraphicFramePr>
            <p:cNvPr id="177166" name="Object 14"/>
            <p:cNvGraphicFramePr>
              <a:graphicFrameLocks noChangeAspect="1"/>
            </p:cNvGraphicFramePr>
            <p:nvPr/>
          </p:nvGraphicFramePr>
          <p:xfrm>
            <a:off x="2517" y="2750"/>
            <a:ext cx="771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209" name="Equation" r:id="rId7" imgW="406400" imgH="228600" progId="Equation.DSMT4">
                    <p:embed/>
                  </p:oleObj>
                </mc:Choice>
                <mc:Fallback>
                  <p:oleObj name="Equation" r:id="rId7" imgW="40640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750"/>
                          <a:ext cx="771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7180" name="Group 28"/>
          <p:cNvGrpSpPr/>
          <p:nvPr/>
        </p:nvGrpSpPr>
        <p:grpSpPr bwMode="auto">
          <a:xfrm>
            <a:off x="755650" y="3573463"/>
            <a:ext cx="7632700" cy="579437"/>
            <a:chOff x="793" y="2341"/>
            <a:chExt cx="4808" cy="365"/>
          </a:xfrm>
        </p:grpSpPr>
        <p:sp>
          <p:nvSpPr>
            <p:cNvPr id="177168" name="Text Box 16"/>
            <p:cNvSpPr txBox="1">
              <a:spLocks noChangeArrowheads="1"/>
            </p:cNvSpPr>
            <p:nvPr/>
          </p:nvSpPr>
          <p:spPr bwMode="auto">
            <a:xfrm>
              <a:off x="793" y="2341"/>
              <a:ext cx="48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3200" b="1" dirty="0">
                  <a:solidFill>
                    <a:srgbClr val="FF0000"/>
                  </a:solidFill>
                </a:rPr>
                <a:t>特别注意</a:t>
              </a:r>
              <a:r>
                <a:rPr lang="en-US" altLang="zh-CN" sz="3200" b="1" dirty="0">
                  <a:solidFill>
                    <a:srgbClr val="FF0000"/>
                  </a:solidFill>
                </a:rPr>
                <a:t>:</a:t>
              </a:r>
              <a:r>
                <a:rPr lang="zh-CN" altLang="en-US" sz="3200" b="1" dirty="0">
                  <a:solidFill>
                    <a:srgbClr val="FF0000"/>
                  </a:solidFill>
                </a:rPr>
                <a:t>若                     则方程无解</a:t>
              </a:r>
            </a:p>
          </p:txBody>
        </p:sp>
        <p:graphicFrame>
          <p:nvGraphicFramePr>
            <p:cNvPr id="177169" name="Object 17"/>
            <p:cNvGraphicFramePr>
              <a:graphicFrameLocks noChangeAspect="1"/>
            </p:cNvGraphicFramePr>
            <p:nvPr/>
          </p:nvGraphicFramePr>
          <p:xfrm>
            <a:off x="2336" y="2341"/>
            <a:ext cx="1332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210" name="Equation" r:id="rId9" imgW="774065" imgH="203200" progId="Equation.DSMT4">
                    <p:embed/>
                  </p:oleObj>
                </mc:Choice>
                <mc:Fallback>
                  <p:oleObj name="Equation" r:id="rId9" imgW="774065" imgH="2032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341"/>
                          <a:ext cx="1332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系统总结</a:t>
            </a:r>
          </a:p>
        </p:txBody>
      </p:sp>
      <p:graphicFrame>
        <p:nvGraphicFramePr>
          <p:cNvPr id="177170" name="Object 18"/>
          <p:cNvGraphicFramePr>
            <a:graphicFrameLocks noChangeAspect="1"/>
          </p:cNvGraphicFramePr>
          <p:nvPr/>
        </p:nvGraphicFramePr>
        <p:xfrm>
          <a:off x="5508625" y="28178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11" name="公式" r:id="rId11" imgW="114300" imgH="215900" progId="Equation.3">
                  <p:embed/>
                </p:oleObj>
              </mc:Choice>
              <mc:Fallback>
                <p:oleObj name="公式" r:id="rId11" imgW="1143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1781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7178" name="Group 26"/>
          <p:cNvGrpSpPr/>
          <p:nvPr/>
        </p:nvGrpSpPr>
        <p:grpSpPr bwMode="auto">
          <a:xfrm>
            <a:off x="755650" y="2205038"/>
            <a:ext cx="4500563" cy="625475"/>
            <a:chOff x="3696" y="1661"/>
            <a:chExt cx="2835" cy="394"/>
          </a:xfrm>
        </p:grpSpPr>
        <p:graphicFrame>
          <p:nvGraphicFramePr>
            <p:cNvPr id="177163" name="Object 11"/>
            <p:cNvGraphicFramePr>
              <a:graphicFrameLocks noChangeAspect="1"/>
            </p:cNvGraphicFramePr>
            <p:nvPr/>
          </p:nvGraphicFramePr>
          <p:xfrm>
            <a:off x="4740" y="1661"/>
            <a:ext cx="862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212" name="Equation" r:id="rId13" imgW="444500" imgH="203200" progId="Equation.DSMT4">
                    <p:embed/>
                  </p:oleObj>
                </mc:Choice>
                <mc:Fallback>
                  <p:oleObj name="Equation" r:id="rId13" imgW="444500" imgH="203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1661"/>
                          <a:ext cx="862" cy="3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75" name="Text Box 23"/>
            <p:cNvSpPr txBox="1">
              <a:spLocks noChangeArrowheads="1"/>
            </p:cNvSpPr>
            <p:nvPr/>
          </p:nvSpPr>
          <p:spPr bwMode="auto">
            <a:xfrm>
              <a:off x="3696" y="1661"/>
              <a:ext cx="283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2</a:t>
              </a:r>
              <a:r>
                <a:rPr kumimoji="1" lang="zh-CN" altLang="en-US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、</a:t>
              </a:r>
              <a:r>
                <a:rPr kumimoji="1" lang="zh-CN" altLang="en-US" sz="3200" b="1" dirty="0"/>
                <a:t>写出              的值</a:t>
              </a:r>
              <a:r>
                <a:rPr kumimoji="1" lang="zh-CN" altLang="en-US" sz="3200" b="1" dirty="0" smtClean="0"/>
                <a:t>。</a:t>
              </a:r>
              <a:endParaRPr kumimoji="1" lang="zh-CN" alt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学习目标：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能用配方法推导出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一元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二次方程的求根公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理解公式法，会用公式法解数字系数的一元二次方程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323850" y="765175"/>
            <a:ext cx="80772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黑体" panose="02010609060101010101" pitchFamily="2" charset="-122"/>
              </a:rPr>
              <a:t>用配方法解一般形式的一元二次方程</a:t>
            </a:r>
            <a:endParaRPr lang="en-US" altLang="zh-CN" sz="4800" b="1" dirty="0">
              <a:solidFill>
                <a:schemeClr val="tx2"/>
              </a:solidFill>
            </a:endParaRPr>
          </a:p>
        </p:txBody>
      </p:sp>
      <p:grpSp>
        <p:nvGrpSpPr>
          <p:cNvPr id="164869" name="Group 5"/>
          <p:cNvGrpSpPr/>
          <p:nvPr/>
        </p:nvGrpSpPr>
        <p:grpSpPr bwMode="auto">
          <a:xfrm>
            <a:off x="107950" y="1989138"/>
            <a:ext cx="7354888" cy="915987"/>
            <a:chOff x="73" y="1071"/>
            <a:chExt cx="4633" cy="577"/>
          </a:xfrm>
        </p:grpSpPr>
        <p:grpSp>
          <p:nvGrpSpPr>
            <p:cNvPr id="164870" name="Group 6"/>
            <p:cNvGrpSpPr/>
            <p:nvPr/>
          </p:nvGrpSpPr>
          <p:grpSpPr bwMode="auto">
            <a:xfrm>
              <a:off x="73" y="1071"/>
              <a:ext cx="4633" cy="577"/>
              <a:chOff x="73" y="1071"/>
              <a:chExt cx="4633" cy="577"/>
            </a:xfrm>
          </p:grpSpPr>
          <p:grpSp>
            <p:nvGrpSpPr>
              <p:cNvPr id="164871" name="Group 7"/>
              <p:cNvGrpSpPr/>
              <p:nvPr/>
            </p:nvGrpSpPr>
            <p:grpSpPr bwMode="auto">
              <a:xfrm>
                <a:off x="158" y="1071"/>
                <a:ext cx="4548" cy="577"/>
                <a:chOff x="158" y="1071"/>
                <a:chExt cx="4548" cy="577"/>
              </a:xfrm>
            </p:grpSpPr>
            <p:sp>
              <p:nvSpPr>
                <p:cNvPr id="164872" name="Rectangle 8"/>
                <p:cNvSpPr>
                  <a:spLocks noChangeArrowheads="1"/>
                </p:cNvSpPr>
                <p:nvPr/>
              </p:nvSpPr>
              <p:spPr bwMode="auto">
                <a:xfrm>
                  <a:off x="158" y="1214"/>
                  <a:ext cx="259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zh-CN" altLang="en-US" sz="2800" b="1" dirty="0">
                      <a:latin typeface="宋体" panose="02010600030101010101" pitchFamily="2" charset="-122"/>
                    </a:rPr>
                    <a:t>   把方程两边都除以   </a:t>
                  </a:r>
                </a:p>
              </p:txBody>
            </p:sp>
            <p:graphicFrame>
              <p:nvGraphicFramePr>
                <p:cNvPr id="164873" name="Object 9"/>
                <p:cNvGraphicFramePr>
                  <a:graphicFrameLocks noChangeAspect="1"/>
                </p:cNvGraphicFramePr>
                <p:nvPr/>
              </p:nvGraphicFramePr>
              <p:xfrm>
                <a:off x="2835" y="1071"/>
                <a:ext cx="1871" cy="57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4924" name="Equation" r:id="rId3" imgW="1104265" imgH="406400" progId="Equation.DSMT4">
                        <p:embed/>
                      </p:oleObj>
                    </mc:Choice>
                    <mc:Fallback>
                      <p:oleObj name="Equation" r:id="rId3" imgW="1104265" imgH="406400" progId="Equation.DSMT4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35" y="1071"/>
                              <a:ext cx="1871" cy="57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64874" name="Rectangle 10"/>
              <p:cNvSpPr>
                <a:spLocks noChangeArrowheads="1"/>
              </p:cNvSpPr>
              <p:nvPr/>
            </p:nvSpPr>
            <p:spPr bwMode="auto">
              <a:xfrm>
                <a:off x="73" y="1215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zh-CN" altLang="en-US" sz="2800" b="1">
                    <a:latin typeface="宋体" panose="02010600030101010101" pitchFamily="2" charset="-122"/>
                  </a:rPr>
                  <a:t>解</a:t>
                </a:r>
                <a:r>
                  <a:rPr lang="en-US" altLang="zh-CN" sz="2800" b="1">
                    <a:latin typeface="宋体" panose="02010600030101010101" pitchFamily="2" charset="-122"/>
                  </a:rPr>
                  <a:t>:</a:t>
                </a:r>
                <a:endParaRPr lang="zh-CN" altLang="en-US" sz="2800" b="1">
                  <a:latin typeface="宋体" panose="02010600030101010101" pitchFamily="2" charset="-122"/>
                </a:endParaRPr>
              </a:p>
            </p:txBody>
          </p:sp>
        </p:grpSp>
        <p:graphicFrame>
          <p:nvGraphicFramePr>
            <p:cNvPr id="164875" name="Object 11"/>
            <p:cNvGraphicFramePr>
              <a:graphicFrameLocks noChangeAspect="1"/>
            </p:cNvGraphicFramePr>
            <p:nvPr/>
          </p:nvGraphicFramePr>
          <p:xfrm>
            <a:off x="2336" y="1285"/>
            <a:ext cx="238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25" name="Equation" r:id="rId5" imgW="127000" imgH="139700" progId="Equation.DSMT4">
                    <p:embed/>
                  </p:oleObj>
                </mc:Choice>
                <mc:Fallback>
                  <p:oleObj name="Equation" r:id="rId5" imgW="127000" imgH="1397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1285"/>
                          <a:ext cx="238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876" name="Group 12"/>
          <p:cNvGrpSpPr/>
          <p:nvPr/>
        </p:nvGrpSpPr>
        <p:grpSpPr bwMode="auto">
          <a:xfrm>
            <a:off x="827088" y="2924175"/>
            <a:ext cx="5976937" cy="995363"/>
            <a:chOff x="521" y="1706"/>
            <a:chExt cx="3765" cy="627"/>
          </a:xfrm>
        </p:grpSpPr>
        <p:sp>
          <p:nvSpPr>
            <p:cNvPr id="164877" name="Rectangle 13"/>
            <p:cNvSpPr>
              <a:spLocks noChangeArrowheads="1"/>
            </p:cNvSpPr>
            <p:nvPr/>
          </p:nvSpPr>
          <p:spPr bwMode="auto">
            <a:xfrm>
              <a:off x="521" y="1856"/>
              <a:ext cx="10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移项，得</a:t>
              </a:r>
            </a:p>
          </p:txBody>
        </p:sp>
        <p:graphicFrame>
          <p:nvGraphicFramePr>
            <p:cNvPr id="164878" name="Object 14"/>
            <p:cNvGraphicFramePr>
              <a:graphicFrameLocks noChangeAspect="1"/>
            </p:cNvGraphicFramePr>
            <p:nvPr/>
          </p:nvGraphicFramePr>
          <p:xfrm>
            <a:off x="2835" y="1706"/>
            <a:ext cx="1451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26" name="Equation" r:id="rId7" imgW="939165" imgH="406400" progId="Equation.DSMT4">
                    <p:embed/>
                  </p:oleObj>
                </mc:Choice>
                <mc:Fallback>
                  <p:oleObj name="Equation" r:id="rId7" imgW="939165" imgH="4064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706"/>
                          <a:ext cx="1451" cy="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879" name="Group 15"/>
          <p:cNvGrpSpPr/>
          <p:nvPr/>
        </p:nvGrpSpPr>
        <p:grpSpPr bwMode="auto">
          <a:xfrm>
            <a:off x="827088" y="4005263"/>
            <a:ext cx="7961312" cy="1123950"/>
            <a:chOff x="521" y="2387"/>
            <a:chExt cx="5015" cy="708"/>
          </a:xfrm>
        </p:grpSpPr>
        <p:sp>
          <p:nvSpPr>
            <p:cNvPr id="164880" name="Rectangle 16"/>
            <p:cNvSpPr>
              <a:spLocks noChangeArrowheads="1"/>
            </p:cNvSpPr>
            <p:nvPr/>
          </p:nvSpPr>
          <p:spPr bwMode="auto">
            <a:xfrm>
              <a:off x="521" y="2577"/>
              <a:ext cx="10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配方，得</a:t>
              </a:r>
            </a:p>
          </p:txBody>
        </p:sp>
        <p:graphicFrame>
          <p:nvGraphicFramePr>
            <p:cNvPr id="164881" name="Object 17"/>
            <p:cNvGraphicFramePr>
              <a:graphicFrameLocks noChangeAspect="1"/>
            </p:cNvGraphicFramePr>
            <p:nvPr/>
          </p:nvGraphicFramePr>
          <p:xfrm>
            <a:off x="2835" y="2387"/>
            <a:ext cx="2701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27" name="Equation" r:id="rId9" imgW="2019300" imgH="469900" progId="Equation.DSMT4">
                    <p:embed/>
                  </p:oleObj>
                </mc:Choice>
                <mc:Fallback>
                  <p:oleObj name="Equation" r:id="rId9" imgW="2019300" imgH="4699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387"/>
                          <a:ext cx="2701" cy="7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882" name="Group 18"/>
          <p:cNvGrpSpPr/>
          <p:nvPr/>
        </p:nvGrpSpPr>
        <p:grpSpPr bwMode="auto">
          <a:xfrm>
            <a:off x="827088" y="5229225"/>
            <a:ext cx="6689725" cy="1100138"/>
            <a:chOff x="521" y="3191"/>
            <a:chExt cx="4214" cy="693"/>
          </a:xfrm>
        </p:grpSpPr>
        <p:sp>
          <p:nvSpPr>
            <p:cNvPr id="164883" name="Rectangle 19"/>
            <p:cNvSpPr>
              <a:spLocks noChangeArrowheads="1"/>
            </p:cNvSpPr>
            <p:nvPr/>
          </p:nvSpPr>
          <p:spPr bwMode="auto">
            <a:xfrm>
              <a:off x="521" y="337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即</a:t>
              </a:r>
            </a:p>
          </p:txBody>
        </p:sp>
        <p:graphicFrame>
          <p:nvGraphicFramePr>
            <p:cNvPr id="164884" name="Object 20"/>
            <p:cNvGraphicFramePr>
              <a:graphicFrameLocks noChangeAspect="1"/>
            </p:cNvGraphicFramePr>
            <p:nvPr/>
          </p:nvGraphicFramePr>
          <p:xfrm>
            <a:off x="2835" y="3191"/>
            <a:ext cx="1900" cy="6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28" name="Equation" r:id="rId11" imgW="1371600" imgH="469900" progId="Equation.DSMT4">
                    <p:embed/>
                  </p:oleObj>
                </mc:Choice>
                <mc:Fallback>
                  <p:oleObj name="Equation" r:id="rId11" imgW="1371600" imgH="4699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3191"/>
                          <a:ext cx="1900" cy="6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891" name="AutoShape 27"/>
          <p:cNvSpPr>
            <a:spLocks noChangeAspect="1" noChangeArrowheads="1" noTextEdit="1"/>
          </p:cNvSpPr>
          <p:nvPr/>
        </p:nvSpPr>
        <p:spPr bwMode="auto">
          <a:xfrm>
            <a:off x="2484438" y="1628775"/>
            <a:ext cx="29051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899" name="Rectangle 35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探究新知</a:t>
            </a:r>
            <a:endParaRPr lang="en-US" altLang="zh-CN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164901" name="Group 37"/>
          <p:cNvGrpSpPr/>
          <p:nvPr/>
        </p:nvGrpSpPr>
        <p:grpSpPr bwMode="auto">
          <a:xfrm>
            <a:off x="2268538" y="1484313"/>
            <a:ext cx="4862512" cy="549275"/>
            <a:chOff x="1338" y="890"/>
            <a:chExt cx="3063" cy="346"/>
          </a:xfrm>
        </p:grpSpPr>
        <p:sp>
          <p:nvSpPr>
            <p:cNvPr id="164893" name="Rectangle 29"/>
            <p:cNvSpPr>
              <a:spLocks noChangeArrowheads="1"/>
            </p:cNvSpPr>
            <p:nvPr/>
          </p:nvSpPr>
          <p:spPr bwMode="auto">
            <a:xfrm>
              <a:off x="1656" y="890"/>
              <a:ext cx="12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2</a:t>
              </a:r>
              <a:endParaRPr lang="en-US" altLang="zh-CN" sz="3600" b="1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64894" name="Rectangle 30"/>
            <p:cNvSpPr>
              <a:spLocks noChangeArrowheads="1"/>
            </p:cNvSpPr>
            <p:nvPr/>
          </p:nvSpPr>
          <p:spPr bwMode="auto">
            <a:xfrm>
              <a:off x="2971" y="890"/>
              <a:ext cx="143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6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0   </a:t>
              </a:r>
              <a:r>
                <a:rPr lang="zh-CN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（  </a:t>
              </a:r>
              <a:r>
                <a:rPr lang="zh-CN" altLang="en-US" sz="3200" i="1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≠ </a:t>
              </a:r>
              <a:r>
                <a:rPr lang="en-US" altLang="zh-CN" sz="3200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0</a:t>
              </a:r>
              <a:r>
                <a:rPr lang="zh-CN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）</a:t>
              </a:r>
            </a:p>
          </p:txBody>
        </p:sp>
        <p:sp>
          <p:nvSpPr>
            <p:cNvPr id="164895" name="Rectangle 31"/>
            <p:cNvSpPr>
              <a:spLocks noChangeArrowheads="1"/>
            </p:cNvSpPr>
            <p:nvPr/>
          </p:nvSpPr>
          <p:spPr bwMode="auto">
            <a:xfrm>
              <a:off x="1338" y="890"/>
              <a:ext cx="27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6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ax</a:t>
              </a:r>
              <a:endParaRPr lang="en-US" altLang="zh-CN" sz="3600" b="1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64896" name="Rectangle 32"/>
            <p:cNvSpPr>
              <a:spLocks noChangeArrowheads="1"/>
            </p:cNvSpPr>
            <p:nvPr/>
          </p:nvSpPr>
          <p:spPr bwMode="auto">
            <a:xfrm>
              <a:off x="1792" y="890"/>
              <a:ext cx="104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600" dirty="0">
                  <a:solidFill>
                    <a:srgbClr val="FF0000"/>
                  </a:solidFill>
                  <a:latin typeface="Symbol" panose="05050102010706020507" pitchFamily="18" charset="2"/>
                  <a:ea typeface="华文行楷" panose="02010800040101010101" pitchFamily="2" charset="-122"/>
                </a:rPr>
                <a:t>+</a:t>
              </a:r>
              <a:r>
                <a:rPr lang="en-US" altLang="zh-CN" sz="3200" i="1" dirty="0" err="1">
                  <a:solidFill>
                    <a:srgbClr val="FF0000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rPr>
                <a:t>b</a:t>
              </a:r>
              <a:r>
                <a:rPr lang="en-US" altLang="zh-CN" sz="3600" i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3600" dirty="0">
                  <a:solidFill>
                    <a:srgbClr val="FF0000"/>
                  </a:solidFill>
                  <a:latin typeface="Symbol" panose="05050102010706020507" pitchFamily="18" charset="2"/>
                  <a:ea typeface="华文行楷" panose="02010800040101010101" pitchFamily="2" charset="-122"/>
                </a:rPr>
                <a:t>+</a:t>
              </a:r>
              <a:r>
                <a:rPr lang="en-US" altLang="zh-CN" sz="3600" i="1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  <a:r>
                <a:rPr lang="en-US" altLang="zh-CN" sz="36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sz="3200" i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3600" dirty="0">
                  <a:solidFill>
                    <a:srgbClr val="FF0000"/>
                  </a:solidFill>
                  <a:latin typeface="宋体" panose="02010600030101010101" pitchFamily="2" charset="-122"/>
                </a:rPr>
                <a:t>=</a:t>
              </a:r>
            </a:p>
          </p:txBody>
        </p:sp>
        <p:sp>
          <p:nvSpPr>
            <p:cNvPr id="164900" name="Rectangle 36"/>
            <p:cNvSpPr>
              <a:spLocks noChangeArrowheads="1"/>
            </p:cNvSpPr>
            <p:nvPr/>
          </p:nvSpPr>
          <p:spPr bwMode="auto">
            <a:xfrm>
              <a:off x="3560" y="890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600" i="1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a</a:t>
              </a:r>
              <a:endParaRPr lang="en-US" altLang="zh-CN" sz="3600" b="1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945" name="Object 9"/>
          <p:cNvGraphicFramePr>
            <a:graphicFrameLocks noChangeAspect="1"/>
          </p:cNvGraphicFramePr>
          <p:nvPr/>
        </p:nvGraphicFramePr>
        <p:xfrm>
          <a:off x="900113" y="2060575"/>
          <a:ext cx="33131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23" name="Equation" r:id="rId3" imgW="1371600" imgH="482600" progId="Equation.DSMT4">
                  <p:embed/>
                </p:oleObj>
              </mc:Choice>
              <mc:Fallback>
                <p:oleObj name="Equation" r:id="rId3" imgW="1371600" imgH="482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3313112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6" name="Object 10"/>
          <p:cNvGraphicFramePr>
            <a:graphicFrameLocks noChangeAspect="1"/>
          </p:cNvGraphicFramePr>
          <p:nvPr/>
        </p:nvGraphicFramePr>
        <p:xfrm>
          <a:off x="827088" y="4941888"/>
          <a:ext cx="4103687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24" name="Equation" r:id="rId5" imgW="1981200" imgH="609600" progId="Equation.DSMT4">
                  <p:embed/>
                </p:oleObj>
              </mc:Choice>
              <mc:Fallback>
                <p:oleObj name="Equation" r:id="rId5" imgW="1981200" imgH="609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41888"/>
                        <a:ext cx="4103687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7947" name="Group 11"/>
          <p:cNvGrpSpPr/>
          <p:nvPr/>
        </p:nvGrpSpPr>
        <p:grpSpPr bwMode="auto">
          <a:xfrm>
            <a:off x="827088" y="3429000"/>
            <a:ext cx="4105275" cy="1152525"/>
            <a:chOff x="340" y="2314"/>
            <a:chExt cx="2539" cy="665"/>
          </a:xfrm>
        </p:grpSpPr>
        <p:graphicFrame>
          <p:nvGraphicFramePr>
            <p:cNvPr id="167948" name="Object 12"/>
            <p:cNvGraphicFramePr>
              <a:graphicFrameLocks noChangeAspect="1"/>
            </p:cNvGraphicFramePr>
            <p:nvPr/>
          </p:nvGraphicFramePr>
          <p:xfrm>
            <a:off x="884" y="2314"/>
            <a:ext cx="1995" cy="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025" name="Equation" r:id="rId7" imgW="1371600" imgH="457200" progId="Equation.DSMT4">
                    <p:embed/>
                  </p:oleObj>
                </mc:Choice>
                <mc:Fallback>
                  <p:oleObj name="Equation" r:id="rId7" imgW="1371600" imgH="457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314"/>
                          <a:ext cx="1995" cy="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7949" name="Text Box 13"/>
            <p:cNvSpPr txBox="1">
              <a:spLocks noChangeArrowheads="1"/>
            </p:cNvSpPr>
            <p:nvPr/>
          </p:nvSpPr>
          <p:spPr bwMode="auto">
            <a:xfrm>
              <a:off x="340" y="2523"/>
              <a:ext cx="77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800" b="1">
                  <a:solidFill>
                    <a:srgbClr val="0000FF"/>
                  </a:solidFill>
                </a:rPr>
                <a:t>即</a:t>
              </a:r>
            </a:p>
          </p:txBody>
        </p:sp>
      </p:grpSp>
      <p:sp>
        <p:nvSpPr>
          <p:cNvPr id="167950" name="AutoShape 14"/>
          <p:cNvSpPr>
            <a:spLocks noChangeArrowheads="1"/>
          </p:cNvSpPr>
          <p:nvPr/>
        </p:nvSpPr>
        <p:spPr bwMode="auto">
          <a:xfrm>
            <a:off x="6084888" y="5157788"/>
            <a:ext cx="2736850" cy="1079500"/>
          </a:xfrm>
          <a:prstGeom prst="wedgeRoundRectCallout">
            <a:avLst>
              <a:gd name="adj1" fmla="val -84685"/>
              <a:gd name="adj2" fmla="val -11616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2800" b="1" dirty="0">
                <a:solidFill>
                  <a:srgbClr val="FF6600"/>
                </a:solidFill>
                <a:ea typeface="黑体" panose="02010609060101010101" pitchFamily="2" charset="-122"/>
              </a:rPr>
              <a:t>一元二次方程的求根公式</a:t>
            </a:r>
          </a:p>
        </p:txBody>
      </p:sp>
      <p:sp>
        <p:nvSpPr>
          <p:cNvPr id="167951" name="AutoShape 15"/>
          <p:cNvSpPr>
            <a:spLocks noChangeArrowheads="1"/>
          </p:cNvSpPr>
          <p:nvPr/>
        </p:nvSpPr>
        <p:spPr bwMode="auto">
          <a:xfrm>
            <a:off x="6372225" y="2565400"/>
            <a:ext cx="2520950" cy="936625"/>
          </a:xfrm>
          <a:prstGeom prst="cloudCallout">
            <a:avLst>
              <a:gd name="adj1" fmla="val -43579"/>
              <a:gd name="adj2" fmla="val -117796"/>
            </a:avLst>
          </a:prstGeom>
          <a:solidFill>
            <a:srgbClr val="FFFF00">
              <a:alpha val="47000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2800" b="1">
                <a:solidFill>
                  <a:srgbClr val="FF0066"/>
                </a:solidFill>
              </a:rPr>
              <a:t>特别提醒</a:t>
            </a:r>
          </a:p>
        </p:txBody>
      </p:sp>
      <p:grpSp>
        <p:nvGrpSpPr>
          <p:cNvPr id="167997" name="Group 61"/>
          <p:cNvGrpSpPr/>
          <p:nvPr/>
        </p:nvGrpSpPr>
        <p:grpSpPr bwMode="auto">
          <a:xfrm>
            <a:off x="827088" y="1341438"/>
            <a:ext cx="1430337" cy="528637"/>
            <a:chOff x="521" y="845"/>
            <a:chExt cx="901" cy="333"/>
          </a:xfrm>
        </p:grpSpPr>
        <p:sp>
          <p:nvSpPr>
            <p:cNvPr id="167980" name="Text Box 44"/>
            <p:cNvSpPr txBox="1">
              <a:spLocks noChangeArrowheads="1"/>
            </p:cNvSpPr>
            <p:nvPr/>
          </p:nvSpPr>
          <p:spPr bwMode="auto">
            <a:xfrm>
              <a:off x="521" y="890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400" b="1">
                  <a:solidFill>
                    <a:srgbClr val="0917CB"/>
                  </a:solidFill>
                </a:rPr>
                <a:t>∵</a:t>
              </a:r>
              <a:endParaRPr lang="en-US" altLang="zh-CN" sz="2400" b="1">
                <a:solidFill>
                  <a:srgbClr val="0917CB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  <p:sp>
          <p:nvSpPr>
            <p:cNvPr id="167991" name="Rectangle 55"/>
            <p:cNvSpPr>
              <a:spLocks noChangeArrowheads="1"/>
            </p:cNvSpPr>
            <p:nvPr/>
          </p:nvSpPr>
          <p:spPr bwMode="auto">
            <a:xfrm>
              <a:off x="884" y="845"/>
              <a:ext cx="53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300" b="1" i="1" dirty="0">
                  <a:solidFill>
                    <a:srgbClr val="0917CB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400" b="1" i="1" dirty="0">
                  <a:solidFill>
                    <a:srgbClr val="0917CB"/>
                  </a:solidFill>
                </a:rPr>
                <a:t>≠0, </a:t>
              </a:r>
              <a:endParaRPr lang="en-US" altLang="zh-CN" sz="2800" b="1" i="1" dirty="0">
                <a:solidFill>
                  <a:srgbClr val="0917CB"/>
                </a:solidFill>
              </a:endParaRPr>
            </a:p>
          </p:txBody>
        </p:sp>
      </p:grpSp>
      <p:grpSp>
        <p:nvGrpSpPr>
          <p:cNvPr id="167998" name="Group 62"/>
          <p:cNvGrpSpPr/>
          <p:nvPr/>
        </p:nvGrpSpPr>
        <p:grpSpPr bwMode="auto">
          <a:xfrm>
            <a:off x="2339975" y="1268413"/>
            <a:ext cx="1477963" cy="558800"/>
            <a:chOff x="1610" y="890"/>
            <a:chExt cx="931" cy="352"/>
          </a:xfrm>
        </p:grpSpPr>
        <p:sp>
          <p:nvSpPr>
            <p:cNvPr id="167985" name="Rectangle 49"/>
            <p:cNvSpPr>
              <a:spLocks noChangeArrowheads="1"/>
            </p:cNvSpPr>
            <p:nvPr/>
          </p:nvSpPr>
          <p:spPr bwMode="auto">
            <a:xfrm>
              <a:off x="2064" y="890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chemeClr val="bg1"/>
                </a:solidFill>
              </a:endParaRPr>
            </a:p>
          </p:txBody>
        </p:sp>
        <p:sp>
          <p:nvSpPr>
            <p:cNvPr id="167992" name="Rectangle 56"/>
            <p:cNvSpPr>
              <a:spLocks noChangeArrowheads="1"/>
            </p:cNvSpPr>
            <p:nvPr/>
          </p:nvSpPr>
          <p:spPr bwMode="auto">
            <a:xfrm>
              <a:off x="1610" y="935"/>
              <a:ext cx="93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400" b="1" i="1" dirty="0">
                  <a:solidFill>
                    <a:srgbClr val="0917CB"/>
                  </a:solidFill>
                </a:rPr>
                <a:t>∴</a:t>
              </a:r>
              <a:r>
                <a:rPr lang="en-US" altLang="zh-CN" sz="2800" b="1" i="1" dirty="0">
                  <a:solidFill>
                    <a:srgbClr val="0917CB"/>
                  </a:solidFill>
                </a:rPr>
                <a:t>4</a:t>
              </a:r>
              <a:r>
                <a:rPr lang="en-US" altLang="zh-CN" sz="3200" b="1" i="1" dirty="0">
                  <a:solidFill>
                    <a:srgbClr val="0917CB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32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altLang="en-US" sz="2800" b="1" i="1" dirty="0">
                  <a:solidFill>
                    <a:srgbClr val="0917CB"/>
                  </a:solidFill>
                </a:rPr>
                <a:t>＞</a:t>
              </a:r>
              <a:r>
                <a:rPr lang="en-US" altLang="zh-CN" sz="2800" b="1" i="1" dirty="0">
                  <a:solidFill>
                    <a:srgbClr val="0917CB"/>
                  </a:solidFill>
                </a:rPr>
                <a:t>0</a:t>
              </a:r>
              <a:r>
                <a:rPr lang="en-US" altLang="zh-CN" sz="3200" b="1" i="1" dirty="0">
                  <a:solidFill>
                    <a:srgbClr val="0917CB"/>
                  </a:solidFill>
                </a:rPr>
                <a:t>,</a:t>
              </a:r>
            </a:p>
          </p:txBody>
        </p:sp>
      </p:grpSp>
      <p:grpSp>
        <p:nvGrpSpPr>
          <p:cNvPr id="167999" name="Group 63"/>
          <p:cNvGrpSpPr/>
          <p:nvPr/>
        </p:nvGrpSpPr>
        <p:grpSpPr bwMode="auto">
          <a:xfrm>
            <a:off x="3995738" y="1341438"/>
            <a:ext cx="3232150" cy="536575"/>
            <a:chOff x="2516" y="845"/>
            <a:chExt cx="2036" cy="338"/>
          </a:xfrm>
        </p:grpSpPr>
        <p:sp>
          <p:nvSpPr>
            <p:cNvPr id="167943" name="Text Box 7"/>
            <p:cNvSpPr txBox="1">
              <a:spLocks noChangeArrowheads="1"/>
            </p:cNvSpPr>
            <p:nvPr/>
          </p:nvSpPr>
          <p:spPr bwMode="auto">
            <a:xfrm>
              <a:off x="2516" y="845"/>
              <a:ext cx="3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800" b="1">
                  <a:solidFill>
                    <a:srgbClr val="0000FF"/>
                  </a:solidFill>
                </a:rPr>
                <a:t>当</a:t>
              </a:r>
            </a:p>
          </p:txBody>
        </p:sp>
        <p:sp>
          <p:nvSpPr>
            <p:cNvPr id="167944" name="Text Box 8"/>
            <p:cNvSpPr txBox="1">
              <a:spLocks noChangeArrowheads="1"/>
            </p:cNvSpPr>
            <p:nvPr/>
          </p:nvSpPr>
          <p:spPr bwMode="auto">
            <a:xfrm>
              <a:off x="4240" y="845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800" b="1">
                  <a:solidFill>
                    <a:srgbClr val="0000FF"/>
                  </a:solidFill>
                </a:rPr>
                <a:t>时</a:t>
              </a:r>
            </a:p>
          </p:txBody>
        </p:sp>
        <p:graphicFrame>
          <p:nvGraphicFramePr>
            <p:cNvPr id="167981" name="Object 45"/>
            <p:cNvGraphicFramePr>
              <a:graphicFrameLocks noChangeAspect="1"/>
            </p:cNvGraphicFramePr>
            <p:nvPr/>
          </p:nvGraphicFramePr>
          <p:xfrm>
            <a:off x="2835" y="845"/>
            <a:ext cx="907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026" name="Equation" r:id="rId9" imgW="723900" imgH="266700" progId="Equation.DSMT4">
                    <p:embed/>
                  </p:oleObj>
                </mc:Choice>
                <mc:Fallback>
                  <p:oleObj name="Equation" r:id="rId9" imgW="723900" imgH="26670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845"/>
                          <a:ext cx="907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7993" name="Text Box 57"/>
            <p:cNvSpPr txBox="1">
              <a:spLocks noChangeArrowheads="1"/>
            </p:cNvSpPr>
            <p:nvPr/>
          </p:nvSpPr>
          <p:spPr bwMode="auto">
            <a:xfrm>
              <a:off x="3787" y="89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zh-CN" altLang="en-US" sz="2400" b="1">
                  <a:solidFill>
                    <a:srgbClr val="FF0066"/>
                  </a:solidFill>
                </a:rPr>
                <a:t>≥</a:t>
              </a:r>
              <a:r>
                <a:rPr lang="en-US" altLang="zh-CN" sz="2400" b="1">
                  <a:solidFill>
                    <a:srgbClr val="FF0066"/>
                  </a:solidFill>
                </a:rPr>
                <a:t>0</a:t>
              </a:r>
            </a:p>
          </p:txBody>
        </p:sp>
      </p:grpSp>
      <p:sp>
        <p:nvSpPr>
          <p:cNvPr id="168000" name="Rectangle 64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探究新知</a:t>
            </a:r>
            <a:endParaRPr lang="en-US" altLang="zh-CN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8002" name="AutoShape 66"/>
          <p:cNvSpPr>
            <a:spLocks noChangeArrowheads="1"/>
          </p:cNvSpPr>
          <p:nvPr/>
        </p:nvSpPr>
        <p:spPr bwMode="auto">
          <a:xfrm>
            <a:off x="5435600" y="4221163"/>
            <a:ext cx="2449513" cy="576262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571500" indent="-571500" algn="ctr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kumimoji="1" lang="zh-CN" altLang="en-US" sz="2800" b="1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68004" name="AutoShape 68"/>
          <p:cNvSpPr>
            <a:spLocks noChangeArrowheads="1"/>
          </p:cNvSpPr>
          <p:nvPr/>
        </p:nvSpPr>
        <p:spPr bwMode="auto">
          <a:xfrm>
            <a:off x="5435600" y="3860800"/>
            <a:ext cx="3529013" cy="1008063"/>
          </a:xfrm>
          <a:prstGeom prst="wedgeRoundRectCallout">
            <a:avLst>
              <a:gd name="adj1" fmla="val -64037"/>
              <a:gd name="adj2" fmla="val -29685"/>
              <a:gd name="adj3" fmla="val 16667"/>
            </a:avLst>
          </a:prstGeom>
          <a:noFill/>
          <a:ln w="28575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571500" indent="-571500" algn="ctr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0917CB"/>
                </a:solidFill>
                <a:latin typeface="Symbol" panose="05050102010706020507" pitchFamily="18" charset="2"/>
              </a:rPr>
              <a:t>这一步如何实现的？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16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679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0" grpId="0" animBg="1"/>
      <p:bldP spid="167951" grpId="0" animBg="1"/>
      <p:bldP spid="1680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1403350" y="895350"/>
            <a:ext cx="3529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一元二次方程</a:t>
            </a:r>
          </a:p>
        </p:txBody>
      </p:sp>
      <p:graphicFrame>
        <p:nvGraphicFramePr>
          <p:cNvPr id="181251" name="Object 3"/>
          <p:cNvGraphicFramePr>
            <a:graphicFrameLocks noChangeAspect="1"/>
          </p:cNvGraphicFramePr>
          <p:nvPr/>
        </p:nvGraphicFramePr>
        <p:xfrm>
          <a:off x="4389438" y="836613"/>
          <a:ext cx="27749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5" name="Equation" r:id="rId3" imgW="1282700" imgH="266700" progId="Equation.DSMT4">
                  <p:embed/>
                </p:oleObj>
              </mc:Choice>
              <mc:Fallback>
                <p:oleObj name="Equation" r:id="rId3" imgW="12827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836613"/>
                        <a:ext cx="277495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7169150" y="8890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的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2909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求根公式：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468313" y="4149725"/>
            <a:ext cx="799941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      </a:t>
            </a: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利用这个公式，我们可以由一元二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次方程中系数</a:t>
            </a:r>
            <a:r>
              <a:rPr lang="en-US" altLang="zh-CN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a</a:t>
            </a: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、</a:t>
            </a:r>
            <a:r>
              <a:rPr lang="en-US" altLang="zh-CN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b</a:t>
            </a: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、</a:t>
            </a:r>
            <a:r>
              <a:rPr lang="en-US" altLang="zh-CN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c</a:t>
            </a: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的值，直接求得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方程的解，这种解方程的方法叫做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公式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法</a:t>
            </a:r>
            <a:r>
              <a:rPr lang="zh-CN" altLang="en-US" sz="3600" b="1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1692275" y="2349500"/>
            <a:ext cx="6048375" cy="16557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prstDash val="lg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81256" name="Object 8"/>
          <p:cNvGraphicFramePr>
            <a:graphicFrameLocks noChangeAspect="1"/>
          </p:cNvGraphicFramePr>
          <p:nvPr/>
        </p:nvGraphicFramePr>
        <p:xfrm>
          <a:off x="2051050" y="2420938"/>
          <a:ext cx="540067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6" name="Equation" r:id="rId5" imgW="2057400" imgH="444500" progId="Equation.DSMT4">
                  <p:embed/>
                </p:oleObj>
              </mc:Choice>
              <mc:Fallback>
                <p:oleObj name="Equation" r:id="rId5" imgW="2057400" imgH="444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20938"/>
                        <a:ext cx="5400675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1257" name="Group 9"/>
          <p:cNvGrpSpPr/>
          <p:nvPr/>
        </p:nvGrpSpPr>
        <p:grpSpPr bwMode="auto">
          <a:xfrm>
            <a:off x="1692275" y="2349500"/>
            <a:ext cx="6048375" cy="1655763"/>
            <a:chOff x="1066" y="1480"/>
            <a:chExt cx="3810" cy="1043"/>
          </a:xfrm>
        </p:grpSpPr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>
              <a:off x="1066" y="1480"/>
              <a:ext cx="3810" cy="1043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prstDash val="lg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81259" name="Object 11"/>
            <p:cNvGraphicFramePr>
              <a:graphicFrameLocks noChangeAspect="1"/>
            </p:cNvGraphicFramePr>
            <p:nvPr/>
          </p:nvGraphicFramePr>
          <p:xfrm>
            <a:off x="1202" y="1570"/>
            <a:ext cx="3402" cy="9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277" name="Equation" r:id="rId7" imgW="2057400" imgH="444500" progId="Equation.DSMT4">
                    <p:embed/>
                  </p:oleObj>
                </mc:Choice>
                <mc:Fallback>
                  <p:oleObj name="Equation" r:id="rId7" imgW="2057400" imgH="4445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570"/>
                          <a:ext cx="3402" cy="9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探究新知</a:t>
            </a:r>
            <a:endParaRPr lang="en-US" altLang="zh-CN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/>
      <p:bldP spid="181254" grpId="0"/>
      <p:bldP spid="1812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1042988" y="3573463"/>
          <a:ext cx="5473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8" name="Equation" r:id="rId3" imgW="1815465" imgH="215900" progId="Equation.DSMT4">
                  <p:embed/>
                </p:oleObj>
              </mc:Choice>
              <mc:Fallback>
                <p:oleObj name="Equation" r:id="rId3" imgW="1815465" imgH="215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573463"/>
                        <a:ext cx="54737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6373" name="Group 5"/>
          <p:cNvGrpSpPr/>
          <p:nvPr/>
        </p:nvGrpSpPr>
        <p:grpSpPr bwMode="auto">
          <a:xfrm>
            <a:off x="684213" y="1557338"/>
            <a:ext cx="7847012" cy="1311275"/>
            <a:chOff x="431" y="981"/>
            <a:chExt cx="4943" cy="826"/>
          </a:xfrm>
        </p:grpSpPr>
        <p:graphicFrame>
          <p:nvGraphicFramePr>
            <p:cNvPr id="186370" name="Object 2"/>
            <p:cNvGraphicFramePr>
              <a:graphicFrameLocks noChangeAspect="1"/>
            </p:cNvGraphicFramePr>
            <p:nvPr/>
          </p:nvGraphicFramePr>
          <p:xfrm>
            <a:off x="431" y="981"/>
            <a:ext cx="3674" cy="8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9" name="Equation" r:id="rId5" imgW="2032000" imgH="457200" progId="Equation.DSMT4">
                    <p:embed/>
                  </p:oleObj>
                </mc:Choice>
                <mc:Fallback>
                  <p:oleObj name="Equation" r:id="rId5" imgW="2032000" imgH="457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981"/>
                          <a:ext cx="3674" cy="8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6372" name="Text Box 4"/>
            <p:cNvSpPr txBox="1">
              <a:spLocks noChangeArrowheads="1"/>
            </p:cNvSpPr>
            <p:nvPr/>
          </p:nvSpPr>
          <p:spPr bwMode="auto">
            <a:xfrm>
              <a:off x="4195" y="1253"/>
              <a:ext cx="1179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  <a:buFontTx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Symbol" panose="05050102010706020507" pitchFamily="18" charset="2"/>
                </a:rPr>
                <a:t>为什么</a:t>
              </a:r>
              <a:r>
                <a:rPr lang="zh-CN" altLang="en-US" sz="3600">
                  <a:solidFill>
                    <a:srgbClr val="000000"/>
                  </a:solidFill>
                  <a:latin typeface="Symbol" panose="05050102010706020507" pitchFamily="18" charset="2"/>
                </a:rPr>
                <a:t>？</a:t>
              </a:r>
            </a:p>
          </p:txBody>
        </p:sp>
      </p:grp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116013" y="4581525"/>
            <a:ext cx="41052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571500" indent="-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  <a:latin typeface="Symbol" panose="05050102010706020507" pitchFamily="18" charset="2"/>
              </a:rPr>
              <a:t>因为负数不能开平方</a:t>
            </a: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探究新知</a:t>
            </a:r>
            <a:endParaRPr lang="en-US" altLang="zh-CN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900113" y="1341438"/>
            <a:ext cx="5256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3200" b="1" dirty="0">
                <a:latin typeface="Tahoma" panose="020B0604030504040204" pitchFamily="34" charset="0"/>
              </a:rPr>
              <a:t>例 </a:t>
            </a:r>
            <a:r>
              <a:rPr lang="en-US" altLang="zh-CN" sz="3200" b="1" dirty="0">
                <a:latin typeface="Tahoma" panose="020B0604030504040204" pitchFamily="34" charset="0"/>
              </a:rPr>
              <a:t>1 </a:t>
            </a:r>
            <a:r>
              <a:rPr lang="zh-CN" altLang="en-US" sz="3200" b="1" dirty="0">
                <a:latin typeface="Tahoma" panose="020B0604030504040204" pitchFamily="34" charset="0"/>
              </a:rPr>
              <a:t>解方程：</a:t>
            </a:r>
            <a:r>
              <a:rPr lang="en-US" altLang="zh-CN" sz="3200" b="1" dirty="0">
                <a:solidFill>
                  <a:srgbClr val="0917CB"/>
                </a:solidFill>
                <a:latin typeface="Tahoma" panose="020B0604030504040204" pitchFamily="34" charset="0"/>
              </a:rPr>
              <a:t>x</a:t>
            </a:r>
            <a:r>
              <a:rPr lang="en-US" altLang="zh-CN" sz="3200" b="1" baseline="30000" dirty="0">
                <a:solidFill>
                  <a:srgbClr val="0917CB"/>
                </a:solidFill>
                <a:latin typeface="Tahoma" panose="020B0604030504040204" pitchFamily="34" charset="0"/>
              </a:rPr>
              <a:t>2</a:t>
            </a:r>
            <a:r>
              <a:rPr lang="en-US" altLang="zh-CN" sz="3200" b="1" dirty="0">
                <a:solidFill>
                  <a:srgbClr val="0917CB"/>
                </a:solidFill>
                <a:latin typeface="Tahoma" panose="020B0604030504040204" pitchFamily="34" charset="0"/>
              </a:rPr>
              <a:t>-7x-18=0</a:t>
            </a: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精讲点拨</a:t>
            </a:r>
            <a:endParaRPr lang="en-US" altLang="zh-CN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9026" name="Text Box 66"/>
          <p:cNvSpPr txBox="1">
            <a:spLocks noChangeArrowheads="1"/>
          </p:cNvSpPr>
          <p:nvPr/>
        </p:nvSpPr>
        <p:spPr bwMode="auto">
          <a:xfrm>
            <a:off x="1835150" y="2924175"/>
            <a:ext cx="58388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zh-CN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9110" name="Text Box 150"/>
          <p:cNvSpPr txBox="1">
            <a:spLocks noChangeArrowheads="1"/>
          </p:cNvSpPr>
          <p:nvPr/>
        </p:nvSpPr>
        <p:spPr bwMode="auto">
          <a:xfrm>
            <a:off x="1403350" y="2544763"/>
            <a:ext cx="5329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69111" name="Rectangle 151"/>
          <p:cNvSpPr>
            <a:spLocks noChangeArrowheads="1"/>
          </p:cNvSpPr>
          <p:nvPr/>
        </p:nvSpPr>
        <p:spPr bwMode="auto">
          <a:xfrm>
            <a:off x="755650" y="3114675"/>
            <a:ext cx="777557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buFontTx/>
              <a:buNone/>
            </a:pPr>
            <a:r>
              <a:rPr kumimoji="1" lang="zh-CN" altLang="en-US" sz="3200" b="1" dirty="0"/>
              <a:t>提示：</a:t>
            </a:r>
          </a:p>
          <a:p>
            <a:pPr>
              <a:buFontTx/>
              <a:buNone/>
            </a:pPr>
            <a:r>
              <a:rPr kumimoji="1" lang="zh-CN" altLang="en-US" sz="3200" b="1" dirty="0"/>
              <a:t>１</a:t>
            </a:r>
            <a:r>
              <a:rPr kumimoji="1" lang="en-US" altLang="zh-CN" sz="3200" b="1" dirty="0"/>
              <a:t>.</a:t>
            </a:r>
            <a:r>
              <a:rPr kumimoji="1" lang="zh-CN" altLang="en-US" sz="3200" b="1" dirty="0"/>
              <a:t>先确定</a:t>
            </a:r>
            <a:r>
              <a:rPr kumimoji="1" lang="en-US" altLang="zh-CN" sz="3200" b="1" dirty="0"/>
              <a:t>a</a:t>
            </a:r>
            <a:r>
              <a:rPr kumimoji="1" lang="zh-CN" altLang="en-US" sz="3200" b="1" dirty="0"/>
              <a:t>、</a:t>
            </a:r>
            <a:r>
              <a:rPr kumimoji="1" lang="en-US" altLang="zh-CN" sz="3200" b="1" dirty="0"/>
              <a:t>b</a:t>
            </a:r>
            <a:r>
              <a:rPr kumimoji="1" lang="zh-CN" altLang="en-US" sz="3200" b="1" dirty="0"/>
              <a:t>、</a:t>
            </a:r>
            <a:r>
              <a:rPr kumimoji="1" lang="en-US" altLang="zh-CN" sz="3200" b="1" dirty="0"/>
              <a:t>c</a:t>
            </a:r>
            <a:r>
              <a:rPr kumimoji="1" lang="zh-CN" altLang="en-US" sz="3200" b="1" dirty="0"/>
              <a:t>的值，注意符号，计算</a:t>
            </a:r>
            <a:r>
              <a:rPr kumimoji="1" lang="en-US" altLang="zh-CN" sz="3200" b="1" dirty="0"/>
              <a:t>b</a:t>
            </a:r>
            <a:r>
              <a:rPr kumimoji="1" lang="en-US" altLang="zh-CN" sz="3200" b="1" baseline="30000" dirty="0"/>
              <a:t>2</a:t>
            </a:r>
            <a:r>
              <a:rPr kumimoji="1" lang="en-US" altLang="zh-CN" sz="3200" b="1" dirty="0"/>
              <a:t>-4ac</a:t>
            </a:r>
            <a:r>
              <a:rPr kumimoji="1" lang="zh-CN" altLang="en-US" sz="3200" b="1" dirty="0"/>
              <a:t>的值；</a:t>
            </a:r>
          </a:p>
          <a:p>
            <a:pPr>
              <a:buFontTx/>
              <a:buNone/>
            </a:pPr>
            <a:r>
              <a:rPr kumimoji="1" lang="zh-CN" altLang="en-US" sz="3200" b="1" dirty="0"/>
              <a:t>２</a:t>
            </a:r>
            <a:r>
              <a:rPr kumimoji="1" lang="en-US" altLang="zh-CN" sz="3200" b="1" dirty="0"/>
              <a:t>.</a:t>
            </a:r>
            <a:r>
              <a:rPr kumimoji="1" lang="zh-CN" altLang="en-US" sz="3200" b="1" dirty="0"/>
              <a:t>例</a:t>
            </a:r>
            <a:r>
              <a:rPr kumimoji="1" lang="en-US" altLang="zh-CN" sz="3200" b="1" dirty="0"/>
              <a:t>1</a:t>
            </a:r>
            <a:r>
              <a:rPr kumimoji="1" lang="zh-CN" altLang="en-US" sz="3200" b="1" dirty="0"/>
              <a:t>直接运用公式；例</a:t>
            </a:r>
            <a:r>
              <a:rPr kumimoji="1" lang="en-US" altLang="zh-CN" sz="3200" b="1" dirty="0"/>
              <a:t>2</a:t>
            </a:r>
            <a:r>
              <a:rPr kumimoji="1" lang="zh-CN" altLang="en-US" sz="3200" b="1" dirty="0"/>
              <a:t>应先化为一般形式。</a:t>
            </a:r>
          </a:p>
          <a:p>
            <a:pPr>
              <a:buFontTx/>
              <a:buNone/>
            </a:pPr>
            <a:r>
              <a:rPr kumimoji="1" lang="zh-CN" altLang="en-US" sz="3200" b="1" dirty="0"/>
              <a:t>３．例２中常数项ｃ＝０，</a:t>
            </a:r>
            <a:endParaRPr kumimoji="1" lang="zh-CN" altLang="en-GB" sz="3200" b="1" dirty="0"/>
          </a:p>
        </p:txBody>
      </p:sp>
      <p:sp>
        <p:nvSpPr>
          <p:cNvPr id="169112" name="Rectangle 152"/>
          <p:cNvSpPr>
            <a:spLocks noChangeArrowheads="1"/>
          </p:cNvSpPr>
          <p:nvPr/>
        </p:nvSpPr>
        <p:spPr bwMode="auto">
          <a:xfrm>
            <a:off x="900113" y="2205038"/>
            <a:ext cx="66230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buFontTx/>
              <a:buNone/>
            </a:pPr>
            <a:r>
              <a:rPr lang="zh-CN" altLang="en-US" sz="3200" b="1" dirty="0"/>
              <a:t>例 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解方程： </a:t>
            </a:r>
            <a:r>
              <a:rPr lang="en-US" altLang="zh-CN" sz="3200" b="1" dirty="0">
                <a:solidFill>
                  <a:srgbClr val="0917CB"/>
                </a:solidFill>
              </a:rPr>
              <a:t>2x</a:t>
            </a:r>
            <a:r>
              <a:rPr lang="en-US" altLang="zh-CN" sz="3200" b="1" baseline="30000" dirty="0">
                <a:solidFill>
                  <a:srgbClr val="0917CB"/>
                </a:solidFill>
              </a:rPr>
              <a:t>2</a:t>
            </a:r>
            <a:r>
              <a:rPr lang="en-US" altLang="zh-CN" sz="3200" b="1" dirty="0">
                <a:solidFill>
                  <a:srgbClr val="0917CB"/>
                </a:solidFill>
              </a:rPr>
              <a:t>=9x</a:t>
            </a:r>
            <a:endParaRPr lang="zh-CN" altLang="en-GB" sz="3200" b="1" dirty="0">
              <a:solidFill>
                <a:srgbClr val="0917C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395536" y="260648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跟踪练习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518939" y="1125538"/>
            <a:ext cx="7632700" cy="4943475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71500" indent="-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3600" b="1" dirty="0">
                <a:latin typeface="宋体" panose="02010600030101010101" pitchFamily="2" charset="-122"/>
              </a:rPr>
              <a:t>1．用适当的数填空：</a:t>
            </a:r>
          </a:p>
          <a:p>
            <a:r>
              <a:rPr lang="en-US" altLang="en-US" sz="3600" b="1" dirty="0">
                <a:latin typeface="宋体" panose="02010600030101010101" pitchFamily="2" charset="-122"/>
              </a:rPr>
              <a:t>①、x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+6x+      =（x+    ）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； </a:t>
            </a:r>
          </a:p>
          <a:p>
            <a:r>
              <a:rPr lang="en-US" altLang="en-US" sz="3600" b="1" dirty="0">
                <a:latin typeface="宋体" panose="02010600030101010101" pitchFamily="2" charset="-122"/>
              </a:rPr>
              <a:t>②、x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－5x+     =（x－    ）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；</a:t>
            </a:r>
          </a:p>
          <a:p>
            <a:r>
              <a:rPr lang="en-US" altLang="en-US" sz="3600" b="1" dirty="0">
                <a:latin typeface="宋体" panose="02010600030101010101" pitchFamily="2" charset="-122"/>
              </a:rPr>
              <a:t>③、x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+ x+      =（x+    ）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； </a:t>
            </a:r>
          </a:p>
          <a:p>
            <a:r>
              <a:rPr lang="en-US" altLang="en-US" sz="3600" b="1" dirty="0">
                <a:latin typeface="宋体" panose="02010600030101010101" pitchFamily="2" charset="-122"/>
              </a:rPr>
              <a:t>④、x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－9x+     =（x－    ）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</a:p>
          <a:p>
            <a:r>
              <a:rPr lang="en-US" altLang="en-US" sz="3600" b="1" dirty="0">
                <a:latin typeface="宋体" panose="02010600030101010101" pitchFamily="2" charset="-122"/>
              </a:rPr>
              <a:t>2．将二次三项式2x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-3x-5进行配方，其结果为_________．</a:t>
            </a:r>
          </a:p>
          <a:p>
            <a:r>
              <a:rPr lang="en-US" altLang="en-US" sz="3600" b="1" dirty="0">
                <a:latin typeface="宋体" panose="02010600030101010101" pitchFamily="2" charset="-122"/>
              </a:rPr>
              <a:t>3．已知4x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-ax+1可变为（2x-b）</a:t>
            </a:r>
            <a:r>
              <a:rPr lang="en-US" altLang="en-US" sz="36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3600" b="1" dirty="0">
                <a:latin typeface="宋体" panose="02010600030101010101" pitchFamily="2" charset="-122"/>
              </a:rPr>
              <a:t>的形式，则ab=_______．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4757" y="366712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跟踪练习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23850" y="1557338"/>
            <a:ext cx="8351838" cy="2769989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71500" indent="-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4.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用配方法解下列方程：</a:t>
            </a:r>
          </a:p>
          <a:p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）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3x</a:t>
            </a:r>
            <a:r>
              <a:rPr lang="en-US" altLang="zh-CN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-5x=2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．          （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）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r>
              <a:rPr lang="en-US" altLang="zh-CN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+8x=9</a:t>
            </a:r>
          </a:p>
          <a:p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）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r>
              <a:rPr lang="en-US" altLang="zh-CN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+12x-15=0      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） 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r>
              <a:rPr lang="en-US" altLang="zh-CN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-x-4=0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初中数学课件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初中数学课件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0" tIns="0" rIns="0" bIns="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0" tIns="0" rIns="0" bIns="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初中数学课件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初中数学课件模板</Template>
  <TotalTime>0</TotalTime>
  <Words>332</Words>
  <Application>Microsoft Office PowerPoint</Application>
  <PresentationFormat>全屏显示(4:3)</PresentationFormat>
  <Paragraphs>75</Paragraphs>
  <Slides>10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DFKai-SB</vt:lpstr>
      <vt:lpstr>仿宋</vt:lpstr>
      <vt:lpstr>黑体</vt:lpstr>
      <vt:lpstr>华文行楷</vt:lpstr>
      <vt:lpstr>华文宋体</vt:lpstr>
      <vt:lpstr>华文新魏</vt:lpstr>
      <vt:lpstr>隶书</vt:lpstr>
      <vt:lpstr>宋体</vt:lpstr>
      <vt:lpstr>微软雅黑</vt:lpstr>
      <vt:lpstr>Arial</vt:lpstr>
      <vt:lpstr>Symbol</vt:lpstr>
      <vt:lpstr>Tahoma</vt:lpstr>
      <vt:lpstr>Times New Roman</vt:lpstr>
      <vt:lpstr>Verdana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2113-01-01T00:00:00Z</dcterms:created>
  <dcterms:modified xsi:type="dcterms:W3CDTF">2023-01-16T21:46:21Z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69F88C58492A4BFA81F1F73F6D430F78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