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288" r:id="rId3"/>
    <p:sldId id="289" r:id="rId4"/>
    <p:sldId id="290" r:id="rId5"/>
    <p:sldId id="291" r:id="rId6"/>
    <p:sldId id="286" r:id="rId7"/>
    <p:sldId id="285" r:id="rId8"/>
    <p:sldId id="293" r:id="rId9"/>
    <p:sldId id="282" r:id="rId1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2570E04F-2E09-41F5-A9B6-771173E59D2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6036CAA8-4E52-47EA-A639-C34846FDF52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6CAA8-4E52-47EA-A639-C34846FDF52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BB8F1352-3318-4232-85DF-1793AF5B13E4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1390C-3CC9-4FF8-90E9-B70C1053A7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E885A-5240-482A-8654-76E8FB60D0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D77E-EC50-41B3-9A02-1AF57B9272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E7EF1-7BEE-4780-8DAE-5D0158763D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04BA8-9330-4BB4-97A1-BC06BDFE6D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7E318-F87D-4D85-AEF8-65347F0521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7B64-C402-4EA5-93A0-2F6883ADCF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456A-C3A4-4B3E-AA08-832AB29623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F9800-DD95-4F63-A5F8-07B23EC2D3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3EF2-67ED-4BBF-AA46-9D6788491D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144ED-F6DD-464F-8F32-D254FEF6B7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DAF7E-FF82-41FC-BDA3-464FF8BCA7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C9734-C1E3-428C-8F7A-A19DDFA641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B39D1-200C-4CB1-82BC-6B805A9DEF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A5862-4B2C-4BCA-AB3B-257C8DBA5E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CFCC1F1D-2CE8-4087-A6D3-948C7A9D0AE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2340" y="671512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" y="1196771"/>
            <a:ext cx="592029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5741" y="1196579"/>
            <a:ext cx="3223022" cy="3930253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2" name="组合 8"/>
          <p:cNvGrpSpPr/>
          <p:nvPr/>
        </p:nvGrpSpPr>
        <p:grpSpPr bwMode="auto">
          <a:xfrm>
            <a:off x="239315" y="1501378"/>
            <a:ext cx="5607844" cy="1235690"/>
            <a:chOff x="471682" y="2120433"/>
            <a:chExt cx="4999703" cy="1646857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882427" y="2120433"/>
              <a:ext cx="2307719" cy="58451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第四单元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多边形的面积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71682" y="2905897"/>
              <a:ext cx="4999703" cy="86139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三</a:t>
              </a: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角形的面积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725902" y="427251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3"/>
          <p:cNvSpPr txBox="1">
            <a:spLocks noChangeArrowheads="1"/>
          </p:cNvSpPr>
          <p:nvPr/>
        </p:nvSpPr>
        <p:spPr bwMode="auto">
          <a:xfrm>
            <a:off x="989410" y="1584723"/>
            <a:ext cx="38385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计算下面平行四边形的面积。</a:t>
            </a:r>
          </a:p>
        </p:txBody>
      </p:sp>
      <p:sp>
        <p:nvSpPr>
          <p:cNvPr id="5" name="平行四边形 4"/>
          <p:cNvSpPr>
            <a:spLocks noChangeArrowheads="1"/>
          </p:cNvSpPr>
          <p:nvPr/>
        </p:nvSpPr>
        <p:spPr bwMode="auto">
          <a:xfrm>
            <a:off x="1382316" y="2322910"/>
            <a:ext cx="2101453" cy="995363"/>
          </a:xfrm>
          <a:prstGeom prst="parallelogram">
            <a:avLst>
              <a:gd name="adj" fmla="val 250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 bwMode="auto">
          <a:xfrm rot="5400000">
            <a:off x="1207889" y="2798564"/>
            <a:ext cx="927497" cy="23813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47838" y="2765823"/>
            <a:ext cx="116086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1.5cm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90725" y="3395663"/>
            <a:ext cx="71913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3cm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22057" y="1531144"/>
            <a:ext cx="42029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三角形按角分可以分为哪几种？</a:t>
            </a:r>
          </a:p>
        </p:txBody>
      </p:sp>
      <p:sp>
        <p:nvSpPr>
          <p:cNvPr id="12" name="等腰三角形 11"/>
          <p:cNvSpPr>
            <a:spLocks noChangeArrowheads="1"/>
          </p:cNvSpPr>
          <p:nvPr/>
        </p:nvSpPr>
        <p:spPr bwMode="auto">
          <a:xfrm>
            <a:off x="4545806" y="2212182"/>
            <a:ext cx="1139429" cy="1183481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直角三角形 12"/>
          <p:cNvSpPr>
            <a:spLocks noChangeArrowheads="1"/>
          </p:cNvSpPr>
          <p:nvPr/>
        </p:nvSpPr>
        <p:spPr bwMode="auto">
          <a:xfrm>
            <a:off x="6094810" y="2057401"/>
            <a:ext cx="1028700" cy="132754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" name="等腰三角形 7"/>
          <p:cNvSpPr>
            <a:spLocks noChangeArrowheads="1"/>
          </p:cNvSpPr>
          <p:nvPr/>
        </p:nvSpPr>
        <p:spPr bwMode="auto">
          <a:xfrm rot="8423101">
            <a:off x="7461648" y="2756298"/>
            <a:ext cx="1710928" cy="60245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/>
          <a:p>
            <a:pPr eaLnBrk="0" hangingPunct="0"/>
            <a:endParaRPr lang="zh-CN" altLang="en-US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68416" y="3683794"/>
            <a:ext cx="133826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锐角三角形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973366" y="3683794"/>
            <a:ext cx="129420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直角三角形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587853" y="3671888"/>
            <a:ext cx="15561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钝角三角形</a:t>
            </a:r>
          </a:p>
        </p:txBody>
      </p:sp>
      <p:sp>
        <p:nvSpPr>
          <p:cNvPr id="5133" name="矩形 2"/>
          <p:cNvSpPr>
            <a:spLocks noChangeArrowheads="1"/>
          </p:cNvSpPr>
          <p:nvPr/>
        </p:nvSpPr>
        <p:spPr bwMode="auto">
          <a:xfrm>
            <a:off x="140494" y="752475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1" grpId="0"/>
      <p:bldP spid="12" grpId="0" animBg="1"/>
      <p:bldP spid="13" grpId="0" animBg="1"/>
      <p:bldP spid="26" grpId="0" animBg="1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6500" y="2234804"/>
            <a:ext cx="37719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2343150" y="1695450"/>
          <a:ext cx="3958830" cy="296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58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6942"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942"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800" dirty="0"/>
                    </a:p>
                  </a:txBody>
                  <a:tcPr marL="91413" marR="91413" marT="34283" marB="34283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" name="等腰三角形 26"/>
          <p:cNvSpPr/>
          <p:nvPr/>
        </p:nvSpPr>
        <p:spPr>
          <a:xfrm flipV="1">
            <a:off x="2847975" y="2332435"/>
            <a:ext cx="3024188" cy="2051447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38375" y="1007269"/>
            <a:ext cx="4063604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如何求出这面流动红旗的面积？</a:t>
            </a:r>
          </a:p>
        </p:txBody>
      </p:sp>
      <p:sp>
        <p:nvSpPr>
          <p:cNvPr id="6271" name="矩形 3"/>
          <p:cNvSpPr>
            <a:spLocks noChangeArrowheads="1"/>
          </p:cNvSpPr>
          <p:nvPr/>
        </p:nvSpPr>
        <p:spPr bwMode="auto">
          <a:xfrm>
            <a:off x="146447" y="707231"/>
            <a:ext cx="142755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10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5574506" y="1339453"/>
            <a:ext cx="1871663" cy="12418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1169194" y="1406128"/>
            <a:ext cx="1871663" cy="1241822"/>
          </a:xfrm>
          <a:prstGeom prst="triangle">
            <a:avLst>
              <a:gd name="adj" fmla="val 71269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1169194" y="1406128"/>
            <a:ext cx="1871663" cy="1241822"/>
          </a:xfrm>
          <a:prstGeom prst="triangle">
            <a:avLst>
              <a:gd name="adj" fmla="val 71269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2502694" y="1406128"/>
            <a:ext cx="0" cy="1241822"/>
          </a:xfrm>
          <a:prstGeom prst="line">
            <a:avLst/>
          </a:prstGeom>
          <a:ln w="28575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8"/>
          <p:cNvGrpSpPr/>
          <p:nvPr/>
        </p:nvGrpSpPr>
        <p:grpSpPr bwMode="auto">
          <a:xfrm>
            <a:off x="2495550" y="2540794"/>
            <a:ext cx="144066" cy="107156"/>
            <a:chOff x="3594733" y="3717032"/>
            <a:chExt cx="144000" cy="14400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3594733" y="3731433"/>
              <a:ext cx="144000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rot="5400000">
              <a:off x="3657212" y="3789033"/>
              <a:ext cx="144000" cy="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72841" y="2687242"/>
            <a:ext cx="863203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59757" y="1844279"/>
            <a:ext cx="86439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sp>
        <p:nvSpPr>
          <p:cNvPr id="30" name="直角三角形 29"/>
          <p:cNvSpPr/>
          <p:nvPr/>
        </p:nvSpPr>
        <p:spPr>
          <a:xfrm flipH="1">
            <a:off x="5600700" y="1350169"/>
            <a:ext cx="1295400" cy="1215629"/>
          </a:xfrm>
          <a:prstGeom prst="rtTriangle">
            <a:avLst/>
          </a:prstGeom>
          <a:solidFill>
            <a:srgbClr val="E6931A"/>
          </a:solidFill>
          <a:ln>
            <a:solidFill>
              <a:srgbClr val="E693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>
            <a:off x="6908006" y="1339454"/>
            <a:ext cx="538163" cy="1231106"/>
          </a:xfrm>
          <a:prstGeom prst="rtTriangle">
            <a:avLst/>
          </a:prstGeom>
          <a:solidFill>
            <a:srgbClr val="E69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grpSp>
        <p:nvGrpSpPr>
          <p:cNvPr id="3" name="组合 30"/>
          <p:cNvGrpSpPr/>
          <p:nvPr/>
        </p:nvGrpSpPr>
        <p:grpSpPr bwMode="auto">
          <a:xfrm>
            <a:off x="5574506" y="1339455"/>
            <a:ext cx="1871663" cy="1651929"/>
            <a:chOff x="2226565" y="4260134"/>
            <a:chExt cx="1872208" cy="2202966"/>
          </a:xfrm>
        </p:grpSpPr>
        <p:sp>
          <p:nvSpPr>
            <p:cNvPr id="22" name="等腰三角形 21"/>
            <p:cNvSpPr/>
            <p:nvPr/>
          </p:nvSpPr>
          <p:spPr>
            <a:xfrm>
              <a:off x="2226565" y="4260134"/>
              <a:ext cx="1872208" cy="1656059"/>
            </a:xfrm>
            <a:prstGeom prst="triangle">
              <a:avLst>
                <a:gd name="adj" fmla="val 71269"/>
              </a:avLst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/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3560454" y="4260134"/>
              <a:ext cx="0" cy="1656059"/>
            </a:xfrm>
            <a:prstGeom prst="line">
              <a:avLst/>
            </a:prstGeom>
            <a:ln w="28575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83" name="组合 23"/>
            <p:cNvGrpSpPr/>
            <p:nvPr/>
          </p:nvGrpSpPr>
          <p:grpSpPr bwMode="auto">
            <a:xfrm>
              <a:off x="3553554" y="5772302"/>
              <a:ext cx="144000" cy="144000"/>
              <a:chOff x="3594733" y="3717032"/>
              <a:chExt cx="144000" cy="144000"/>
            </a:xfrm>
          </p:grpSpPr>
          <p:cxnSp>
            <p:nvCxnSpPr>
              <p:cNvPr id="25" name="直接连接符 24"/>
              <p:cNvCxnSpPr/>
              <p:nvPr/>
            </p:nvCxnSpPr>
            <p:spPr>
              <a:xfrm>
                <a:off x="3594487" y="3730724"/>
                <a:ext cx="144108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rot="5400000">
                <a:off x="3656823" y="3788679"/>
                <a:ext cx="144488" cy="0"/>
              </a:xfrm>
              <a:prstGeom prst="line">
                <a:avLst/>
              </a:prstGeom>
              <a:ln w="28575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86" name="TextBox 28"/>
            <p:cNvSpPr txBox="1">
              <a:spLocks noChangeArrowheads="1"/>
            </p:cNvSpPr>
            <p:nvPr/>
          </p:nvSpPr>
          <p:spPr bwMode="auto">
            <a:xfrm>
              <a:off x="2874637" y="5909003"/>
              <a:ext cx="864096" cy="554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底</a:t>
              </a:r>
            </a:p>
          </p:txBody>
        </p:sp>
        <p:sp>
          <p:nvSpPr>
            <p:cNvPr id="7187" name="TextBox 29"/>
            <p:cNvSpPr txBox="1">
              <a:spLocks noChangeArrowheads="1"/>
            </p:cNvSpPr>
            <p:nvPr/>
          </p:nvSpPr>
          <p:spPr bwMode="auto">
            <a:xfrm>
              <a:off x="2917385" y="4843513"/>
              <a:ext cx="864096" cy="55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1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高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159669" y="3171826"/>
            <a:ext cx="306586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平行四边形的面积＝底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82291" y="3719513"/>
            <a:ext cx="31432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三角形的面积＝底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÷2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19712" y="3221832"/>
            <a:ext cx="298727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长方形的面积＝长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287566" y="3770710"/>
            <a:ext cx="29646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三角形的面积＝底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÷2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5616179" y="2577704"/>
            <a:ext cx="863203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</a:p>
        </p:txBody>
      </p:sp>
      <p:sp>
        <p:nvSpPr>
          <p:cNvPr id="34" name="TextBox 28"/>
          <p:cNvSpPr txBox="1">
            <a:spLocks noChangeArrowheads="1"/>
          </p:cNvSpPr>
          <p:nvPr/>
        </p:nvSpPr>
        <p:spPr bwMode="auto">
          <a:xfrm>
            <a:off x="5166122" y="1858566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0210" y="4205288"/>
            <a:ext cx="2359819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 </a:t>
            </a:r>
            <a:r>
              <a:rPr lang="zh-CN" altLang="en-US" sz="3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 </a:t>
            </a:r>
            <a:r>
              <a:rPr lang="en-US" altLang="zh-CN" sz="3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ah ÷ 2</a:t>
            </a:r>
            <a:endParaRPr lang="zh-CN" altLang="en-US" sz="3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5" name="TextBox 36"/>
          <p:cNvSpPr txBox="1">
            <a:spLocks noChangeArrowheads="1"/>
          </p:cNvSpPr>
          <p:nvPr/>
        </p:nvSpPr>
        <p:spPr bwMode="auto">
          <a:xfrm>
            <a:off x="1028700" y="851298"/>
            <a:ext cx="465653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请你把三角形转化成学过的图形。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3.7037E-7 L 0.20468 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57 -3.33333E-6 L 0.14618 -3.33333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3" grpId="0" animBg="1"/>
      <p:bldP spid="13" grpId="1" animBg="1"/>
      <p:bldP spid="13" grpId="2" animBg="1"/>
      <p:bldP spid="20" grpId="0"/>
      <p:bldP spid="21" grpId="0"/>
      <p:bldP spid="30" grpId="0" animBg="1"/>
      <p:bldP spid="30" grpId="1" animBg="1"/>
      <p:bldP spid="29" grpId="0" animBg="1"/>
      <p:bldP spid="29" grpId="1" animBg="1"/>
      <p:bldP spid="26" grpId="0"/>
      <p:bldP spid="27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354" y="1329929"/>
            <a:ext cx="37719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等腰三角形 26"/>
          <p:cNvSpPr/>
          <p:nvPr/>
        </p:nvSpPr>
        <p:spPr>
          <a:xfrm flipV="1">
            <a:off x="910828" y="1427560"/>
            <a:ext cx="3024188" cy="2051447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pic>
        <p:nvPicPr>
          <p:cNvPr id="8195" name="图片 10" descr="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1519" y="1117998"/>
            <a:ext cx="2912269" cy="149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34754" y="1021556"/>
            <a:ext cx="136921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/>
              <a:t>28cm</a:t>
            </a:r>
            <a:endParaRPr lang="zh-CN" altLang="en-US" sz="2100"/>
          </a:p>
        </p:txBody>
      </p:sp>
      <p:cxnSp>
        <p:nvCxnSpPr>
          <p:cNvPr id="14" name="直接连接符 13"/>
          <p:cNvCxnSpPr>
            <a:stCxn id="27" idx="0"/>
            <a:endCxn id="12" idx="2"/>
          </p:cNvCxnSpPr>
          <p:nvPr/>
        </p:nvCxnSpPr>
        <p:spPr>
          <a:xfrm flipV="1">
            <a:off x="2422922" y="1413272"/>
            <a:ext cx="0" cy="2065734"/>
          </a:xfrm>
          <a:prstGeom prst="line">
            <a:avLst/>
          </a:prstGeom>
          <a:ln w="57150">
            <a:solidFill>
              <a:srgbClr val="0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7"/>
          <p:cNvGrpSpPr/>
          <p:nvPr/>
        </p:nvGrpSpPr>
        <p:grpSpPr bwMode="auto">
          <a:xfrm>
            <a:off x="2411016" y="1448991"/>
            <a:ext cx="216694" cy="161925"/>
            <a:chOff x="4947806" y="2789096"/>
            <a:chExt cx="216000" cy="216000"/>
          </a:xfrm>
        </p:grpSpPr>
        <p:cxnSp>
          <p:nvCxnSpPr>
            <p:cNvPr id="16" name="直接连接符 15"/>
            <p:cNvCxnSpPr>
              <a:stCxn id="27" idx="0"/>
              <a:endCxn id="12" idx="2"/>
            </p:cNvCxnSpPr>
            <p:nvPr/>
          </p:nvCxnSpPr>
          <p:spPr>
            <a:xfrm>
              <a:off x="4947806" y="2981272"/>
              <a:ext cx="216000" cy="0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27" idx="0"/>
              <a:endCxn id="12" idx="2"/>
            </p:cNvCxnSpPr>
            <p:nvPr/>
          </p:nvCxnSpPr>
          <p:spPr>
            <a:xfrm rot="16200000">
              <a:off x="5036817" y="2897096"/>
              <a:ext cx="216000" cy="0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16200000">
            <a:off x="2184798" y="2062163"/>
            <a:ext cx="102631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/>
              <a:t>25cm</a:t>
            </a:r>
            <a:endParaRPr lang="zh-CN" altLang="en-US" sz="21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79019" y="2951560"/>
            <a:ext cx="365521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三角形的面积＝底</a:t>
            </a:r>
            <a:r>
              <a:rPr lang="en-US" altLang="zh-CN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sz="2100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÷2</a:t>
            </a:r>
            <a:endParaRPr lang="zh-CN" altLang="en-US" sz="2100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90925" y="3538538"/>
            <a:ext cx="34325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28×25÷2</a:t>
            </a:r>
            <a:r>
              <a:rPr lang="zh-CN" altLang="en-US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350</a:t>
            </a:r>
            <a:r>
              <a:rPr lang="zh-CN" altLang="en-US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en-US" altLang="zh-CN" sz="2100" b="1" baseline="300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b="1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820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35441" y="2090738"/>
            <a:ext cx="1264444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"/>
          <p:cNvSpPr txBox="1">
            <a:spLocks noChangeArrowheads="1"/>
          </p:cNvSpPr>
          <p:nvPr/>
        </p:nvSpPr>
        <p:spPr bwMode="auto">
          <a:xfrm>
            <a:off x="1183482" y="1294209"/>
            <a:ext cx="540901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一块三角形交通标志牌（如图），面积是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35.1dm²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9dm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。这个底对应的高是多少分米？</a:t>
            </a:r>
          </a:p>
        </p:txBody>
      </p:sp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5619" y="1058466"/>
            <a:ext cx="142875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4862" y="2506266"/>
            <a:ext cx="366355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41107" y="2471737"/>
            <a:ext cx="3332560" cy="184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22923" y="4501753"/>
            <a:ext cx="389334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答：这个底对应的高是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</a:p>
        </p:txBody>
      </p:sp>
      <p:sp>
        <p:nvSpPr>
          <p:cNvPr id="9222" name="矩形 12"/>
          <p:cNvSpPr>
            <a:spLocks noChangeArrowheads="1"/>
          </p:cNvSpPr>
          <p:nvPr/>
        </p:nvSpPr>
        <p:spPr bwMode="auto">
          <a:xfrm>
            <a:off x="190500" y="781050"/>
            <a:ext cx="142756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练 习</a:t>
            </a:r>
            <a:endParaRPr lang="zh-CN" altLang="zh-CN" sz="15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223" y="1790700"/>
            <a:ext cx="3215878" cy="1615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29013" y="1835944"/>
            <a:ext cx="2793206" cy="1526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90085" y="1869282"/>
            <a:ext cx="2514600" cy="149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626394" y="1072753"/>
            <a:ext cx="5164931" cy="40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计算下列三角形的面积，你发现了什么？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35944" y="4014788"/>
            <a:ext cx="636031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我发现了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等底等高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的三角形面积也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1"/>
          <p:cNvGrpSpPr/>
          <p:nvPr/>
        </p:nvGrpSpPr>
        <p:grpSpPr bwMode="auto">
          <a:xfrm>
            <a:off x="5594747" y="831056"/>
            <a:ext cx="2667000" cy="2228850"/>
            <a:chOff x="0" y="0"/>
            <a:chExt cx="2667000" cy="2971800"/>
          </a:xfrm>
        </p:grpSpPr>
        <p:cxnSp>
          <p:nvCxnSpPr>
            <p:cNvPr id="11266" name="直接连接符 2"/>
            <p:cNvCxnSpPr>
              <a:cxnSpLocks noChangeShapeType="1"/>
            </p:cNvCxnSpPr>
            <p:nvPr/>
          </p:nvCxnSpPr>
          <p:spPr bwMode="auto">
            <a:xfrm rot="10800000">
              <a:off x="1295400" y="2819400"/>
              <a:ext cx="1524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7" name="等腰三角形 3"/>
            <p:cNvSpPr>
              <a:spLocks noChangeArrowheads="1"/>
            </p:cNvSpPr>
            <p:nvPr/>
          </p:nvSpPr>
          <p:spPr bwMode="auto">
            <a:xfrm>
              <a:off x="0" y="0"/>
              <a:ext cx="2667000" cy="2971800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cxnSp>
          <p:nvCxnSpPr>
            <p:cNvPr id="11268" name="直接连接符 4"/>
            <p:cNvCxnSpPr>
              <a:cxnSpLocks noChangeShapeType="1"/>
              <a:stCxn id="11267" idx="0"/>
              <a:endCxn id="11267" idx="3"/>
            </p:cNvCxnSpPr>
            <p:nvPr/>
          </p:nvCxnSpPr>
          <p:spPr bwMode="auto">
            <a:xfrm rot="16200000" flipH="1">
              <a:off x="-152400" y="1485900"/>
              <a:ext cx="2971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>
              <a:outerShdw dist="20000" dir="5400000" algn="ctr" rotWithShape="0">
                <a:srgbClr val="000000">
                  <a:alpha val="37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269" name="直接连接符 8"/>
          <p:cNvCxnSpPr>
            <a:cxnSpLocks noChangeShapeType="1"/>
            <a:stCxn id="11267" idx="0"/>
            <a:endCxn id="11267" idx="3"/>
          </p:cNvCxnSpPr>
          <p:nvPr/>
        </p:nvCxnSpPr>
        <p:spPr bwMode="auto">
          <a:xfrm rot="5400000">
            <a:off x="6985397" y="3002756"/>
            <a:ext cx="1143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>
            <a:outerShdw dist="20000" dir="5400000" algn="ctr" rotWithShape="0">
              <a:srgbClr val="000000">
                <a:alpha val="37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371475" y="914400"/>
            <a:ext cx="5410200" cy="139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如图，一种零件有一面是三角形。三角形的底是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5.6cm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4cm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，这个三角形的面积是多少平方厘米 ？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978567" y="2365735"/>
            <a:ext cx="3429000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4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ah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÷2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=5.6×4÷2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=11.2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435769" y="4201670"/>
            <a:ext cx="75438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答：这个三角形的面积是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</a:p>
        </p:txBody>
      </p:sp>
      <p:sp>
        <p:nvSpPr>
          <p:cNvPr id="11273" name="TextBox 12"/>
          <p:cNvSpPr txBox="1">
            <a:spLocks noChangeArrowheads="1"/>
          </p:cNvSpPr>
          <p:nvPr/>
        </p:nvSpPr>
        <p:spPr bwMode="auto">
          <a:xfrm rot="16200000">
            <a:off x="6742510" y="2034778"/>
            <a:ext cx="9715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4cm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TextBox 13"/>
          <p:cNvSpPr txBox="1">
            <a:spLocks noChangeArrowheads="1"/>
          </p:cNvSpPr>
          <p:nvPr/>
        </p:nvSpPr>
        <p:spPr bwMode="auto">
          <a:xfrm>
            <a:off x="6432947" y="3231357"/>
            <a:ext cx="12954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5.6cm</a:t>
            </a:r>
            <a:endParaRPr lang="zh-CN" altLang="en-US" sz="21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727472" y="1990726"/>
            <a:ext cx="7148513" cy="131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7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lang="zh-CN" altLang="en-US" sz="27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今天这节课，你有什么收获？怎样求三角形的面积？三角形的面积是怎样推导出来的？</a:t>
            </a:r>
          </a:p>
        </p:txBody>
      </p:sp>
      <p:sp>
        <p:nvSpPr>
          <p:cNvPr id="13314" name="矩形 3"/>
          <p:cNvSpPr>
            <a:spLocks noChangeArrowheads="1"/>
          </p:cNvSpPr>
          <p:nvPr/>
        </p:nvSpPr>
        <p:spPr bwMode="auto">
          <a:xfrm>
            <a:off x="153591" y="904875"/>
            <a:ext cx="142636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lvl="1" eaLnBrk="0" hangingPunct="0">
              <a:buClr>
                <a:srgbClr val="C00000"/>
              </a:buClr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小 结</a:t>
            </a:r>
            <a:endParaRPr lang="zh-CN" altLang="en-US" sz="2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全屏显示(16:9)</PresentationFormat>
  <Paragraphs>46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2023-01-16T21:46:26Z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08A9916334594399AE75D4304751A1F5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