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310" r:id="rId4"/>
    <p:sldId id="284" r:id="rId5"/>
    <p:sldId id="286" r:id="rId6"/>
    <p:sldId id="332" r:id="rId7"/>
    <p:sldId id="338" r:id="rId8"/>
    <p:sldId id="339" r:id="rId9"/>
    <p:sldId id="340" r:id="rId10"/>
    <p:sldId id="335" r:id="rId11"/>
    <p:sldId id="336" r:id="rId12"/>
    <p:sldId id="328" r:id="rId13"/>
    <p:sldId id="341" r:id="rId14"/>
    <p:sldId id="337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  <p:cmAuthor id="2" name="Administra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2.png"/><Relationship Id="rId9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5243277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第六单元  </a:t>
            </a: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1432288"/>
            <a:ext cx="12192000" cy="117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6.3 </a:t>
            </a:r>
            <a:r>
              <a:rPr lang="zh-CN" altLang="en-US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扇形</a:t>
            </a: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的认识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91333"/>
            <a:ext cx="4857143" cy="446666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53213" y="3806792"/>
            <a:ext cx="3085318" cy="181023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008896" y="3857071"/>
            <a:ext cx="3011088" cy="175996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10095" y="6052853"/>
            <a:ext cx="12202095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71978" y="1339403"/>
            <a:ext cx="98137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扇形都有一个（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），角的顶点在（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扇形是由两条（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）围成的。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扇形中（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）的夹角叫做圆心角。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扇形的大小与（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）有关。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同一圆内扇形的大小由（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）决定；（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）越大，扇形就越大。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矩形 2"/>
          <p:cNvSpPr/>
          <p:nvPr/>
        </p:nvSpPr>
        <p:spPr>
          <a:xfrm>
            <a:off x="1171978" y="5485486"/>
            <a:ext cx="1664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判断。</a:t>
            </a:r>
          </a:p>
        </p:txBody>
      </p:sp>
      <p:sp>
        <p:nvSpPr>
          <p:cNvPr id="7" name="矩形 6"/>
          <p:cNvSpPr/>
          <p:nvPr/>
        </p:nvSpPr>
        <p:spPr>
          <a:xfrm>
            <a:off x="3867906" y="1531772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圆心角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735390" y="153177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圆心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867906" y="216920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半径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631526" y="2121536"/>
            <a:ext cx="28777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圆上的一段曲线 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836216" y="2794013"/>
            <a:ext cx="1800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两条半径 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3867906" y="3407017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半径的长短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6615942" y="3407017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圆心角 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5367544" y="4083712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圆心角 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8057362" y="4071942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圆心角 </a:t>
            </a:r>
            <a:endParaRPr lang="zh-CN" altLang="en-US" dirty="0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30309" y="1162769"/>
            <a:ext cx="1049357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）扇形不是轴对称图形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）在一个圆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剪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去一个扇形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后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剩下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的部分仍是扇形。（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）扇形也是轴对称图形，它有无数条对称轴。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38309" y="3258489"/>
            <a:ext cx="5867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比一比下面的扇形谁最大谁最小？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Picture 79" descr="4{]({XV93GY6TM6WO$P$AK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2375" y="3937950"/>
            <a:ext cx="7550165" cy="165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本框 10"/>
          <p:cNvSpPr txBox="1"/>
          <p:nvPr/>
        </p:nvSpPr>
        <p:spPr>
          <a:xfrm>
            <a:off x="1504652" y="4002345"/>
            <a:ext cx="735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59046" y="4002345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105621" y="4002345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(3)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1504652" y="5861144"/>
                <a:ext cx="35509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【参考答案】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CN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altLang="zh-C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2&gt;</m:t>
                    </m:r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652" y="5861144"/>
                <a:ext cx="3550908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9" t="-20" r="-813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10320221" y="129995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320221" y="267087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10320221" y="196035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/>
      <p:bldP spid="17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291771" y="1163638"/>
            <a:ext cx="1010603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判断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，对的打“√”，错的打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“×”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顶点在圆上的角是圆心角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因为扇形是它所在圆的一部分，那么圆的一部分一定是扇形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            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(3).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在同一个圆中，圆心角越大，扇形的面积也就越大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(4).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圆的面积比扇形的面积大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(5).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半圆也是一个扇形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13405" y="195354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397494" y="386691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0397495" y="323079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0397494" y="450554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0351636" y="515904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1291771" y="1334550"/>
            <a:ext cx="99534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时钟的分针转动一周形成的图形是（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），分针转动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度形成的图形是（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扇形圆心角的度数大于（　　　）度小于（　　　）度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91771" y="3536787"/>
            <a:ext cx="73036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用分数表示出上图中扇形是圆的几分之几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870949" y="4230919"/>
            <a:ext cx="6449943" cy="2358278"/>
            <a:chOff x="1496874" y="2140876"/>
            <a:chExt cx="6146200" cy="2261436"/>
          </a:xfrm>
        </p:grpSpPr>
        <p:pic>
          <p:nvPicPr>
            <p:cNvPr id="9" name="Picture 80" descr="9V4VSGZIV5`{40MQ}3KVL3Y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96874" y="2140876"/>
              <a:ext cx="6146200" cy="1629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文本框 9"/>
            <p:cNvSpPr txBox="1"/>
            <p:nvPr/>
          </p:nvSpPr>
          <p:spPr>
            <a:xfrm>
              <a:off x="1640813" y="3900578"/>
              <a:ext cx="5858321" cy="501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  <a:r>
                <a:rPr lang="zh-CN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</a:t>
              </a:r>
              <a:r>
                <a:rPr lang="zh-CN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2480512" y="5917104"/>
                <a:ext cx="522900" cy="712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zh-CN" altLang="en-US" sz="28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512" y="5917104"/>
                <a:ext cx="522900" cy="712631"/>
              </a:xfrm>
              <a:prstGeom prst="rect">
                <a:avLst/>
              </a:prstGeom>
              <a:blipFill rotWithShape="1">
                <a:blip r:embed="rId5"/>
                <a:stretch>
                  <a:fillRect l="-39" t="-24" r="-14842" b="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4685328" y="5929955"/>
                <a:ext cx="522900" cy="712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zh-CN" altLang="en-US" sz="28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328" y="5929955"/>
                <a:ext cx="522900" cy="712631"/>
              </a:xfrm>
              <a:prstGeom prst="rect">
                <a:avLst/>
              </a:prstGeom>
              <a:blipFill rotWithShape="1">
                <a:blip r:embed="rId6"/>
                <a:stretch>
                  <a:fillRect l="-57" t="-46" r="-14823" b="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7036547" y="5977234"/>
                <a:ext cx="52290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zh-CN" altLang="en-US" sz="28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6547" y="5977234"/>
                <a:ext cx="522900" cy="714683"/>
              </a:xfrm>
              <a:prstGeom prst="rect">
                <a:avLst/>
              </a:prstGeom>
              <a:blipFill rotWithShape="1">
                <a:blip r:embed="rId7"/>
                <a:stretch>
                  <a:fillRect l="-21" t="-86" r="-14859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7191397" y="1490339"/>
                <a:ext cx="72327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8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圆</m:t>
                    </m:r>
                  </m:oMath>
                </a14:m>
                <a:endPara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397" y="1490339"/>
                <a:ext cx="723275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3" t="-120" r="-10970" b="1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3148444" y="2129071"/>
                <a:ext cx="10823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8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扇形</m:t>
                    </m:r>
                  </m:oMath>
                </a14:m>
                <a:endPara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444" y="2129071"/>
                <a:ext cx="1082348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11" t="-105" r="-7001" b="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5650462" y="2753912"/>
                <a:ext cx="56297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8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462" y="2753912"/>
                <a:ext cx="562975" cy="523220"/>
              </a:xfrm>
              <a:prstGeom prst="rect">
                <a:avLst/>
              </a:prstGeom>
              <a:blipFill rotWithShape="1">
                <a:blip r:embed="rId10"/>
                <a:stretch>
                  <a:fillRect l="-41" t="-106" r="-14332" b="1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8463054" y="2781553"/>
                <a:ext cx="9605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8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360</m:t>
                    </m:r>
                  </m:oMath>
                </a14:m>
                <a:endPara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3054" y="2781553"/>
                <a:ext cx="960519" cy="523220"/>
              </a:xfrm>
              <a:prstGeom prst="rect">
                <a:avLst/>
              </a:prstGeom>
              <a:blipFill rotWithShape="1">
                <a:blip r:embed="rId11"/>
                <a:stretch>
                  <a:fillRect l="-43" t="-48" r="-7981" b="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图片 19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291771" y="1324266"/>
            <a:ext cx="100653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画一个半径是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厘米的圆，再在圆中画出一个圆心角是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°的扇形，并画出它的对称轴。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317446" y="2904481"/>
            <a:ext cx="8143404" cy="2735666"/>
            <a:chOff x="1317446" y="2904481"/>
            <a:chExt cx="8143404" cy="2735666"/>
          </a:xfrm>
        </p:grpSpPr>
        <p:grpSp>
          <p:nvGrpSpPr>
            <p:cNvPr id="10" name="组合 9"/>
            <p:cNvGrpSpPr/>
            <p:nvPr/>
          </p:nvGrpSpPr>
          <p:grpSpPr>
            <a:xfrm>
              <a:off x="1317446" y="2904481"/>
              <a:ext cx="7935837" cy="2735666"/>
              <a:chOff x="1317446" y="2904481"/>
              <a:chExt cx="7935837" cy="2735666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5007992" y="3071242"/>
                <a:ext cx="2686563" cy="2568905"/>
                <a:chOff x="2395329" y="3065173"/>
                <a:chExt cx="1853078" cy="1771922"/>
              </a:xfrm>
            </p:grpSpPr>
            <p:grpSp>
              <p:nvGrpSpPr>
                <p:cNvPr id="12" name="组合 11"/>
                <p:cNvGrpSpPr/>
                <p:nvPr/>
              </p:nvGrpSpPr>
              <p:grpSpPr>
                <a:xfrm>
                  <a:off x="2395329" y="3065173"/>
                  <a:ext cx="1816062" cy="1771922"/>
                  <a:chOff x="2266541" y="3351503"/>
                  <a:chExt cx="914400" cy="892175"/>
                </a:xfrm>
              </p:grpSpPr>
              <p:sp>
                <p:nvSpPr>
                  <p:cNvPr id="17" name="Oval 358"/>
                  <p:cNvSpPr>
                    <a:spLocks noChangeArrowheads="1"/>
                  </p:cNvSpPr>
                  <p:nvPr/>
                </p:nvSpPr>
                <p:spPr bwMode="auto">
                  <a:xfrm>
                    <a:off x="2266541" y="3351503"/>
                    <a:ext cx="914400" cy="89217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3600" dirty="0"/>
                  </a:p>
                </p:txBody>
              </p:sp>
              <p:sp>
                <p:nvSpPr>
                  <p:cNvPr id="18" name="Line 359"/>
                  <p:cNvSpPr>
                    <a:spLocks noChangeShapeType="1"/>
                  </p:cNvSpPr>
                  <p:nvPr/>
                </p:nvSpPr>
                <p:spPr bwMode="auto">
                  <a:xfrm>
                    <a:off x="2723741" y="3757498"/>
                    <a:ext cx="4572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3600"/>
                  </a:p>
                </p:txBody>
              </p:sp>
              <p:sp>
                <p:nvSpPr>
                  <p:cNvPr id="20" name="Line 3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14216" y="3373755"/>
                    <a:ext cx="195762" cy="38414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 sz="3600"/>
                  </a:p>
                </p:txBody>
              </p:sp>
            </p:grpSp>
            <p:sp>
              <p:nvSpPr>
                <p:cNvPr id="13" name="文本框 12"/>
                <p:cNvSpPr txBox="1"/>
                <p:nvPr/>
              </p:nvSpPr>
              <p:spPr>
                <a:xfrm>
                  <a:off x="2996979" y="3490840"/>
                  <a:ext cx="338561" cy="4458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3600" dirty="0" smtClean="0"/>
                    <a:t>O</a:t>
                  </a:r>
                  <a:endParaRPr lang="zh-CN" altLang="en-US" sz="3600" dirty="0"/>
                </a:p>
              </p:txBody>
            </p:sp>
            <p:sp>
              <p:nvSpPr>
                <p:cNvPr id="15" name="文本框 14"/>
                <p:cNvSpPr txBox="1"/>
                <p:nvPr/>
              </p:nvSpPr>
              <p:spPr>
                <a:xfrm>
                  <a:off x="3301720" y="3887446"/>
                  <a:ext cx="946687" cy="4458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3600" dirty="0" smtClean="0"/>
                    <a:t>r=2cm</a:t>
                  </a:r>
                  <a:endParaRPr lang="zh-CN" altLang="en-US" sz="3600" dirty="0"/>
                </a:p>
              </p:txBody>
            </p:sp>
          </p:grpSp>
          <p:sp>
            <p:nvSpPr>
              <p:cNvPr id="22" name="文本框 21"/>
              <p:cNvSpPr txBox="1"/>
              <p:nvPr/>
            </p:nvSpPr>
            <p:spPr>
              <a:xfrm>
                <a:off x="1317446" y="2904481"/>
                <a:ext cx="35702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【参考答案】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如图所示：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cxnSp>
            <p:nvCxnSpPr>
              <p:cNvPr id="8" name="直接连接符 7"/>
              <p:cNvCxnSpPr/>
              <p:nvPr/>
            </p:nvCxnSpPr>
            <p:spPr>
              <a:xfrm flipV="1">
                <a:off x="6099511" y="3259841"/>
                <a:ext cx="1832746" cy="110493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AutoShape 27"/>
              <p:cNvSpPr>
                <a:spLocks noChangeArrowheads="1"/>
              </p:cNvSpPr>
              <p:nvPr/>
            </p:nvSpPr>
            <p:spPr bwMode="auto">
              <a:xfrm>
                <a:off x="8211534" y="3071242"/>
                <a:ext cx="1041749" cy="442674"/>
              </a:xfrm>
              <a:prstGeom prst="wedgeRoundRectCallout">
                <a:avLst>
                  <a:gd name="adj1" fmla="val -66033"/>
                  <a:gd name="adj2" fmla="val -14837"/>
                  <a:gd name="adj3" fmla="val 16667"/>
                </a:avLst>
              </a:prstGeom>
              <a:solidFill>
                <a:schemeClr val="bg1"/>
              </a:solidFill>
              <a:ln w="19050">
                <a:solidFill>
                  <a:srgbClr val="3399FF"/>
                </a:solidFill>
                <a:miter lim="800000"/>
              </a:ln>
            </p:spPr>
            <p:txBody>
              <a:bodyPr wrap="squar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r>
                  <a:rPr lang="zh-CN" altLang="en-US" dirty="0" smtClean="0">
                    <a:latin typeface="Arial Black" panose="020B0A04020102020204" pitchFamily="34" charset="0"/>
                    <a:ea typeface="黑体" panose="02010609060101010101" pitchFamily="49" charset="-122"/>
                  </a:rPr>
                  <a:t>对称轴</a:t>
                </a:r>
                <a:endParaRPr lang="zh-CN" altLang="en-US" dirty="0">
                  <a:latin typeface="Arial Black" panose="020B0A04020102020204" pitchFamily="34" charset="0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>
              <a:off x="7917107" y="3771105"/>
              <a:ext cx="1543743" cy="783193"/>
            </a:xfrm>
            <a:prstGeom prst="wedgeRoundRectCallout">
              <a:avLst>
                <a:gd name="adj1" fmla="val -66033"/>
                <a:gd name="adj2" fmla="val -14837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algn="ct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r>
                <a: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圆心角是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60</a:t>
              </a:r>
              <a:r>
                <a: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°的扇形</a:t>
              </a:r>
              <a:endParaRPr lang="zh-CN" altLang="en-US" dirty="0">
                <a:latin typeface="Arial Black" panose="020B0A04020102020204" pitchFamily="34" charset="0"/>
                <a:ea typeface="黑体" panose="02010609060101010101" pitchFamily="49" charset="-122"/>
              </a:endParaRP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19501" y="1599786"/>
            <a:ext cx="3015088" cy="193827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6854" y="3818539"/>
            <a:ext cx="3790580" cy="261419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3980" y="3818538"/>
            <a:ext cx="2626130" cy="261419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98451" y="4443880"/>
            <a:ext cx="2414120" cy="2414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AutoShape 27"/>
          <p:cNvSpPr>
            <a:spLocks noChangeArrowheads="1"/>
          </p:cNvSpPr>
          <p:nvPr/>
        </p:nvSpPr>
        <p:spPr bwMode="auto">
          <a:xfrm>
            <a:off x="636000" y="2568921"/>
            <a:ext cx="2521728" cy="783193"/>
          </a:xfrm>
          <a:prstGeom prst="wedgeRoundRectCallout">
            <a:avLst>
              <a:gd name="adj1" fmla="val -31353"/>
              <a:gd name="adj2" fmla="val 148222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dirty="0" smtClean="0">
                <a:latin typeface="Arial Black" panose="020B0A04020102020204" pitchFamily="34" charset="0"/>
                <a:ea typeface="黑体" panose="02010609060101010101" pitchFamily="49" charset="-122"/>
              </a:rPr>
              <a:t>他们的形状有什么共同特点呢？</a:t>
            </a:r>
            <a:endParaRPr lang="zh-CN" altLang="en-US" dirty="0"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919485" y="1469507"/>
            <a:ext cx="3085318" cy="18102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490648" y="1582108"/>
            <a:ext cx="3047588" cy="3245681"/>
          </a:xfrm>
          <a:prstGeom prst="rect">
            <a:avLst/>
          </a:prstGeom>
          <a:ln>
            <a:noFill/>
          </a:ln>
        </p:spPr>
      </p:pic>
      <p:grpSp>
        <p:nvGrpSpPr>
          <p:cNvPr id="26" name="组合 25"/>
          <p:cNvGrpSpPr/>
          <p:nvPr/>
        </p:nvGrpSpPr>
        <p:grpSpPr>
          <a:xfrm>
            <a:off x="2540161" y="1313000"/>
            <a:ext cx="5020840" cy="5117480"/>
            <a:chOff x="2674157" y="607238"/>
            <a:chExt cx="5020840" cy="5117480"/>
          </a:xfrm>
        </p:grpSpPr>
        <p:grpSp>
          <p:nvGrpSpPr>
            <p:cNvPr id="2" name="组合 1"/>
            <p:cNvGrpSpPr/>
            <p:nvPr/>
          </p:nvGrpSpPr>
          <p:grpSpPr>
            <a:xfrm rot="16915288">
              <a:off x="2801438" y="479957"/>
              <a:ext cx="4739431" cy="4993994"/>
              <a:chOff x="2090051" y="688239"/>
              <a:chExt cx="4739431" cy="4993994"/>
            </a:xfrm>
          </p:grpSpPr>
          <p:sp>
            <p:nvSpPr>
              <p:cNvPr id="4" name="弧形 29"/>
              <p:cNvSpPr>
                <a:spLocks noChangeArrowheads="1"/>
              </p:cNvSpPr>
              <p:nvPr/>
            </p:nvSpPr>
            <p:spPr bwMode="auto">
              <a:xfrm>
                <a:off x="2090051" y="861098"/>
                <a:ext cx="4274306" cy="4821135"/>
              </a:xfrm>
              <a:custGeom>
                <a:avLst/>
                <a:gdLst>
                  <a:gd name="T0" fmla="*/ 2984989 w 4286250"/>
                  <a:gd name="T1" fmla="*/ 231963 h 4214813"/>
                  <a:gd name="T2" fmla="*/ 2019300 w 4286250"/>
                  <a:gd name="T3" fmla="*/ 1905000 h 4214813"/>
                  <a:gd name="T4" fmla="*/ 3686936 w 4286250"/>
                  <a:gd name="T5" fmla="*/ 2979213 h 4214813"/>
                  <a:gd name="T6" fmla="*/ 11796480 60000 65536"/>
                  <a:gd name="T7" fmla="*/ 11796480 60000 65536"/>
                  <a:gd name="T8" fmla="*/ 5898240 60000 65536"/>
                  <a:gd name="T9" fmla="*/ 3168031 w 4286250"/>
                  <a:gd name="T10" fmla="*/ 256609 h 4214813"/>
                  <a:gd name="T11" fmla="*/ 4286250 w 4286250"/>
                  <a:gd name="T12" fmla="*/ 3295755 h 42148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86250" h="4214813" stroke="0">
                    <a:moveTo>
                      <a:pt x="3168031" y="256609"/>
                    </a:moveTo>
                    <a:lnTo>
                      <a:pt x="3168031" y="256608"/>
                    </a:lnTo>
                    <a:cubicBezTo>
                      <a:pt x="3857277" y="625672"/>
                      <a:pt x="4286250" y="1335678"/>
                      <a:pt x="4286250" y="2107407"/>
                    </a:cubicBezTo>
                    <a:cubicBezTo>
                      <a:pt x="4286250" y="2531426"/>
                      <a:pt x="4156173" y="2945584"/>
                      <a:pt x="3913019" y="3295760"/>
                    </a:cubicBezTo>
                    <a:lnTo>
                      <a:pt x="2143125" y="2107407"/>
                    </a:lnTo>
                    <a:lnTo>
                      <a:pt x="3168031" y="256609"/>
                    </a:lnTo>
                    <a:close/>
                  </a:path>
                  <a:path w="4286250" h="4214813" fill="none">
                    <a:moveTo>
                      <a:pt x="3168031" y="256609"/>
                    </a:moveTo>
                    <a:lnTo>
                      <a:pt x="3168031" y="256608"/>
                    </a:lnTo>
                    <a:cubicBezTo>
                      <a:pt x="3857277" y="625672"/>
                      <a:pt x="4286250" y="1335678"/>
                      <a:pt x="4286250" y="2107407"/>
                    </a:cubicBezTo>
                    <a:cubicBezTo>
                      <a:pt x="4286250" y="2531426"/>
                      <a:pt x="4156173" y="2945584"/>
                      <a:pt x="3913019" y="3295760"/>
                    </a:cubicBez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anchor="ctr"/>
              <a:lstStyle/>
              <a:p>
                <a:endParaRPr lang="zh-CN" altLang="en-US" sz="2800"/>
              </a:p>
            </p:txBody>
          </p:sp>
          <p:sp>
            <p:nvSpPr>
              <p:cNvPr id="5" name="TextBox 12"/>
              <p:cNvSpPr txBox="1">
                <a:spLocks noChangeArrowheads="1"/>
              </p:cNvSpPr>
              <p:nvPr/>
            </p:nvSpPr>
            <p:spPr bwMode="auto">
              <a:xfrm rot="4684712">
                <a:off x="5274446" y="603636"/>
                <a:ext cx="354013" cy="52322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50800" dir="5400000" algn="ctr" rotWithShape="0">
                  <a:schemeClr val="bg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lang="en-US" altLang="zh-CN" sz="2800" b="1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6" name="TextBox 13"/>
              <p:cNvSpPr txBox="1">
                <a:spLocks noChangeArrowheads="1"/>
              </p:cNvSpPr>
              <p:nvPr/>
            </p:nvSpPr>
            <p:spPr bwMode="auto">
              <a:xfrm rot="5071411">
                <a:off x="5918249" y="4631641"/>
                <a:ext cx="423514" cy="52322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50800" dir="5400000" algn="ctr" rotWithShape="0">
                  <a:schemeClr val="bg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lang="en-US" altLang="zh-CN" sz="2800" b="1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7" name="TextBox 14"/>
              <p:cNvSpPr txBox="1">
                <a:spLocks noChangeArrowheads="1"/>
              </p:cNvSpPr>
              <p:nvPr/>
            </p:nvSpPr>
            <p:spPr bwMode="auto">
              <a:xfrm rot="5071411">
                <a:off x="3852033" y="2843725"/>
                <a:ext cx="368300" cy="52322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50800" dir="5400000" algn="ctr" rotWithShape="0">
                  <a:schemeClr val="bg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lang="en-US" altLang="zh-CN" sz="2800" b="1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O</a:t>
                </a:r>
              </a:p>
            </p:txBody>
          </p:sp>
          <p:cxnSp>
            <p:nvCxnSpPr>
              <p:cNvPr id="8" name="AutoShape 9"/>
              <p:cNvCxnSpPr>
                <a:cxnSpLocks noChangeShapeType="1"/>
                <a:stCxn id="13" idx="0"/>
              </p:cNvCxnSpPr>
              <p:nvPr/>
            </p:nvCxnSpPr>
            <p:spPr bwMode="auto">
              <a:xfrm rot="4684712" flipV="1">
                <a:off x="4329180" y="3261688"/>
                <a:ext cx="1671613" cy="1394729"/>
              </a:xfrm>
              <a:prstGeom prst="straightConnector1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" name="AutoShape 10"/>
              <p:cNvCxnSpPr>
                <a:cxnSpLocks noChangeShapeType="1"/>
                <a:stCxn id="13" idx="7"/>
              </p:cNvCxnSpPr>
              <p:nvPr/>
            </p:nvCxnSpPr>
            <p:spPr bwMode="auto">
              <a:xfrm rot="4684712" flipH="1" flipV="1">
                <a:off x="3832783" y="1517182"/>
                <a:ext cx="1858784" cy="1405041"/>
              </a:xfrm>
              <a:prstGeom prst="straightConnector1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" name="TextBox 17"/>
              <p:cNvSpPr txBox="1">
                <a:spLocks noChangeArrowheads="1"/>
              </p:cNvSpPr>
              <p:nvPr/>
            </p:nvSpPr>
            <p:spPr bwMode="auto">
              <a:xfrm rot="4861496">
                <a:off x="4378507" y="4185513"/>
                <a:ext cx="1081104" cy="52322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50800" dir="5400000" algn="ctr" rotWithShape="0">
                  <a:schemeClr val="bg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lang="zh-CN" altLang="en-US" sz="2800" b="1" dirty="0">
                    <a:latin typeface="楷体_GB2312" pitchFamily="49" charset="-122"/>
                    <a:ea typeface="楷体_GB2312" pitchFamily="49" charset="-122"/>
                  </a:rPr>
                  <a:t>半径</a:t>
                </a:r>
              </a:p>
            </p:txBody>
          </p:sp>
          <p:sp>
            <p:nvSpPr>
              <p:cNvPr id="11" name="TextBox 20"/>
              <p:cNvSpPr txBox="1">
                <a:spLocks noChangeArrowheads="1"/>
              </p:cNvSpPr>
              <p:nvPr/>
            </p:nvSpPr>
            <p:spPr bwMode="auto">
              <a:xfrm rot="4866434">
                <a:off x="3976633" y="1556491"/>
                <a:ext cx="1135933" cy="52322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50800" dir="5400000" algn="ctr" rotWithShape="0">
                  <a:schemeClr val="bg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lang="zh-CN" altLang="en-US" sz="2800" b="1" dirty="0">
                    <a:latin typeface="楷体_GB2312" pitchFamily="49" charset="-122"/>
                    <a:ea typeface="楷体_GB2312" pitchFamily="49" charset="-122"/>
                  </a:rPr>
                  <a:t>半径</a:t>
                </a:r>
              </a:p>
            </p:txBody>
          </p:sp>
          <p:sp>
            <p:nvSpPr>
              <p:cNvPr id="12" name="TextBox 24"/>
              <p:cNvSpPr txBox="1">
                <a:spLocks noChangeArrowheads="1"/>
              </p:cNvSpPr>
              <p:nvPr/>
            </p:nvSpPr>
            <p:spPr bwMode="auto">
              <a:xfrm rot="4684712">
                <a:off x="6298463" y="2371257"/>
                <a:ext cx="542925" cy="519113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50800" dir="5400000" algn="ctr" rotWithShape="0">
                  <a:schemeClr val="bg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lang="zh-CN" altLang="en-US" sz="2800" b="1" dirty="0">
                    <a:latin typeface="楷体_GB2312" pitchFamily="49" charset="-122"/>
                    <a:ea typeface="楷体_GB2312" pitchFamily="49" charset="-122"/>
                  </a:rPr>
                  <a:t>弧</a:t>
                </a:r>
              </a:p>
            </p:txBody>
          </p:sp>
          <p:sp>
            <p:nvSpPr>
              <p:cNvPr id="13" name="椭圆 21"/>
              <p:cNvSpPr>
                <a:spLocks noChangeArrowheads="1"/>
              </p:cNvSpPr>
              <p:nvPr/>
            </p:nvSpPr>
            <p:spPr bwMode="auto">
              <a:xfrm flipH="1" flipV="1">
                <a:off x="4248890" y="3209128"/>
                <a:ext cx="122238" cy="76200"/>
              </a:xfrm>
              <a:prstGeom prst="ellipse">
                <a:avLst/>
              </a:prstGeom>
              <a:solidFill>
                <a:schemeClr val="tx1"/>
              </a:solidFill>
              <a:ln w="57150">
                <a:solidFill>
                  <a:schemeClr val="tx2"/>
                </a:solidFill>
                <a:round/>
              </a:ln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800" b="1">
                  <a:solidFill>
                    <a:schemeClr val="tx2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25" name="弧形 26"/>
            <p:cNvSpPr>
              <a:spLocks noChangeArrowheads="1"/>
            </p:cNvSpPr>
            <p:nvPr/>
          </p:nvSpPr>
          <p:spPr bwMode="auto">
            <a:xfrm rot="16951593">
              <a:off x="2884555" y="914277"/>
              <a:ext cx="4623685" cy="4997198"/>
            </a:xfrm>
            <a:custGeom>
              <a:avLst/>
              <a:gdLst>
                <a:gd name="T0" fmla="*/ 3250036 w 4286250"/>
                <a:gd name="T1" fmla="*/ 253828 h 4357687"/>
                <a:gd name="T2" fmla="*/ 2168525 w 4286250"/>
                <a:gd name="T3" fmla="*/ 1905000 h 4357687"/>
                <a:gd name="T4" fmla="*/ 4019141 w 4286250"/>
                <a:gd name="T5" fmla="*/ 2897997 h 4357687"/>
                <a:gd name="T6" fmla="*/ 11796480 60000 65536"/>
                <a:gd name="T7" fmla="*/ 11796480 60000 65536"/>
                <a:gd name="T8" fmla="*/ 5898240 60000 65536"/>
                <a:gd name="T9" fmla="*/ 3211968 w 4286250"/>
                <a:gd name="T10" fmla="*/ 290316 h 4357687"/>
                <a:gd name="T11" fmla="*/ 4286250 w 4286250"/>
                <a:gd name="T12" fmla="*/ 3314584 h 43576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86250" h="4357687" stroke="0">
                  <a:moveTo>
                    <a:pt x="3211968" y="290316"/>
                  </a:moveTo>
                  <a:lnTo>
                    <a:pt x="3211967" y="290316"/>
                  </a:lnTo>
                  <a:cubicBezTo>
                    <a:pt x="3876585" y="679109"/>
                    <a:pt x="4286250" y="1399277"/>
                    <a:pt x="4286250" y="2178844"/>
                  </a:cubicBezTo>
                  <a:cubicBezTo>
                    <a:pt x="4286250" y="2579597"/>
                    <a:pt x="4177535" y="2972587"/>
                    <a:pt x="3972062" y="3314588"/>
                  </a:cubicBezTo>
                  <a:lnTo>
                    <a:pt x="2143125" y="2178844"/>
                  </a:lnTo>
                  <a:lnTo>
                    <a:pt x="3211968" y="290316"/>
                  </a:lnTo>
                  <a:close/>
                </a:path>
                <a:path w="4286250" h="4357687" fill="none">
                  <a:moveTo>
                    <a:pt x="3211968" y="290316"/>
                  </a:moveTo>
                  <a:lnTo>
                    <a:pt x="3211967" y="290316"/>
                  </a:lnTo>
                  <a:cubicBezTo>
                    <a:pt x="3876585" y="679109"/>
                    <a:pt x="4286250" y="1399277"/>
                    <a:pt x="4286250" y="2178844"/>
                  </a:cubicBezTo>
                  <a:cubicBezTo>
                    <a:pt x="4286250" y="2579597"/>
                    <a:pt x="4177535" y="2972587"/>
                    <a:pt x="3972062" y="3314588"/>
                  </a:cubicBezTo>
                </a:path>
              </a:pathLst>
            </a:custGeom>
            <a:noFill/>
            <a:ln w="57150">
              <a:solidFill>
                <a:srgbClr val="FFFF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27" name="圆角矩形 26"/>
          <p:cNvSpPr/>
          <p:nvPr/>
        </p:nvSpPr>
        <p:spPr>
          <a:xfrm>
            <a:off x="1181096" y="4563981"/>
            <a:ext cx="8139449" cy="11700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宋体" panose="02010600030101010101" pitchFamily="2" charset="-122"/>
              </a:rPr>
              <a:t>  一条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弧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和</a:t>
            </a:r>
            <a:r>
              <a:rPr lang="zh-CN" altLang="en-US" sz="2400" b="1" dirty="0"/>
              <a:t>经过</a:t>
            </a:r>
            <a:r>
              <a:rPr lang="zh-CN" altLang="en-US" sz="2400" b="1" dirty="0">
                <a:solidFill>
                  <a:srgbClr val="FF0000"/>
                </a:solidFill>
              </a:rPr>
              <a:t>这条弧两端的两条 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半径</a:t>
            </a:r>
            <a:r>
              <a:rPr lang="zh-CN" altLang="en-US" sz="2400" b="1" dirty="0">
                <a:latin typeface="宋体" panose="02010600030101010101" pitchFamily="2" charset="-122"/>
              </a:rPr>
              <a:t>所围成的图形叫做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扇形</a:t>
            </a:r>
            <a:r>
              <a:rPr lang="zh-CN" altLang="en-US" sz="2400" b="1" dirty="0">
                <a:latin typeface="宋体" panose="02010600030101010101" pitchFamily="2" charset="-122"/>
              </a:rPr>
              <a:t>。</a:t>
            </a:r>
            <a:endParaRPr lang="zh-CN" altLang="zh-CN" sz="2400" dirty="0">
              <a:solidFill>
                <a:schemeClr val="tx2"/>
              </a:solidFill>
            </a:endParaRPr>
          </a:p>
        </p:txBody>
      </p:sp>
      <p:sp>
        <p:nvSpPr>
          <p:cNvPr id="29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" y="1380634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348" y="365244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通过学习，提高学生对数学的好奇心与求知欲，初步认识数学知识之间的密切联系，体验数学活动的意义和</a:t>
            </a:r>
            <a:r>
              <a:rPr lang="zh-CN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作用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95348" y="230039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在操作探究中认识扇形，初步了解扇形的特征，知道扇形的大小与圆心角有关。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75008" y="1137229"/>
            <a:ext cx="3996607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：扇形的认识。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61871" y="1742864"/>
            <a:ext cx="9697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扇形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是由两条半径和圆上的一段曲线（弧）围成的图形，顶点在圆心的角叫做圆心角，扇形是圆的一部分。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68688" y="3203303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【例】说一说下面哪些图形是扇形？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76" descr="6(`$(W{V(JY1N)X6A~2O2D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2564" y="4188169"/>
            <a:ext cx="8553063" cy="157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1939627" y="5768426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03798" y="5775520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518965" y="5784852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(3)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736389" y="5762641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(4)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30310" y="1163638"/>
            <a:ext cx="10290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【讲解】第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幅图形是扇形；第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幅图形不是扇形，因为它们不是由两条半径组成的，圆心角的顶点不在圆心。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30310" y="2345342"/>
            <a:ext cx="10290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【方法小结】判断一个图形是否是扇形，关键看它是否具备两个条件：第一是不是由两条半径组成的；第二圆心角的顶点在不在圆心。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30310" y="3551013"/>
            <a:ext cx="51491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下面的圆形角分别是多少度？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Picture 77" descr="9V4VSGZIV5`{40MQ}3KVL3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4794" y="5073695"/>
            <a:ext cx="6172347" cy="1636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本框 11"/>
          <p:cNvSpPr txBox="1"/>
          <p:nvPr/>
        </p:nvSpPr>
        <p:spPr>
          <a:xfrm>
            <a:off x="1179774" y="5073695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543945" y="5080789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59112" y="5090121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(3)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466666" y="4986255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11437" y="1405860"/>
            <a:ext cx="8021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分别用分数表示出上图中扇形是圆的几分之几。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311437" y="2055392"/>
                <a:ext cx="7971093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【参考答案】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1.90</a:t>
                </a:r>
                <a:r>
                  <a:rPr lang="zh-CN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度；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180</a:t>
                </a:r>
                <a:r>
                  <a:rPr lang="zh-CN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度；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120</a:t>
                </a:r>
                <a:r>
                  <a:rPr lang="zh-CN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度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 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zh-CN" alt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、</m:t>
                    </m:r>
                    <m:f>
                      <m:fPr>
                        <m:ctrlP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zh-CN" alt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、</m:t>
                    </m:r>
                    <m:f>
                      <m:fPr>
                        <m:ctrlP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zh-CN" alt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zh-CN" altLang="en-US" sz="32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437" y="2055392"/>
                <a:ext cx="7971093" cy="790216"/>
              </a:xfrm>
              <a:prstGeom prst="rect">
                <a:avLst/>
              </a:prstGeom>
              <a:blipFill rotWithShape="1">
                <a:blip r:embed="rId3"/>
                <a:stretch>
                  <a:fillRect l="-2" t="-67" r="-126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1293903" y="2871589"/>
            <a:ext cx="651011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扇形的大小与圆心角的关系。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93903" y="3637031"/>
            <a:ext cx="98978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扇形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的大小与圆心角的关系：在同圆或等圆中，圆心角越大，扇形越大；反之，圆心角越小，扇形就越小。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13599" y="5074785"/>
            <a:ext cx="77251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【例】比较下面的等圆中的三个扇形，谁最大？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4" name="Picture 78" descr="9V4VSGZIV5`{40MQ}3KVL3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1974" y="1448771"/>
            <a:ext cx="6729259" cy="1783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239069" y="3375002"/>
            <a:ext cx="7879080" cy="559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【讲解】第二扇形的圆形角最大，所以第二个扇形最大。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24419" y="1371498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88590" y="1378592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03757" y="1387924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(3)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239069" y="4077176"/>
            <a:ext cx="9939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【方法小结】判断几个在同圆与等圆中的扇形大小，只要看它们的圆心角的大小，圆心角大的扇形就大。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071644" y="5415055"/>
            <a:ext cx="9161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【小练习】说一说，下面的三个扇形，谁最大？谁最小？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414195" y="1346272"/>
            <a:ext cx="2632898" cy="2568905"/>
            <a:chOff x="2395329" y="3065173"/>
            <a:chExt cx="1816062" cy="1771922"/>
          </a:xfrm>
        </p:grpSpPr>
        <p:grpSp>
          <p:nvGrpSpPr>
            <p:cNvPr id="7" name="组合 6"/>
            <p:cNvGrpSpPr/>
            <p:nvPr/>
          </p:nvGrpSpPr>
          <p:grpSpPr>
            <a:xfrm>
              <a:off x="2395329" y="3065173"/>
              <a:ext cx="1816062" cy="1771922"/>
              <a:chOff x="2266541" y="3351503"/>
              <a:chExt cx="914400" cy="892175"/>
            </a:xfrm>
          </p:grpSpPr>
          <p:sp>
            <p:nvSpPr>
              <p:cNvPr id="12" name="Oval 358"/>
              <p:cNvSpPr>
                <a:spLocks noChangeArrowheads="1"/>
              </p:cNvSpPr>
              <p:nvPr/>
            </p:nvSpPr>
            <p:spPr bwMode="auto">
              <a:xfrm>
                <a:off x="2266541" y="3351503"/>
                <a:ext cx="914400" cy="89217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3600" dirty="0"/>
              </a:p>
            </p:txBody>
          </p:sp>
          <p:sp>
            <p:nvSpPr>
              <p:cNvPr id="13" name="Line 359"/>
              <p:cNvSpPr>
                <a:spLocks noChangeShapeType="1"/>
              </p:cNvSpPr>
              <p:nvPr/>
            </p:nvSpPr>
            <p:spPr bwMode="auto">
              <a:xfrm>
                <a:off x="2723741" y="3757498"/>
                <a:ext cx="457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3600"/>
              </a:p>
            </p:txBody>
          </p:sp>
          <p:sp>
            <p:nvSpPr>
              <p:cNvPr id="14" name="Line 360"/>
              <p:cNvSpPr>
                <a:spLocks noChangeShapeType="1"/>
              </p:cNvSpPr>
              <p:nvPr/>
            </p:nvSpPr>
            <p:spPr bwMode="auto">
              <a:xfrm flipV="1">
                <a:off x="2714216" y="3410241"/>
                <a:ext cx="228600" cy="3476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3600"/>
              </a:p>
            </p:txBody>
          </p:sp>
          <p:sp>
            <p:nvSpPr>
              <p:cNvPr id="15" name="Line 361"/>
              <p:cNvSpPr>
                <a:spLocks noChangeShapeType="1"/>
              </p:cNvSpPr>
              <p:nvPr/>
            </p:nvSpPr>
            <p:spPr bwMode="auto">
              <a:xfrm flipH="1">
                <a:off x="2609441" y="3738853"/>
                <a:ext cx="114300" cy="4953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3600"/>
              </a:p>
            </p:txBody>
          </p:sp>
        </p:grpSp>
        <p:sp>
          <p:nvSpPr>
            <p:cNvPr id="8" name="文本框 7"/>
            <p:cNvSpPr txBox="1"/>
            <p:nvPr/>
          </p:nvSpPr>
          <p:spPr>
            <a:xfrm>
              <a:off x="2983175" y="3611571"/>
              <a:ext cx="338561" cy="4458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600" dirty="0" smtClean="0"/>
                <a:t>O</a:t>
              </a:r>
              <a:endParaRPr lang="zh-CN" altLang="en-US" sz="3600" dirty="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639579" y="3465145"/>
              <a:ext cx="288804" cy="4458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600" dirty="0" smtClean="0"/>
                <a:t>1</a:t>
              </a:r>
              <a:endParaRPr lang="zh-CN" altLang="en-US" sz="3600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673239" y="3457356"/>
              <a:ext cx="288804" cy="4458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600" dirty="0" smtClean="0"/>
                <a:t>2</a:t>
              </a:r>
              <a:endParaRPr lang="zh-CN" altLang="en-US" sz="3600" dirty="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522396" y="4043294"/>
              <a:ext cx="288804" cy="4458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600" dirty="0" smtClean="0"/>
                <a:t>3</a:t>
              </a:r>
              <a:endParaRPr lang="zh-CN" altLang="en-US" sz="3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1202202" y="4355695"/>
                <a:ext cx="35509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【参考答案】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  <a14:m>
                  <m:oMath xmlns:m="http://schemas.openxmlformats.org/officeDocument/2006/math">
                    <m:r>
                      <a:rPr lang="en-US" altLang="zh-CN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3&gt;2</m:t>
                    </m:r>
                  </m:oMath>
                </a14:m>
                <a:r>
                  <a:rPr lang="zh-CN" altLang="en-US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202" y="4355695"/>
                <a:ext cx="355090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4" t="-50" r="-819" b="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859</Words>
  <Application>Microsoft Office PowerPoint</Application>
  <PresentationFormat>宽屏</PresentationFormat>
  <Paragraphs>124</Paragraphs>
  <Slides>14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黑体</vt:lpstr>
      <vt:lpstr>楷体</vt:lpstr>
      <vt:lpstr>楷体_GB2312</vt:lpstr>
      <vt:lpstr>宋体</vt:lpstr>
      <vt:lpstr>微软雅黑</vt:lpstr>
      <vt:lpstr>Arial</vt:lpstr>
      <vt:lpstr>Arial Black</vt:lpstr>
      <vt:lpstr>Calibri</vt:lpstr>
      <vt:lpstr>Calibri Light</vt:lpstr>
      <vt:lpstr>Cambria Math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2023-01-16T21:46:40Z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C6A0C91042B94B6D9855FAE9A6A70772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