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handoutMasterIdLst>
    <p:handoutMasterId r:id="rId31"/>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Lst>
  <p:sldSz cx="9144000" cy="6858000" type="screen4x3"/>
  <p:notesSz cx="6858000" cy="9144000"/>
  <p:defaultTextStyle>
    <a:defPPr>
      <a:defRPr lang="zh-CN"/>
    </a:defPPr>
    <a:lvl1pPr algn="ctr"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100" d="100"/>
          <a:sy n="100" d="100"/>
        </p:scale>
        <p:origin x="-294" y="-264"/>
      </p:cViewPr>
      <p:guideLst>
        <p:guide orient="horz" pos="2160"/>
        <p:guide pos="2880"/>
      </p:guideLst>
    </p:cSldViewPr>
  </p:slideViewPr>
  <p:notesTextViewPr>
    <p:cViewPr>
      <p:scale>
        <a:sx n="100" d="100"/>
        <a:sy n="100" d="100"/>
      </p:scale>
      <p:origin x="0" y="0"/>
    </p:cViewPr>
  </p:notesTextViewPr>
  <p:sorterViewPr>
    <p:cViewPr>
      <p:scale>
        <a:sx n="97" d="100"/>
        <a:sy n="97"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0DEA70-21F7-4546-B9B3-B7FA21EAC238}" type="datetimeFigureOut">
              <a:rPr lang="zh-CN" altLang="en-US" smtClean="0"/>
              <a:t>2023-01-17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702C96-25F1-4864-A7D1-1F1ABB8E84C8}"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6702C96-25F1-4864-A7D1-1F1ABB8E84C8}" type="slidenum">
              <a:rPr lang="zh-CN" altLang="en-US" smtClean="0"/>
              <a:t>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2FD728C8-4E53-4221-B634-F6F95A4A3590}" type="slidenum">
              <a:rPr lang="en-US" altLang="zh-CN"/>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941EA1AE-A430-4356-A714-87B9C1747A0B}" type="slidenum">
              <a:rPr lang="en-US" altLang="zh-CN"/>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16F1F106-08F1-4E76-8415-FE7ACF3DB02F}" type="slidenum">
              <a:rPr lang="en-US" altLang="zh-CN"/>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14AC3BCA-6781-4C4C-B227-286A2A915982}" type="slidenum">
              <a:rPr lang="en-US" altLang="zh-CN"/>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12BE2D6A-5B16-4C8A-BC58-ADBF1940679B}" type="slidenum">
              <a:rPr lang="en-US" altLang="zh-CN"/>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47EA8A24-DDB1-4D3B-9F63-563510503290}" type="slidenum">
              <a:rPr lang="en-US" altLang="zh-CN"/>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34937B32-2598-4925-95CE-319D929FE885}" type="slidenum">
              <a:rPr lang="en-US" altLang="zh-CN"/>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4814158B-6040-4B95-A6D5-F7EBCA15ABB8}" type="slidenum">
              <a:rPr lang="en-US" altLang="zh-CN"/>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A5D88865-D597-432B-A8B8-C4A169AB8060}" type="slidenum">
              <a:rPr lang="en-US" altLang="zh-CN"/>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35792B92-EE31-466D-AA68-59A3894A7E62}" type="slidenum">
              <a:rPr lang="en-US" altLang="zh-CN"/>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B57ED29E-E2EA-4ABD-A8F3-754719E2F32E}" type="slidenum">
              <a:rPr lang="en-US" altLang="zh-CN"/>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l">
              <a:defRPr sz="1400"/>
            </a:lvl1pPr>
          </a:lstStyle>
          <a:p>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0F3D8374-D0CA-414C-A4C8-B6F26CB982BB}" type="slidenum">
              <a:rPr lang="en-US" altLang="zh-CN"/>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12700" y="609600"/>
            <a:ext cx="9144000" cy="2171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40000"/>
              </a:lnSpc>
              <a:spcBef>
                <a:spcPts val="0"/>
              </a:spcBef>
            </a:pPr>
            <a:r>
              <a:rPr lang="en-US" altLang="zh-CN" sz="5400" b="1" spc="-150" dirty="0">
                <a:solidFill>
                  <a:srgbClr val="0000CC"/>
                </a:solidFill>
              </a:rPr>
              <a:t>Unit 5</a:t>
            </a:r>
          </a:p>
          <a:p>
            <a:pPr algn="ctr">
              <a:lnSpc>
                <a:spcPct val="140000"/>
              </a:lnSpc>
              <a:spcBef>
                <a:spcPts val="0"/>
              </a:spcBef>
            </a:pPr>
            <a:r>
              <a:rPr lang="en-US" altLang="zh-CN" sz="4800" b="1" spc="-150" dirty="0">
                <a:solidFill>
                  <a:srgbClr val="0000CC"/>
                </a:solidFill>
              </a:rPr>
              <a:t>What are the shirts made of?</a:t>
            </a:r>
          </a:p>
        </p:txBody>
      </p:sp>
      <p:sp>
        <p:nvSpPr>
          <p:cNvPr id="12291" name="WordArt 6"/>
          <p:cNvSpPr>
            <a:spLocks noChangeArrowheads="1" noChangeShapeType="1" noTextEdit="1"/>
          </p:cNvSpPr>
          <p:nvPr/>
        </p:nvSpPr>
        <p:spPr bwMode="auto">
          <a:xfrm>
            <a:off x="1828800" y="3352800"/>
            <a:ext cx="5334000" cy="571500"/>
          </a:xfrm>
          <a:prstGeom prst="rect">
            <a:avLst/>
          </a:prstGeom>
        </p:spPr>
        <p:txBody>
          <a:bodyPr wrap="none" fromWordArt="1">
            <a:prstTxWarp prst="textPlain">
              <a:avLst>
                <a:gd name="adj" fmla="val 50000"/>
              </a:avLst>
            </a:prstTxWarp>
          </a:bodyPr>
          <a:lstStyle/>
          <a:p>
            <a:r>
              <a:rPr lang="en-US" altLang="zh-CN" sz="4000" b="1" i="1" kern="10" dirty="0">
                <a:ln w="9525">
                  <a:noFill/>
                  <a:round/>
                </a:ln>
                <a:solidFill>
                  <a:srgbClr val="FF0000"/>
                </a:solidFill>
                <a:latin typeface="Arial" panose="020B0604020202020204"/>
                <a:cs typeface="Arial" panose="020B0604020202020204"/>
              </a:rPr>
              <a:t>Section B 3a-Self Check</a:t>
            </a:r>
            <a:endParaRPr lang="zh-CN" altLang="en-US" sz="4000" b="1" i="1" kern="10" dirty="0">
              <a:ln w="9525">
                <a:noFill/>
                <a:round/>
              </a:ln>
              <a:solidFill>
                <a:srgbClr val="FF0000"/>
              </a:solidFill>
              <a:latin typeface="Arial" panose="020B0604020202020204"/>
              <a:cs typeface="Arial" panose="020B0604020202020204"/>
            </a:endParaRPr>
          </a:p>
        </p:txBody>
      </p:sp>
      <p:sp>
        <p:nvSpPr>
          <p:cNvPr id="5" name="矩形 4"/>
          <p:cNvSpPr/>
          <p:nvPr/>
        </p:nvSpPr>
        <p:spPr>
          <a:xfrm>
            <a:off x="2653170" y="5016500"/>
            <a:ext cx="3812262" cy="566309"/>
          </a:xfrm>
          <a:prstGeom prst="rect">
            <a:avLst/>
          </a:prstGeom>
        </p:spPr>
        <p:txBody>
          <a:bodyPr wrap="none">
            <a:spAutoFit/>
          </a:bodyPr>
          <a:lstStyle/>
          <a:p>
            <a:pPr marL="342900" lvl="0" indent="-342900" algn="ctr" fontAlgn="base">
              <a:lnSpc>
                <a:spcPct val="110000"/>
              </a:lnSpc>
              <a:spcBef>
                <a:spcPct val="0"/>
              </a:spcBef>
              <a:spcAft>
                <a:spcPct val="0"/>
              </a:spcAft>
            </a:pPr>
            <a:r>
              <a:rPr lang="en-US" altLang="zh-CN" sz="28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800" b="1" kern="0" dirty="0">
              <a:solidFill>
                <a:srgbClr val="0000FF"/>
              </a:solidFill>
              <a:latin typeface="微软雅黑" panose="020B0503020204020204" pitchFamily="34" charset="-122"/>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randombar(horizontal)">
                                      <p:cBhvr>
                                        <p:cTn id="7"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2" name="Rectangle 5"/>
          <p:cNvSpPr>
            <a:spLocks noChangeArrowheads="1"/>
          </p:cNvSpPr>
          <p:nvPr/>
        </p:nvSpPr>
        <p:spPr bwMode="auto">
          <a:xfrm>
            <a:off x="685800" y="533400"/>
            <a:ext cx="69342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l"/>
            <a:r>
              <a:rPr lang="en-US" altLang="zh-CN" sz="3600" b="1" dirty="0">
                <a:solidFill>
                  <a:schemeClr val="accent2"/>
                </a:solidFill>
                <a:latin typeface="Times New Roman" panose="02020603050405020304" pitchFamily="18" charset="0"/>
                <a:cs typeface="Times New Roman" panose="02020603050405020304" pitchFamily="18" charset="0"/>
              </a:rPr>
              <a:t>3b  </a:t>
            </a:r>
            <a:r>
              <a:rPr lang="en-US" altLang="zh-CN" sz="3600" b="1" dirty="0">
                <a:solidFill>
                  <a:schemeClr val="accent2"/>
                </a:solidFill>
                <a:latin typeface="Times New Roman" panose="02020603050405020304" pitchFamily="18" charset="0"/>
              </a:rPr>
              <a:t>Write a paragraph about the product. Use your notes in 3a.</a:t>
            </a:r>
          </a:p>
        </p:txBody>
      </p:sp>
      <p:sp>
        <p:nvSpPr>
          <p:cNvPr id="81923" name="Rectangle 3"/>
          <p:cNvSpPr>
            <a:spLocks noChangeArrowheads="1"/>
          </p:cNvSpPr>
          <p:nvPr/>
        </p:nvSpPr>
        <p:spPr bwMode="auto">
          <a:xfrm>
            <a:off x="685800" y="1905000"/>
            <a:ext cx="8153400" cy="418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40000"/>
              </a:lnSpc>
            </a:pPr>
            <a:r>
              <a:rPr kumimoji="1" lang="en-US" altLang="zh-CN" sz="3200" b="1" dirty="0">
                <a:solidFill>
                  <a:srgbClr val="0000FF"/>
                </a:solidFill>
                <a:latin typeface="Times New Roman" panose="02020603050405020304" pitchFamily="18" charset="0"/>
              </a:rPr>
              <a:t>Use the following expressions to help you: </a:t>
            </a:r>
          </a:p>
          <a:p>
            <a:pPr algn="l">
              <a:lnSpc>
                <a:spcPct val="140000"/>
              </a:lnSpc>
            </a:pPr>
            <a:r>
              <a:rPr kumimoji="1" lang="en-US" altLang="zh-CN" sz="3200" b="1" dirty="0">
                <a:latin typeface="Times New Roman" panose="02020603050405020304" pitchFamily="18" charset="0"/>
              </a:rPr>
              <a:t>My town/city is famous for…</a:t>
            </a:r>
          </a:p>
          <a:p>
            <a:pPr algn="l">
              <a:lnSpc>
                <a:spcPct val="140000"/>
              </a:lnSpc>
            </a:pPr>
            <a:r>
              <a:rPr kumimoji="1" lang="en-US" altLang="zh-CN" sz="3200" b="1" dirty="0">
                <a:latin typeface="Times New Roman" panose="02020603050405020304" pitchFamily="18" charset="0"/>
              </a:rPr>
              <a:t>…is famous in my town/city.</a:t>
            </a:r>
          </a:p>
          <a:p>
            <a:pPr algn="l">
              <a:lnSpc>
                <a:spcPct val="140000"/>
              </a:lnSpc>
            </a:pPr>
            <a:r>
              <a:rPr kumimoji="1" lang="en-US" altLang="zh-CN" sz="3200" b="1" dirty="0">
                <a:latin typeface="Times New Roman" panose="02020603050405020304" pitchFamily="18" charset="0"/>
              </a:rPr>
              <a:t>…is/are made of/from/with/by/in...</a:t>
            </a:r>
          </a:p>
          <a:p>
            <a:pPr algn="l">
              <a:lnSpc>
                <a:spcPct val="140000"/>
              </a:lnSpc>
            </a:pPr>
            <a:r>
              <a:rPr kumimoji="1" lang="en-US" altLang="zh-CN" sz="3200" b="1" dirty="0">
                <a:latin typeface="Times New Roman" panose="02020603050405020304" pitchFamily="18" charset="0"/>
              </a:rPr>
              <a:t>…is/are used for...</a:t>
            </a:r>
          </a:p>
          <a:p>
            <a:pPr algn="l">
              <a:lnSpc>
                <a:spcPct val="140000"/>
              </a:lnSpc>
            </a:pPr>
            <a:r>
              <a:rPr kumimoji="1" lang="en-US" altLang="zh-CN" sz="3200" b="1" dirty="0">
                <a:latin typeface="Times New Roman" panose="02020603050405020304" pitchFamily="18" charset="0"/>
              </a:rPr>
              <a:t>…is/are special because...</a:t>
            </a: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6" name="Text Box 6"/>
          <p:cNvSpPr txBox="1">
            <a:spLocks noChangeArrowheads="1"/>
          </p:cNvSpPr>
          <p:nvPr/>
        </p:nvSpPr>
        <p:spPr bwMode="auto">
          <a:xfrm>
            <a:off x="965200" y="2616200"/>
            <a:ext cx="7489825"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a:lvl3pPr/>
            <a:lvl4pPr/>
            <a:lvl5pPr/>
            <a:lvl6pPr/>
            <a:lvl7pPr/>
            <a:lvl8pPr/>
            <a:lvl9pPr/>
          </a:lstStyle>
          <a:p>
            <a:pPr algn="l">
              <a:lnSpc>
                <a:spcPct val="120000"/>
              </a:lnSpc>
              <a:buFont typeface="Wingdings" panose="05000000000000000000" pitchFamily="2" charset="2"/>
              <a:buNone/>
            </a:pPr>
            <a:r>
              <a:rPr lang="en-US" altLang="zh-CN" sz="3200" b="1" dirty="0">
                <a:latin typeface="Times New Roman" panose="02020603050405020304" pitchFamily="18" charset="0"/>
                <a:ea typeface="黑体" panose="02010609060101010101" pitchFamily="2" charset="-122"/>
              </a:rPr>
              <a:t>        </a:t>
            </a:r>
            <a:r>
              <a:rPr lang="zh-CN" altLang="en-US" sz="3200" b="1" dirty="0">
                <a:latin typeface="Times New Roman" panose="02020603050405020304" pitchFamily="18" charset="0"/>
                <a:ea typeface="黑体" panose="02010609060101010101" pitchFamily="2" charset="-122"/>
              </a:rPr>
              <a:t>这是</a:t>
            </a:r>
            <a:r>
              <a:rPr lang="zh-CN" altLang="zh-CN" sz="3200" b="1" dirty="0">
                <a:latin typeface="Times New Roman" panose="02020603050405020304" pitchFamily="18" charset="0"/>
                <a:ea typeface="黑体" panose="02010609060101010101" pitchFamily="2" charset="-122"/>
              </a:rPr>
              <a:t>一篇科普性说明文，让同学们介绍灯笼的相关情况，语态应为被动语态为主；时态应以一般现在时为主，辅以少量一般过去时态或其他时态的句子。</a:t>
            </a:r>
            <a:endParaRPr lang="zh-CN" altLang="en-US" sz="3200" b="1" dirty="0">
              <a:solidFill>
                <a:srgbClr val="FF00FF"/>
              </a:solidFill>
              <a:ea typeface="黑体" panose="02010609060101010101" pitchFamily="2" charset="-122"/>
              <a:cs typeface="Times New Roman" panose="02020603050405020304" pitchFamily="18" charset="0"/>
            </a:endParaRPr>
          </a:p>
        </p:txBody>
      </p:sp>
      <p:sp>
        <p:nvSpPr>
          <p:cNvPr id="82947" name="WordArt 3"/>
          <p:cNvSpPr>
            <a:spLocks noChangeArrowheads="1" noChangeShapeType="1" noTextEdit="1"/>
          </p:cNvSpPr>
          <p:nvPr/>
        </p:nvSpPr>
        <p:spPr bwMode="auto">
          <a:xfrm>
            <a:off x="3048000" y="990600"/>
            <a:ext cx="2952750" cy="1027113"/>
          </a:xfrm>
          <a:prstGeom prst="rect">
            <a:avLst/>
          </a:prstGeom>
        </p:spPr>
        <p:txBody>
          <a:bodyPr wrap="none" fromWordArt="1">
            <a:prstTxWarp prst="textInflateTop">
              <a:avLst>
                <a:gd name="adj" fmla="val 31917"/>
              </a:avLst>
            </a:prstTxWarp>
          </a:bodyPr>
          <a:lstStyle/>
          <a:p>
            <a:r>
              <a:rPr lang="zh-CN" altLang="en-US" sz="3600" b="1" kern="10" dirty="0">
                <a:ln w="12700">
                  <a:solidFill>
                    <a:srgbClr val="000000"/>
                  </a:solidFill>
                  <a:round/>
                </a:ln>
                <a:gradFill rotWithShape="1">
                  <a:gsLst>
                    <a:gs pos="0">
                      <a:schemeClr val="hlink"/>
                    </a:gs>
                    <a:gs pos="100000">
                      <a:srgbClr val="FFFF00"/>
                    </a:gs>
                  </a:gsLst>
                  <a:lin ang="5400000" scaled="1"/>
                </a:gradFill>
                <a:effectLst>
                  <a:outerShdw dist="45791" dir="2021404" algn="ctr" rotWithShape="0">
                    <a:srgbClr val="808080">
                      <a:alpha val="79999"/>
                    </a:srgbClr>
                  </a:outerShdw>
                </a:effectLst>
                <a:latin typeface="宋体" panose="02010600030101010101" pitchFamily="2" charset="-122"/>
                <a:ea typeface="宋体" panose="02010600030101010101" pitchFamily="2" charset="-122"/>
              </a:rPr>
              <a:t>写作指导</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82946"/>
                                        </p:tgtEl>
                                        <p:attrNameLst>
                                          <p:attrName>style.visibility</p:attrName>
                                        </p:attrNameLst>
                                      </p:cBhvr>
                                      <p:to>
                                        <p:strVal val="visible"/>
                                      </p:to>
                                    </p:set>
                                    <p:animEffect transition="in" filter="box(in)">
                                      <p:cBhvr>
                                        <p:cTn id="7" dur="500"/>
                                        <p:tgtEl>
                                          <p:spTgt spid="829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0" name="Text Box 8"/>
          <p:cNvSpPr txBox="1">
            <a:spLocks noChangeArrowheads="1"/>
          </p:cNvSpPr>
          <p:nvPr/>
        </p:nvSpPr>
        <p:spPr bwMode="auto">
          <a:xfrm>
            <a:off x="1054100" y="914400"/>
            <a:ext cx="7343775"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807720" algn="l"/>
                <a:tab pos="898525" algn="l"/>
              </a:tabLst>
            </a:lvl1pPr>
            <a:lvl2pPr>
              <a:tabLst>
                <a:tab pos="807720" algn="l"/>
                <a:tab pos="898525" algn="l"/>
              </a:tabLst>
            </a:lvl2pPr>
            <a:lvl3pPr>
              <a:tabLst>
                <a:tab pos="807720" algn="l"/>
                <a:tab pos="898525" algn="l"/>
              </a:tabLst>
            </a:lvl3pPr>
            <a:lvl4pPr>
              <a:tabLst>
                <a:tab pos="807720" algn="l"/>
                <a:tab pos="898525" algn="l"/>
              </a:tabLst>
            </a:lvl4pPr>
            <a:lvl5pPr>
              <a:tabLst>
                <a:tab pos="807720" algn="l"/>
                <a:tab pos="898525" algn="l"/>
              </a:tabLst>
            </a:lvl5pPr>
            <a:lvl6pPr>
              <a:tabLst>
                <a:tab pos="807720" algn="l"/>
                <a:tab pos="898525" algn="l"/>
              </a:tabLst>
            </a:lvl6pPr>
            <a:lvl7pPr>
              <a:tabLst>
                <a:tab pos="807720" algn="l"/>
                <a:tab pos="898525" algn="l"/>
              </a:tabLst>
            </a:lvl7pPr>
            <a:lvl8pPr>
              <a:tabLst>
                <a:tab pos="807720" algn="l"/>
                <a:tab pos="898525" algn="l"/>
              </a:tabLst>
            </a:lvl8pPr>
            <a:lvl9pPr>
              <a:tabLst>
                <a:tab pos="807720" algn="l"/>
                <a:tab pos="898525" algn="l"/>
              </a:tabLst>
            </a:lvl9pPr>
          </a:lstStyle>
          <a:p>
            <a:pPr algn="l">
              <a:lnSpc>
                <a:spcPct val="125000"/>
              </a:lnSpc>
              <a:buFont typeface="Wingdings" panose="05000000000000000000" pitchFamily="2" charset="2"/>
              <a:buNone/>
            </a:pPr>
            <a:r>
              <a:rPr lang="en-US" altLang="zh-CN" sz="3200" b="1" dirty="0">
                <a:latin typeface="Times New Roman" panose="02020603050405020304" pitchFamily="18" charset="0"/>
                <a:ea typeface="黑体" panose="02010609060101010101" pitchFamily="2" charset="-122"/>
              </a:rPr>
              <a:t>       </a:t>
            </a:r>
            <a:r>
              <a:rPr lang="zh-CN" altLang="zh-CN" sz="3200" b="1" dirty="0">
                <a:latin typeface="Times New Roman" panose="02020603050405020304" pitchFamily="18" charset="0"/>
                <a:ea typeface="黑体" panose="02010609060101010101" pitchFamily="2" charset="-122"/>
              </a:rPr>
              <a:t>写作时，应按表格提示，理清写作思路，逐条清晰地进行介绍。比如，可以先介绍灯笼的历史、用途及意义。后介绍人们挂灯笼的时间。最后，介绍灯笼的制作材料、产地及其类型。</a:t>
            </a:r>
            <a:endParaRPr lang="zh-CN" altLang="en-US" sz="3200" b="1" dirty="0">
              <a:latin typeface="Times New Roman" panose="02020603050405020304" pitchFamily="18" charset="0"/>
              <a:ea typeface="黑体" panose="02010609060101010101" pitchFamily="2" charset="-122"/>
            </a:endParaRPr>
          </a:p>
          <a:p>
            <a:pPr algn="l">
              <a:lnSpc>
                <a:spcPct val="125000"/>
              </a:lnSpc>
              <a:buFont typeface="Wingdings" panose="05000000000000000000" pitchFamily="2" charset="2"/>
              <a:buNone/>
            </a:pPr>
            <a:r>
              <a:rPr lang="zh-CN" altLang="en-US" sz="3200" b="1" dirty="0">
                <a:latin typeface="Times New Roman" panose="02020603050405020304" pitchFamily="18" charset="0"/>
                <a:ea typeface="黑体" panose="02010609060101010101" pitchFamily="2" charset="-122"/>
              </a:rPr>
              <a:t>       </a:t>
            </a:r>
            <a:r>
              <a:rPr lang="zh-CN" altLang="zh-CN" sz="3200" b="1" dirty="0">
                <a:latin typeface="Times New Roman" panose="02020603050405020304" pitchFamily="18" charset="0"/>
                <a:ea typeface="黑体" panose="02010609060101010101" pitchFamily="2" charset="-122"/>
              </a:rPr>
              <a:t>注意要恰当运用被动语态，检查</a:t>
            </a:r>
            <a:endParaRPr lang="zh-CN" altLang="en-US" sz="3200" b="1" dirty="0">
              <a:latin typeface="Times New Roman" panose="02020603050405020304" pitchFamily="18" charset="0"/>
              <a:ea typeface="黑体" panose="02010609060101010101" pitchFamily="2" charset="-122"/>
            </a:endParaRPr>
          </a:p>
          <a:p>
            <a:pPr algn="l">
              <a:lnSpc>
                <a:spcPct val="125000"/>
              </a:lnSpc>
              <a:buFont typeface="Wingdings" panose="05000000000000000000" pitchFamily="2" charset="2"/>
              <a:buNone/>
            </a:pPr>
            <a:r>
              <a:rPr lang="zh-CN" altLang="zh-CN" sz="3200" b="1" dirty="0">
                <a:latin typeface="Times New Roman" panose="02020603050405020304" pitchFamily="18" charset="0"/>
                <a:ea typeface="黑体" panose="02010609060101010101" pitchFamily="2" charset="-122"/>
              </a:rPr>
              <a:t>数、时态以及句子结构等是否正确。</a:t>
            </a:r>
            <a:endParaRPr lang="zh-CN" altLang="en-US" sz="3200" b="1" dirty="0">
              <a:latin typeface="Times New Roman" panose="02020603050405020304" pitchFamily="18" charset="0"/>
              <a:ea typeface="黑体" panose="02010609060101010101" pitchFamily="2" charset="-122"/>
            </a:endParaRP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Text Box 8"/>
          <p:cNvSpPr txBox="1">
            <a:spLocks noChangeArrowheads="1"/>
          </p:cNvSpPr>
          <p:nvPr/>
        </p:nvSpPr>
        <p:spPr bwMode="auto">
          <a:xfrm>
            <a:off x="900113" y="1295400"/>
            <a:ext cx="7634287" cy="448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l">
              <a:lnSpc>
                <a:spcPct val="120000"/>
              </a:lnSpc>
            </a:pPr>
            <a:r>
              <a:rPr lang="en-US" altLang="zh-CN" sz="3400" b="1" dirty="0">
                <a:latin typeface="Times New Roman" panose="02020603050405020304" pitchFamily="18" charset="0"/>
              </a:rPr>
              <a:t>    Lanterns have been around for about 1800 years. They were first used for lighting in the old days. Today, they are used at festivals and other celebrations. Chinese people love lanterns very much because they’re symbols of good luck and family reunion. </a:t>
            </a:r>
            <a:endParaRPr lang="zh-CN" altLang="zh-CN" sz="3400" b="1" dirty="0">
              <a:latin typeface="Times New Roman" panose="02020603050405020304" pitchFamily="18" charset="0"/>
            </a:endParaRPr>
          </a:p>
        </p:txBody>
      </p:sp>
      <p:sp>
        <p:nvSpPr>
          <p:cNvPr id="84995" name="Text Box 5"/>
          <p:cNvSpPr txBox="1">
            <a:spLocks noChangeArrowheads="1"/>
          </p:cNvSpPr>
          <p:nvPr/>
        </p:nvSpPr>
        <p:spPr bwMode="auto">
          <a:xfrm>
            <a:off x="2268538" y="374650"/>
            <a:ext cx="4824412"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a:lvl3pPr/>
            <a:lvl4pPr/>
            <a:lvl5pPr/>
            <a:lvl6pPr/>
            <a:lvl7pPr/>
            <a:lvl8pPr/>
            <a:lvl9pPr/>
          </a:lstStyle>
          <a:p>
            <a:pPr algn="l">
              <a:lnSpc>
                <a:spcPct val="120000"/>
              </a:lnSpc>
            </a:pPr>
            <a:r>
              <a:rPr lang="en-US" altLang="zh-CN" sz="3600" b="1" i="1">
                <a:solidFill>
                  <a:srgbClr val="CC00FF"/>
                </a:solidFill>
                <a:latin typeface="Times New Roman" panose="02020603050405020304" pitchFamily="18" charset="0"/>
                <a:cs typeface="Times New Roman" panose="02020603050405020304" pitchFamily="18" charset="0"/>
              </a:rPr>
              <a:t>One possible version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4994"/>
                                        </p:tgtEl>
                                        <p:attrNameLst>
                                          <p:attrName>style.visibility</p:attrName>
                                        </p:attrNameLst>
                                      </p:cBhvr>
                                      <p:to>
                                        <p:strVal val="visible"/>
                                      </p:to>
                                    </p:set>
                                    <p:anim calcmode="lin" valueType="num">
                                      <p:cBhvr>
                                        <p:cTn id="7" dur="500" fill="hold"/>
                                        <p:tgtEl>
                                          <p:spTgt spid="84994"/>
                                        </p:tgtEl>
                                        <p:attrNameLst>
                                          <p:attrName>ppt_w</p:attrName>
                                        </p:attrNameLst>
                                      </p:cBhvr>
                                      <p:tavLst>
                                        <p:tav tm="0">
                                          <p:val>
                                            <p:fltVal val="0"/>
                                          </p:val>
                                        </p:tav>
                                        <p:tav tm="100000">
                                          <p:val>
                                            <p:strVal val="#ppt_w"/>
                                          </p:val>
                                        </p:tav>
                                      </p:tavLst>
                                    </p:anim>
                                    <p:anim calcmode="lin" valueType="num">
                                      <p:cBhvr>
                                        <p:cTn id="8" dur="500" fill="hold"/>
                                        <p:tgtEl>
                                          <p:spTgt spid="84994"/>
                                        </p:tgtEl>
                                        <p:attrNameLst>
                                          <p:attrName>ppt_h</p:attrName>
                                        </p:attrNameLst>
                                      </p:cBhvr>
                                      <p:tavLst>
                                        <p:tav tm="0">
                                          <p:val>
                                            <p:fltVal val="0"/>
                                          </p:val>
                                        </p:tav>
                                        <p:tav tm="100000">
                                          <p:val>
                                            <p:strVal val="#ppt_h"/>
                                          </p:val>
                                        </p:tav>
                                      </p:tavLst>
                                    </p:anim>
                                    <p:animEffect transition="in" filter="fade">
                                      <p:cBhvr>
                                        <p:cTn id="9" dur="500"/>
                                        <p:tgtEl>
                                          <p:spTgt spid="849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4"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矩形 1"/>
          <p:cNvSpPr>
            <a:spLocks noChangeArrowheads="1"/>
          </p:cNvSpPr>
          <p:nvPr/>
        </p:nvSpPr>
        <p:spPr bwMode="auto">
          <a:xfrm>
            <a:off x="533400" y="457200"/>
            <a:ext cx="8151812" cy="550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lnSpc>
                <a:spcPct val="115000"/>
              </a:lnSpc>
            </a:pPr>
            <a:r>
              <a:rPr lang="en-US" altLang="zh-CN" sz="3400" b="1" dirty="0">
                <a:latin typeface="Times New Roman" panose="02020603050405020304" pitchFamily="18" charset="0"/>
              </a:rPr>
              <a:t>    From Spring Festival to Lantern Festival, lanterns are hung up everywhere. Lanterns were usually made of bamboo and paper in the old days. Now they are made of many kinds of materials, such as steel, silk, cloth, plastic and so on. They are made all around China. Lanterns are made in the shape of different animals, vegetables, fruits and many other things.</a:t>
            </a: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7042" name="Picture 3" descr="d6ca7bcb0a46f21f3dd9d47af4246b600c33ae2e"/>
          <p:cNvPicPr>
            <a:picLocks noChangeAspect="1" noChangeArrowheads="1"/>
          </p:cNvPicPr>
          <p:nvPr/>
        </p:nvPicPr>
        <p:blipFill>
          <a:blip r:embed="rId2"/>
          <a:srcRect/>
          <a:stretch>
            <a:fillRect/>
          </a:stretch>
        </p:blipFill>
        <p:spPr bwMode="auto">
          <a:xfrm>
            <a:off x="1828800" y="457200"/>
            <a:ext cx="4953000" cy="486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WordArt 4"/>
          <p:cNvSpPr>
            <a:spLocks noChangeArrowheads="1" noChangeShapeType="1" noTextEdit="1"/>
          </p:cNvSpPr>
          <p:nvPr/>
        </p:nvSpPr>
        <p:spPr bwMode="auto">
          <a:xfrm>
            <a:off x="3048000" y="3352800"/>
            <a:ext cx="3124200" cy="809625"/>
          </a:xfrm>
          <a:prstGeom prst="rect">
            <a:avLst/>
          </a:prstGeom>
        </p:spPr>
        <p:txBody>
          <a:bodyPr wrap="none" fromWordArt="1">
            <a:prstTxWarp prst="textCanUp">
              <a:avLst>
                <a:gd name="adj" fmla="val 85713"/>
              </a:avLst>
            </a:prstTxWarp>
          </a:bodyPr>
          <a:lstStyle/>
          <a:p>
            <a:r>
              <a:rPr lang="en-US" altLang="zh-CN" sz="4000" b="1" kern="10" spc="-400" dirty="0">
                <a:ln w="12700">
                  <a:solidFill>
                    <a:srgbClr val="000099"/>
                  </a:solidFill>
                  <a:round/>
                </a:ln>
                <a:solidFill>
                  <a:srgbClr val="FF6600"/>
                </a:solidFill>
                <a:effectLst>
                  <a:outerShdw dist="125724" dir="18900000" algn="ctr" rotWithShape="0">
                    <a:srgbClr val="000099"/>
                  </a:outerShdw>
                </a:effectLst>
                <a:latin typeface="Arial" panose="020B0604020202020204"/>
                <a:cs typeface="Arial" panose="020B0604020202020204"/>
              </a:rPr>
              <a:t>Self Check</a:t>
            </a:r>
            <a:endParaRPr lang="zh-CN" altLang="en-US" sz="4000" b="1" kern="10" spc="-400" dirty="0">
              <a:ln w="12700">
                <a:solidFill>
                  <a:srgbClr val="000099"/>
                </a:solidFill>
                <a:round/>
              </a:ln>
              <a:solidFill>
                <a:srgbClr val="FF6600"/>
              </a:solidFill>
              <a:effectLst>
                <a:outerShdw dist="125724" dir="18900000" algn="ctr" rotWithShape="0">
                  <a:srgbClr val="000099"/>
                </a:outerShdw>
              </a:effectLst>
              <a:latin typeface="Arial" panose="020B0604020202020204"/>
              <a:cs typeface="Arial" panose="020B0604020202020204"/>
            </a:endParaRP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6" name="Text Box 3"/>
          <p:cNvSpPr txBox="1">
            <a:spLocks noChangeArrowheads="1"/>
          </p:cNvSpPr>
          <p:nvPr/>
        </p:nvSpPr>
        <p:spPr bwMode="auto">
          <a:xfrm>
            <a:off x="457200" y="381000"/>
            <a:ext cx="84582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3600" b="1" dirty="0">
                <a:solidFill>
                  <a:schemeClr val="accent2"/>
                </a:solidFill>
                <a:latin typeface="Times New Roman" panose="02020603050405020304" pitchFamily="18" charset="0"/>
                <a:cs typeface="Times New Roman" panose="02020603050405020304" pitchFamily="18" charset="0"/>
              </a:rPr>
              <a:t>1 List some things you use every day. Write down what they are made of/from and where they were made.</a:t>
            </a:r>
          </a:p>
        </p:txBody>
      </p:sp>
      <p:graphicFrame>
        <p:nvGraphicFramePr>
          <p:cNvPr id="13363" name="Group 51"/>
          <p:cNvGraphicFramePr>
            <a:graphicFrameLocks noGrp="1"/>
          </p:cNvGraphicFramePr>
          <p:nvPr/>
        </p:nvGraphicFramePr>
        <p:xfrm>
          <a:off x="609600" y="2438400"/>
          <a:ext cx="7696200" cy="3499092"/>
        </p:xfrm>
        <a:graphic>
          <a:graphicData uri="http://schemas.openxmlformats.org/drawingml/2006/table">
            <a:tbl>
              <a:tblPr/>
              <a:tblGrid>
                <a:gridCol w="2057400">
                  <a:extLst>
                    <a:ext uri="{9D8B030D-6E8A-4147-A177-3AD203B41FA5}">
                      <a16:colId xmlns:a16="http://schemas.microsoft.com/office/drawing/2014/main" val="20000"/>
                    </a:ext>
                  </a:extLst>
                </a:gridCol>
                <a:gridCol w="312420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tblGrid>
              <a:tr h="579078">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3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Things</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3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Made of/from ...</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3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Made in ...</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919772">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3200" b="1" i="0" u="none" strike="noStrike" cap="none" normalizeH="0" baseline="0" smtClean="0">
                          <a:ln>
                            <a:noFill/>
                          </a:ln>
                          <a:solidFill>
                            <a:srgbClr val="006600"/>
                          </a:solidFill>
                          <a:effectLst/>
                          <a:latin typeface="Times New Roman" panose="02020603050405020304" pitchFamily="18" charset="0"/>
                          <a:ea typeface="宋体" panose="02010600030101010101" pitchFamily="2" charset="-122"/>
                        </a:rPr>
                        <a:t>blanket</a:t>
                      </a:r>
                    </a:p>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3200" b="1" i="0" u="none" strike="noStrike" cap="none" normalizeH="0" baseline="0" smtClean="0">
                          <a:ln>
                            <a:noFill/>
                          </a:ln>
                          <a:solidFill>
                            <a:srgbClr val="006600"/>
                          </a:solidFill>
                          <a:effectLst/>
                          <a:latin typeface="Times New Roman" panose="02020603050405020304" pitchFamily="18" charset="0"/>
                          <a:ea typeface="宋体" panose="02010600030101010101" pitchFamily="2" charset="-122"/>
                        </a:rPr>
                        <a:t>pencil</a:t>
                      </a:r>
                    </a:p>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3200" b="1" i="0" u="none" strike="noStrike" cap="none" normalizeH="0" baseline="0" smtClean="0">
                          <a:ln>
                            <a:noFill/>
                          </a:ln>
                          <a:solidFill>
                            <a:srgbClr val="006600"/>
                          </a:solidFill>
                          <a:effectLst/>
                          <a:latin typeface="Times New Roman" panose="02020603050405020304" pitchFamily="18" charset="0"/>
                          <a:ea typeface="宋体" panose="02010600030101010101" pitchFamily="2" charset="-122"/>
                        </a:rPr>
                        <a:t>bag</a:t>
                      </a:r>
                    </a:p>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3200" b="1" i="0" u="none" strike="noStrike" cap="none" normalizeH="0" baseline="0" smtClean="0">
                          <a:ln>
                            <a:noFill/>
                          </a:ln>
                          <a:solidFill>
                            <a:srgbClr val="006600"/>
                          </a:solidFill>
                          <a:effectLst/>
                          <a:latin typeface="Times New Roman" panose="02020603050405020304" pitchFamily="18" charset="0"/>
                          <a:ea typeface="宋体" panose="02010600030101010101" pitchFamily="2" charset="-122"/>
                        </a:rPr>
                        <a:t>calculator</a:t>
                      </a:r>
                    </a:p>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3200" b="1" i="0" u="none" strike="noStrike" cap="none" normalizeH="0" baseline="0" smtClean="0">
                          <a:ln>
                            <a:noFill/>
                          </a:ln>
                          <a:solidFill>
                            <a:srgbClr val="006600"/>
                          </a:solidFill>
                          <a:effectLst/>
                          <a:latin typeface="Times New Roman" panose="02020603050405020304" pitchFamily="18" charset="0"/>
                          <a:ea typeface="宋体" panose="02010600030101010101" pitchFamily="2" charset="-122"/>
                        </a:rPr>
                        <a:t>chopsticks</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3200" b="1" i="0" u="none" strike="noStrike" cap="none" normalizeH="0" baseline="0" smtClean="0">
                          <a:ln>
                            <a:noFill/>
                          </a:ln>
                          <a:solidFill>
                            <a:srgbClr val="FF33CC"/>
                          </a:solidFill>
                          <a:effectLst/>
                          <a:latin typeface="Times New Roman" panose="02020603050405020304" pitchFamily="18" charset="0"/>
                          <a:ea typeface="宋体" panose="02010600030101010101" pitchFamily="2" charset="-122"/>
                        </a:rPr>
                        <a:t>cotton</a:t>
                      </a:r>
                    </a:p>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3200" b="1" i="0" u="none" strike="noStrike" cap="none" normalizeH="0" baseline="0" smtClean="0">
                          <a:ln>
                            <a:noFill/>
                          </a:ln>
                          <a:solidFill>
                            <a:srgbClr val="FF33CC"/>
                          </a:solidFill>
                          <a:effectLst/>
                          <a:latin typeface="Times New Roman" panose="02020603050405020304" pitchFamily="18" charset="0"/>
                          <a:ea typeface="宋体" panose="02010600030101010101" pitchFamily="2" charset="-122"/>
                        </a:rPr>
                        <a:t>wood</a:t>
                      </a:r>
                    </a:p>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3200" b="1" i="0" u="none" strike="noStrike" cap="none" normalizeH="0" baseline="0" smtClean="0">
                          <a:ln>
                            <a:noFill/>
                          </a:ln>
                          <a:solidFill>
                            <a:srgbClr val="FF33CC"/>
                          </a:solidFill>
                          <a:effectLst/>
                          <a:latin typeface="Times New Roman" panose="02020603050405020304" pitchFamily="18" charset="0"/>
                          <a:ea typeface="宋体" panose="02010600030101010101" pitchFamily="2" charset="-122"/>
                        </a:rPr>
                        <a:t>leather</a:t>
                      </a:r>
                    </a:p>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3200" b="1" i="0" u="none" strike="noStrike" cap="none" normalizeH="0" baseline="0" smtClean="0">
                          <a:ln>
                            <a:noFill/>
                          </a:ln>
                          <a:solidFill>
                            <a:srgbClr val="FF33CC"/>
                          </a:solidFill>
                          <a:effectLst/>
                          <a:latin typeface="Times New Roman" panose="02020603050405020304" pitchFamily="18" charset="0"/>
                          <a:ea typeface="宋体" panose="02010600030101010101" pitchFamily="2" charset="-122"/>
                        </a:rPr>
                        <a:t>metal, plastic</a:t>
                      </a:r>
                    </a:p>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3200" b="1" i="0" u="none" strike="noStrike" cap="none" normalizeH="0" baseline="0" smtClean="0">
                          <a:ln>
                            <a:noFill/>
                          </a:ln>
                          <a:solidFill>
                            <a:srgbClr val="FF33CC"/>
                          </a:solidFill>
                          <a:effectLst/>
                          <a:latin typeface="Times New Roman" panose="02020603050405020304" pitchFamily="18" charset="0"/>
                          <a:ea typeface="宋体" panose="02010600030101010101" pitchFamily="2" charset="-122"/>
                        </a:rPr>
                        <a:t>steel</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3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India</a:t>
                      </a:r>
                    </a:p>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3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China</a:t>
                      </a:r>
                    </a:p>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3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Italy</a:t>
                      </a:r>
                    </a:p>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3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Japan</a:t>
                      </a:r>
                    </a:p>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3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Korea</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3363"/>
                                        </p:tgtEl>
                                        <p:attrNameLst>
                                          <p:attrName>style.visibility</p:attrName>
                                        </p:attrNameLst>
                                      </p:cBhvr>
                                      <p:to>
                                        <p:strVal val="visible"/>
                                      </p:to>
                                    </p:set>
                                    <p:animEffect transition="in" filter="fade">
                                      <p:cBhvr>
                                        <p:cTn id="7" dur="1000"/>
                                        <p:tgtEl>
                                          <p:spTgt spid="13363"/>
                                        </p:tgtEl>
                                      </p:cBhvr>
                                    </p:animEffect>
                                    <p:anim calcmode="lin" valueType="num">
                                      <p:cBhvr>
                                        <p:cTn id="8" dur="1000" fill="hold"/>
                                        <p:tgtEl>
                                          <p:spTgt spid="13363"/>
                                        </p:tgtEl>
                                        <p:attrNameLst>
                                          <p:attrName>ppt_x</p:attrName>
                                        </p:attrNameLst>
                                      </p:cBhvr>
                                      <p:tavLst>
                                        <p:tav tm="0">
                                          <p:val>
                                            <p:strVal val="#ppt_x"/>
                                          </p:val>
                                        </p:tav>
                                        <p:tav tm="100000">
                                          <p:val>
                                            <p:strVal val="#ppt_x"/>
                                          </p:val>
                                        </p:tav>
                                      </p:tavLst>
                                    </p:anim>
                                    <p:anim calcmode="lin" valueType="num">
                                      <p:cBhvr>
                                        <p:cTn id="9" dur="900" decel="100000" fill="hold"/>
                                        <p:tgtEl>
                                          <p:spTgt spid="1336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36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0" name="Text Box 4"/>
          <p:cNvSpPr txBox="1">
            <a:spLocks noChangeArrowheads="1"/>
          </p:cNvSpPr>
          <p:nvPr/>
        </p:nvSpPr>
        <p:spPr bwMode="auto">
          <a:xfrm>
            <a:off x="381000" y="609600"/>
            <a:ext cx="8305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3600" b="1" dirty="0">
                <a:solidFill>
                  <a:schemeClr val="accent2"/>
                </a:solidFill>
                <a:latin typeface="Times New Roman" panose="02020603050405020304" pitchFamily="18" charset="0"/>
                <a:cs typeface="Times New Roman" panose="02020603050405020304" pitchFamily="18" charset="0"/>
              </a:rPr>
              <a:t>2 Use the information above to write full  </a:t>
            </a:r>
          </a:p>
          <a:p>
            <a:r>
              <a:rPr lang="en-US" altLang="zh-CN" sz="3600" b="1" dirty="0">
                <a:solidFill>
                  <a:schemeClr val="accent2"/>
                </a:solidFill>
                <a:latin typeface="Times New Roman" panose="02020603050405020304" pitchFamily="18" charset="0"/>
                <a:cs typeface="Times New Roman" panose="02020603050405020304" pitchFamily="18" charset="0"/>
              </a:rPr>
              <a:t>   sentences.</a:t>
            </a:r>
          </a:p>
        </p:txBody>
      </p:sp>
      <p:sp>
        <p:nvSpPr>
          <p:cNvPr id="89091" name="Text Box 5"/>
          <p:cNvSpPr txBox="1">
            <a:spLocks noChangeArrowheads="1"/>
          </p:cNvSpPr>
          <p:nvPr/>
        </p:nvSpPr>
        <p:spPr bwMode="auto">
          <a:xfrm>
            <a:off x="323850" y="2133600"/>
            <a:ext cx="821055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35000"/>
              </a:lnSpc>
            </a:pPr>
            <a:r>
              <a:rPr lang="en-US" altLang="zh-CN" sz="3200" b="1">
                <a:latin typeface="Times New Roman" panose="02020603050405020304" pitchFamily="18" charset="0"/>
              </a:rPr>
              <a:t>1.______________________________________</a:t>
            </a:r>
          </a:p>
          <a:p>
            <a:pPr>
              <a:lnSpc>
                <a:spcPct val="135000"/>
              </a:lnSpc>
            </a:pPr>
            <a:r>
              <a:rPr lang="en-US" altLang="zh-CN" sz="3200" b="1">
                <a:latin typeface="Times New Roman" panose="02020603050405020304" pitchFamily="18" charset="0"/>
              </a:rPr>
              <a:t>   ______________________________________</a:t>
            </a:r>
          </a:p>
          <a:p>
            <a:pPr>
              <a:lnSpc>
                <a:spcPct val="135000"/>
              </a:lnSpc>
            </a:pPr>
            <a:r>
              <a:rPr lang="en-US" altLang="zh-CN" sz="3200" b="1">
                <a:latin typeface="Times New Roman" panose="02020603050405020304" pitchFamily="18" charset="0"/>
              </a:rPr>
              <a:t>2.______________________________________</a:t>
            </a:r>
          </a:p>
          <a:p>
            <a:pPr>
              <a:lnSpc>
                <a:spcPct val="135000"/>
              </a:lnSpc>
            </a:pPr>
            <a:r>
              <a:rPr lang="en-US" altLang="zh-CN" sz="3200" b="1">
                <a:latin typeface="Times New Roman" panose="02020603050405020304" pitchFamily="18" charset="0"/>
              </a:rPr>
              <a:t>3.______________________________________</a:t>
            </a:r>
          </a:p>
          <a:p>
            <a:pPr>
              <a:lnSpc>
                <a:spcPct val="135000"/>
              </a:lnSpc>
            </a:pPr>
            <a:r>
              <a:rPr lang="en-US" altLang="zh-CN" sz="3200" b="1">
                <a:latin typeface="Times New Roman" panose="02020603050405020304" pitchFamily="18" charset="0"/>
              </a:rPr>
              <a:t>   ______________________________________</a:t>
            </a:r>
          </a:p>
        </p:txBody>
      </p:sp>
      <p:sp>
        <p:nvSpPr>
          <p:cNvPr id="89092" name="Text Box 6"/>
          <p:cNvSpPr txBox="1">
            <a:spLocks noChangeArrowheads="1"/>
          </p:cNvSpPr>
          <p:nvPr/>
        </p:nvSpPr>
        <p:spPr bwMode="auto">
          <a:xfrm>
            <a:off x="685800" y="2209800"/>
            <a:ext cx="8229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3200" b="1" dirty="0">
                <a:solidFill>
                  <a:srgbClr val="FF0000"/>
                </a:solidFill>
                <a:latin typeface="Times New Roman" panose="02020603050405020304" pitchFamily="18" charset="0"/>
              </a:rPr>
              <a:t>I have a beautiful cotton blanket made in </a:t>
            </a:r>
          </a:p>
          <a:p>
            <a:pPr>
              <a:spcBef>
                <a:spcPct val="50000"/>
              </a:spcBef>
            </a:pPr>
            <a:r>
              <a:rPr lang="en-US" altLang="zh-CN" sz="3200" b="1" dirty="0">
                <a:solidFill>
                  <a:srgbClr val="FF0000"/>
                </a:solidFill>
                <a:latin typeface="Times New Roman" panose="02020603050405020304" pitchFamily="18" charset="0"/>
              </a:rPr>
              <a:t>India.</a:t>
            </a:r>
          </a:p>
        </p:txBody>
      </p:sp>
      <p:sp>
        <p:nvSpPr>
          <p:cNvPr id="89093" name="Text Box 7"/>
          <p:cNvSpPr txBox="1">
            <a:spLocks noChangeArrowheads="1"/>
          </p:cNvSpPr>
          <p:nvPr/>
        </p:nvSpPr>
        <p:spPr bwMode="auto">
          <a:xfrm>
            <a:off x="685800" y="35814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3200" b="1" dirty="0">
                <a:solidFill>
                  <a:srgbClr val="FF0000"/>
                </a:solidFill>
                <a:latin typeface="Times New Roman" panose="02020603050405020304" pitchFamily="18" charset="0"/>
              </a:rPr>
              <a:t>All of us use wooden pencils made in China.</a:t>
            </a:r>
          </a:p>
        </p:txBody>
      </p:sp>
      <p:sp>
        <p:nvSpPr>
          <p:cNvPr id="89094" name="Text Box 8"/>
          <p:cNvSpPr txBox="1">
            <a:spLocks noChangeArrowheads="1"/>
          </p:cNvSpPr>
          <p:nvPr/>
        </p:nvSpPr>
        <p:spPr bwMode="auto">
          <a:xfrm>
            <a:off x="685800" y="4191000"/>
            <a:ext cx="8229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3200" b="1" dirty="0">
                <a:solidFill>
                  <a:srgbClr val="FF0000"/>
                </a:solidFill>
                <a:latin typeface="Times New Roman" panose="02020603050405020304" pitchFamily="18" charset="0"/>
              </a:rPr>
              <a:t>Her mother has an expensive leather bag </a:t>
            </a:r>
          </a:p>
          <a:p>
            <a:pPr>
              <a:spcBef>
                <a:spcPct val="50000"/>
              </a:spcBef>
            </a:pPr>
            <a:r>
              <a:rPr lang="en-US" altLang="zh-CN" sz="3200" b="1" dirty="0">
                <a:solidFill>
                  <a:srgbClr val="FF0000"/>
                </a:solidFill>
                <a:latin typeface="Times New Roman" panose="02020603050405020304" pitchFamily="18" charset="0"/>
              </a:rPr>
              <a:t>that was made in Italy.</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9092"/>
                                        </p:tgtEl>
                                        <p:attrNameLst>
                                          <p:attrName>style.visibility</p:attrName>
                                        </p:attrNameLst>
                                      </p:cBhvr>
                                      <p:to>
                                        <p:strVal val="visible"/>
                                      </p:to>
                                    </p:set>
                                    <p:anim calcmode="lin" valueType="num">
                                      <p:cBhvr additive="base">
                                        <p:cTn id="7" dur="500" fill="hold"/>
                                        <p:tgtEl>
                                          <p:spTgt spid="89092"/>
                                        </p:tgtEl>
                                        <p:attrNameLst>
                                          <p:attrName>ppt_x</p:attrName>
                                        </p:attrNameLst>
                                      </p:cBhvr>
                                      <p:tavLst>
                                        <p:tav tm="0">
                                          <p:val>
                                            <p:strVal val="#ppt_x"/>
                                          </p:val>
                                        </p:tav>
                                        <p:tav tm="100000">
                                          <p:val>
                                            <p:strVal val="#ppt_x"/>
                                          </p:val>
                                        </p:tav>
                                      </p:tavLst>
                                    </p:anim>
                                    <p:anim calcmode="lin" valueType="num">
                                      <p:cBhvr additive="base">
                                        <p:cTn id="8" dur="500" fill="hold"/>
                                        <p:tgtEl>
                                          <p:spTgt spid="8909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9093"/>
                                        </p:tgtEl>
                                        <p:attrNameLst>
                                          <p:attrName>style.visibility</p:attrName>
                                        </p:attrNameLst>
                                      </p:cBhvr>
                                      <p:to>
                                        <p:strVal val="visible"/>
                                      </p:to>
                                    </p:set>
                                    <p:anim calcmode="lin" valueType="num">
                                      <p:cBhvr additive="base">
                                        <p:cTn id="13" dur="500" fill="hold"/>
                                        <p:tgtEl>
                                          <p:spTgt spid="89093"/>
                                        </p:tgtEl>
                                        <p:attrNameLst>
                                          <p:attrName>ppt_x</p:attrName>
                                        </p:attrNameLst>
                                      </p:cBhvr>
                                      <p:tavLst>
                                        <p:tav tm="0">
                                          <p:val>
                                            <p:strVal val="#ppt_x"/>
                                          </p:val>
                                        </p:tav>
                                        <p:tav tm="100000">
                                          <p:val>
                                            <p:strVal val="#ppt_x"/>
                                          </p:val>
                                        </p:tav>
                                      </p:tavLst>
                                    </p:anim>
                                    <p:anim calcmode="lin" valueType="num">
                                      <p:cBhvr additive="base">
                                        <p:cTn id="14" dur="500" fill="hold"/>
                                        <p:tgtEl>
                                          <p:spTgt spid="8909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9094"/>
                                        </p:tgtEl>
                                        <p:attrNameLst>
                                          <p:attrName>style.visibility</p:attrName>
                                        </p:attrNameLst>
                                      </p:cBhvr>
                                      <p:to>
                                        <p:strVal val="visible"/>
                                      </p:to>
                                    </p:set>
                                    <p:anim calcmode="lin" valueType="num">
                                      <p:cBhvr additive="base">
                                        <p:cTn id="19" dur="500" fill="hold"/>
                                        <p:tgtEl>
                                          <p:spTgt spid="89094"/>
                                        </p:tgtEl>
                                        <p:attrNameLst>
                                          <p:attrName>ppt_x</p:attrName>
                                        </p:attrNameLst>
                                      </p:cBhvr>
                                      <p:tavLst>
                                        <p:tav tm="0">
                                          <p:val>
                                            <p:strVal val="#ppt_x"/>
                                          </p:val>
                                        </p:tav>
                                        <p:tav tm="100000">
                                          <p:val>
                                            <p:strVal val="#ppt_x"/>
                                          </p:val>
                                        </p:tav>
                                      </p:tavLst>
                                    </p:anim>
                                    <p:anim calcmode="lin" valueType="num">
                                      <p:cBhvr additive="base">
                                        <p:cTn id="20" dur="500" fill="hold"/>
                                        <p:tgtEl>
                                          <p:spTgt spid="890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2" grpId="0"/>
      <p:bldP spid="89093" grpId="0"/>
      <p:bldP spid="89094"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4" name="Rectangle 5"/>
          <p:cNvSpPr>
            <a:spLocks noChangeArrowheads="1"/>
          </p:cNvSpPr>
          <p:nvPr/>
        </p:nvSpPr>
        <p:spPr bwMode="auto">
          <a:xfrm>
            <a:off x="457200" y="1905000"/>
            <a:ext cx="8229600" cy="272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35000"/>
              </a:lnSpc>
            </a:pPr>
            <a:r>
              <a:rPr lang="en-US" altLang="zh-CN" sz="3200" b="1">
                <a:latin typeface="Times New Roman" panose="02020603050405020304" pitchFamily="18" charset="0"/>
              </a:rPr>
              <a:t>4.______________________________________</a:t>
            </a:r>
          </a:p>
          <a:p>
            <a:pPr algn="l">
              <a:lnSpc>
                <a:spcPct val="135000"/>
              </a:lnSpc>
            </a:pPr>
            <a:r>
              <a:rPr lang="en-US" altLang="zh-CN" sz="3200" b="1">
                <a:latin typeface="Times New Roman" panose="02020603050405020304" pitchFamily="18" charset="0"/>
              </a:rPr>
              <a:t>   ______________________________________</a:t>
            </a:r>
          </a:p>
          <a:p>
            <a:pPr algn="l">
              <a:lnSpc>
                <a:spcPct val="135000"/>
              </a:lnSpc>
            </a:pPr>
            <a:r>
              <a:rPr lang="en-US" altLang="zh-CN" sz="3200" b="1">
                <a:latin typeface="Times New Roman" panose="02020603050405020304" pitchFamily="18" charset="0"/>
              </a:rPr>
              <a:t>5.______________________________________</a:t>
            </a:r>
          </a:p>
          <a:p>
            <a:pPr algn="l">
              <a:lnSpc>
                <a:spcPct val="135000"/>
              </a:lnSpc>
            </a:pPr>
            <a:r>
              <a:rPr lang="en-US" altLang="zh-CN" sz="3200" b="1">
                <a:latin typeface="Times New Roman" panose="02020603050405020304" pitchFamily="18" charset="0"/>
              </a:rPr>
              <a:t>   ______________________________________</a:t>
            </a:r>
          </a:p>
        </p:txBody>
      </p:sp>
      <p:sp>
        <p:nvSpPr>
          <p:cNvPr id="90115" name="Text Box 6"/>
          <p:cNvSpPr txBox="1">
            <a:spLocks noChangeArrowheads="1"/>
          </p:cNvSpPr>
          <p:nvPr/>
        </p:nvSpPr>
        <p:spPr bwMode="auto">
          <a:xfrm>
            <a:off x="914400" y="1981200"/>
            <a:ext cx="8229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3200" b="1">
                <a:solidFill>
                  <a:srgbClr val="FF0000"/>
                </a:solidFill>
                <a:latin typeface="Times New Roman" panose="02020603050405020304" pitchFamily="18" charset="0"/>
              </a:rPr>
              <a:t>This calculator is made of metal and plastic, </a:t>
            </a:r>
          </a:p>
          <a:p>
            <a:pPr>
              <a:spcBef>
                <a:spcPct val="50000"/>
              </a:spcBef>
            </a:pPr>
            <a:r>
              <a:rPr lang="en-US" altLang="zh-CN" sz="3200" b="1">
                <a:solidFill>
                  <a:srgbClr val="FF0000"/>
                </a:solidFill>
                <a:latin typeface="Times New Roman" panose="02020603050405020304" pitchFamily="18" charset="0"/>
              </a:rPr>
              <a:t>and it was made in Japan.</a:t>
            </a:r>
          </a:p>
        </p:txBody>
      </p:sp>
      <p:sp>
        <p:nvSpPr>
          <p:cNvPr id="90116" name="Text Box 7"/>
          <p:cNvSpPr txBox="1">
            <a:spLocks noChangeArrowheads="1"/>
          </p:cNvSpPr>
          <p:nvPr/>
        </p:nvSpPr>
        <p:spPr bwMode="auto">
          <a:xfrm>
            <a:off x="914400" y="3352800"/>
            <a:ext cx="8229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3200" b="1">
                <a:solidFill>
                  <a:srgbClr val="FF0000"/>
                </a:solidFill>
                <a:latin typeface="Times New Roman" panose="02020603050405020304" pitchFamily="18" charset="0"/>
              </a:rPr>
              <a:t>The chopsticks are made of steel, and they </a:t>
            </a:r>
          </a:p>
          <a:p>
            <a:pPr>
              <a:spcBef>
                <a:spcPct val="50000"/>
              </a:spcBef>
            </a:pPr>
            <a:r>
              <a:rPr lang="en-US" altLang="zh-CN" sz="3200" b="1">
                <a:solidFill>
                  <a:srgbClr val="FF0000"/>
                </a:solidFill>
                <a:latin typeface="Times New Roman" panose="02020603050405020304" pitchFamily="18" charset="0"/>
              </a:rPr>
              <a:t>are made in Korea.</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0115"/>
                                        </p:tgtEl>
                                        <p:attrNameLst>
                                          <p:attrName>style.visibility</p:attrName>
                                        </p:attrNameLst>
                                      </p:cBhvr>
                                      <p:to>
                                        <p:strVal val="visible"/>
                                      </p:to>
                                    </p:set>
                                    <p:anim calcmode="lin" valueType="num">
                                      <p:cBhvr additive="base">
                                        <p:cTn id="7" dur="500" fill="hold"/>
                                        <p:tgtEl>
                                          <p:spTgt spid="90115"/>
                                        </p:tgtEl>
                                        <p:attrNameLst>
                                          <p:attrName>ppt_x</p:attrName>
                                        </p:attrNameLst>
                                      </p:cBhvr>
                                      <p:tavLst>
                                        <p:tav tm="0">
                                          <p:val>
                                            <p:strVal val="#ppt_x"/>
                                          </p:val>
                                        </p:tav>
                                        <p:tav tm="100000">
                                          <p:val>
                                            <p:strVal val="#ppt_x"/>
                                          </p:val>
                                        </p:tav>
                                      </p:tavLst>
                                    </p:anim>
                                    <p:anim calcmode="lin" valueType="num">
                                      <p:cBhvr additive="base">
                                        <p:cTn id="8" dur="500" fill="hold"/>
                                        <p:tgtEl>
                                          <p:spTgt spid="901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0116"/>
                                        </p:tgtEl>
                                        <p:attrNameLst>
                                          <p:attrName>style.visibility</p:attrName>
                                        </p:attrNameLst>
                                      </p:cBhvr>
                                      <p:to>
                                        <p:strVal val="visible"/>
                                      </p:to>
                                    </p:set>
                                    <p:anim calcmode="lin" valueType="num">
                                      <p:cBhvr additive="base">
                                        <p:cTn id="13" dur="500" fill="hold"/>
                                        <p:tgtEl>
                                          <p:spTgt spid="90116"/>
                                        </p:tgtEl>
                                        <p:attrNameLst>
                                          <p:attrName>ppt_x</p:attrName>
                                        </p:attrNameLst>
                                      </p:cBhvr>
                                      <p:tavLst>
                                        <p:tav tm="0">
                                          <p:val>
                                            <p:strVal val="#ppt_x"/>
                                          </p:val>
                                        </p:tav>
                                        <p:tav tm="100000">
                                          <p:val>
                                            <p:strVal val="#ppt_x"/>
                                          </p:val>
                                        </p:tav>
                                      </p:tavLst>
                                    </p:anim>
                                    <p:anim calcmode="lin" valueType="num">
                                      <p:cBhvr additive="base">
                                        <p:cTn id="14" dur="500" fill="hold"/>
                                        <p:tgtEl>
                                          <p:spTgt spid="901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p:bldP spid="90116"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38" name="Rectangle 4"/>
          <p:cNvSpPr>
            <a:spLocks noChangeArrowheads="1"/>
          </p:cNvSpPr>
          <p:nvPr/>
        </p:nvSpPr>
        <p:spPr bwMode="auto">
          <a:xfrm>
            <a:off x="473075" y="228600"/>
            <a:ext cx="8305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zh-CN" sz="3600" b="1" dirty="0">
                <a:solidFill>
                  <a:schemeClr val="accent2"/>
                </a:solidFill>
                <a:latin typeface="Times New Roman" panose="02020603050405020304" pitchFamily="18" charset="0"/>
                <a:cs typeface="Times New Roman" panose="02020603050405020304" pitchFamily="18" charset="0"/>
              </a:rPr>
              <a:t>3 Complete the sentences using the correct forms of the words in brackets.</a:t>
            </a:r>
          </a:p>
        </p:txBody>
      </p:sp>
      <p:sp>
        <p:nvSpPr>
          <p:cNvPr id="91139" name="Rectangle 5"/>
          <p:cNvSpPr>
            <a:spLocks noChangeArrowheads="1"/>
          </p:cNvSpPr>
          <p:nvPr/>
        </p:nvSpPr>
        <p:spPr bwMode="auto">
          <a:xfrm>
            <a:off x="304800" y="1395413"/>
            <a:ext cx="8534400" cy="492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10000"/>
              </a:lnSpc>
            </a:pPr>
            <a:r>
              <a:rPr lang="en-US" altLang="zh-CN" sz="3200" b="1" dirty="0">
                <a:latin typeface="Times New Roman" panose="02020603050405020304" pitchFamily="18" charset="0"/>
              </a:rPr>
              <a:t>1.Cheese ________ (make) from milk.</a:t>
            </a:r>
          </a:p>
          <a:p>
            <a:pPr algn="l">
              <a:lnSpc>
                <a:spcPct val="110000"/>
              </a:lnSpc>
            </a:pPr>
            <a:r>
              <a:rPr lang="en-US" altLang="zh-CN" sz="3200" b="1" dirty="0">
                <a:latin typeface="Times New Roman" panose="02020603050405020304" pitchFamily="18" charset="0"/>
              </a:rPr>
              <a:t>2.Parents and students ___________ (invite) </a:t>
            </a:r>
          </a:p>
          <a:p>
            <a:pPr algn="l">
              <a:lnSpc>
                <a:spcPct val="110000"/>
              </a:lnSpc>
            </a:pPr>
            <a:r>
              <a:rPr lang="en-US" altLang="zh-CN" sz="3200" b="1" dirty="0">
                <a:latin typeface="Times New Roman" panose="02020603050405020304" pitchFamily="18" charset="0"/>
              </a:rPr>
              <a:t>   to the school concert last night.</a:t>
            </a:r>
          </a:p>
          <a:p>
            <a:pPr algn="l">
              <a:lnSpc>
                <a:spcPct val="110000"/>
              </a:lnSpc>
            </a:pPr>
            <a:r>
              <a:rPr lang="en-US" altLang="zh-CN" sz="3200" b="1" dirty="0">
                <a:latin typeface="Times New Roman" panose="02020603050405020304" pitchFamily="18" charset="0"/>
              </a:rPr>
              <a:t>3.The underground parking lot ________ </a:t>
            </a:r>
          </a:p>
          <a:p>
            <a:pPr algn="l">
              <a:lnSpc>
                <a:spcPct val="110000"/>
              </a:lnSpc>
            </a:pPr>
            <a:r>
              <a:rPr lang="en-US" altLang="zh-CN" sz="3200" b="1" dirty="0">
                <a:latin typeface="Times New Roman" panose="02020603050405020304" pitchFamily="18" charset="0"/>
              </a:rPr>
              <a:t>   (close)  at midnight every day.</a:t>
            </a:r>
          </a:p>
          <a:p>
            <a:pPr algn="l">
              <a:lnSpc>
                <a:spcPct val="110000"/>
              </a:lnSpc>
            </a:pPr>
            <a:r>
              <a:rPr lang="en-US" altLang="zh-CN" sz="3200" b="1" dirty="0">
                <a:latin typeface="Times New Roman" panose="02020603050405020304" pitchFamily="18" charset="0"/>
              </a:rPr>
              <a:t>4.There is a lot of research on how languages   </a:t>
            </a:r>
          </a:p>
          <a:p>
            <a:pPr algn="l">
              <a:lnSpc>
                <a:spcPct val="110000"/>
              </a:lnSpc>
            </a:pPr>
            <a:r>
              <a:rPr lang="en-US" altLang="zh-CN" sz="3200" b="1" dirty="0">
                <a:latin typeface="Times New Roman" panose="02020603050405020304" pitchFamily="18" charset="0"/>
              </a:rPr>
              <a:t>    __________ (learn).</a:t>
            </a:r>
          </a:p>
          <a:p>
            <a:pPr algn="l">
              <a:lnSpc>
                <a:spcPct val="110000"/>
              </a:lnSpc>
            </a:pPr>
            <a:r>
              <a:rPr lang="en-US" altLang="zh-CN" sz="3200" b="1" dirty="0">
                <a:latin typeface="Times New Roman" panose="02020603050405020304" pitchFamily="18" charset="0"/>
              </a:rPr>
              <a:t>5.Some classic films __________ (show) at </a:t>
            </a:r>
          </a:p>
          <a:p>
            <a:pPr algn="l">
              <a:lnSpc>
                <a:spcPct val="110000"/>
              </a:lnSpc>
            </a:pPr>
            <a:r>
              <a:rPr lang="en-US" altLang="zh-CN" sz="3200" b="1" dirty="0">
                <a:latin typeface="Times New Roman" panose="02020603050405020304" pitchFamily="18" charset="0"/>
              </a:rPr>
              <a:t>   that cinema last week.</a:t>
            </a:r>
          </a:p>
        </p:txBody>
      </p:sp>
      <p:sp>
        <p:nvSpPr>
          <p:cNvPr id="91140" name="Text Box 6"/>
          <p:cNvSpPr txBox="1">
            <a:spLocks noChangeArrowheads="1"/>
          </p:cNvSpPr>
          <p:nvPr/>
        </p:nvSpPr>
        <p:spPr bwMode="auto">
          <a:xfrm>
            <a:off x="1981200" y="1471613"/>
            <a:ext cx="15049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3200" b="1">
                <a:solidFill>
                  <a:srgbClr val="FF0000"/>
                </a:solidFill>
                <a:latin typeface="Times New Roman" panose="02020603050405020304" pitchFamily="18" charset="0"/>
              </a:rPr>
              <a:t>is made</a:t>
            </a:r>
          </a:p>
        </p:txBody>
      </p:sp>
      <p:sp>
        <p:nvSpPr>
          <p:cNvPr id="91141" name="Text Box 7"/>
          <p:cNvSpPr txBox="1">
            <a:spLocks noChangeArrowheads="1"/>
          </p:cNvSpPr>
          <p:nvPr/>
        </p:nvSpPr>
        <p:spPr bwMode="auto">
          <a:xfrm>
            <a:off x="4419600" y="2005013"/>
            <a:ext cx="23177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3200" b="1">
                <a:solidFill>
                  <a:srgbClr val="FF0000"/>
                </a:solidFill>
                <a:latin typeface="Times New Roman" panose="02020603050405020304" pitchFamily="18" charset="0"/>
              </a:rPr>
              <a:t>were invited</a:t>
            </a:r>
          </a:p>
        </p:txBody>
      </p:sp>
      <p:sp>
        <p:nvSpPr>
          <p:cNvPr id="91142" name="Text Box 8"/>
          <p:cNvSpPr txBox="1">
            <a:spLocks noChangeArrowheads="1"/>
          </p:cNvSpPr>
          <p:nvPr/>
        </p:nvSpPr>
        <p:spPr bwMode="auto">
          <a:xfrm>
            <a:off x="5943600" y="3071813"/>
            <a:ext cx="16192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3200" b="1">
                <a:solidFill>
                  <a:srgbClr val="FF0000"/>
                </a:solidFill>
                <a:latin typeface="Times New Roman" panose="02020603050405020304" pitchFamily="18" charset="0"/>
              </a:rPr>
              <a:t>is closed</a:t>
            </a:r>
          </a:p>
        </p:txBody>
      </p:sp>
      <p:sp>
        <p:nvSpPr>
          <p:cNvPr id="91143" name="Text Box 9"/>
          <p:cNvSpPr txBox="1">
            <a:spLocks noChangeArrowheads="1"/>
          </p:cNvSpPr>
          <p:nvPr/>
        </p:nvSpPr>
        <p:spPr bwMode="auto">
          <a:xfrm>
            <a:off x="762000" y="4672013"/>
            <a:ext cx="21605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3200" b="1">
                <a:solidFill>
                  <a:srgbClr val="FF0000"/>
                </a:solidFill>
                <a:latin typeface="Times New Roman" panose="02020603050405020304" pitchFamily="18" charset="0"/>
              </a:rPr>
              <a:t>are learned</a:t>
            </a:r>
          </a:p>
        </p:txBody>
      </p:sp>
      <p:sp>
        <p:nvSpPr>
          <p:cNvPr id="91144" name="Text Box 10"/>
          <p:cNvSpPr txBox="1">
            <a:spLocks noChangeArrowheads="1"/>
          </p:cNvSpPr>
          <p:nvPr/>
        </p:nvSpPr>
        <p:spPr bwMode="auto">
          <a:xfrm>
            <a:off x="3810000" y="5205413"/>
            <a:ext cx="22288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3200" b="1">
                <a:solidFill>
                  <a:srgbClr val="FF0000"/>
                </a:solidFill>
                <a:latin typeface="Times New Roman" panose="02020603050405020304" pitchFamily="18" charset="0"/>
              </a:rPr>
              <a:t>were shown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1140"/>
                                        </p:tgtEl>
                                        <p:attrNameLst>
                                          <p:attrName>style.visibility</p:attrName>
                                        </p:attrNameLst>
                                      </p:cBhvr>
                                      <p:to>
                                        <p:strVal val="visible"/>
                                      </p:to>
                                    </p:set>
                                    <p:anim calcmode="lin" valueType="num">
                                      <p:cBhvr>
                                        <p:cTn id="7" dur="1000" fill="hold"/>
                                        <p:tgtEl>
                                          <p:spTgt spid="91140"/>
                                        </p:tgtEl>
                                        <p:attrNameLst>
                                          <p:attrName>ppt_w</p:attrName>
                                        </p:attrNameLst>
                                      </p:cBhvr>
                                      <p:tavLst>
                                        <p:tav tm="0">
                                          <p:val>
                                            <p:strVal val="#ppt_w*0.70"/>
                                          </p:val>
                                        </p:tav>
                                        <p:tav tm="100000">
                                          <p:val>
                                            <p:strVal val="#ppt_w"/>
                                          </p:val>
                                        </p:tav>
                                      </p:tavLst>
                                    </p:anim>
                                    <p:anim calcmode="lin" valueType="num">
                                      <p:cBhvr>
                                        <p:cTn id="8" dur="1000" fill="hold"/>
                                        <p:tgtEl>
                                          <p:spTgt spid="91140"/>
                                        </p:tgtEl>
                                        <p:attrNameLst>
                                          <p:attrName>ppt_h</p:attrName>
                                        </p:attrNameLst>
                                      </p:cBhvr>
                                      <p:tavLst>
                                        <p:tav tm="0">
                                          <p:val>
                                            <p:strVal val="#ppt_h"/>
                                          </p:val>
                                        </p:tav>
                                        <p:tav tm="100000">
                                          <p:val>
                                            <p:strVal val="#ppt_h"/>
                                          </p:val>
                                        </p:tav>
                                      </p:tavLst>
                                    </p:anim>
                                    <p:animEffect transition="in" filter="fade">
                                      <p:cBhvr>
                                        <p:cTn id="9" dur="1000"/>
                                        <p:tgtEl>
                                          <p:spTgt spid="91140"/>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91141"/>
                                        </p:tgtEl>
                                        <p:attrNameLst>
                                          <p:attrName>style.visibility</p:attrName>
                                        </p:attrNameLst>
                                      </p:cBhvr>
                                      <p:to>
                                        <p:strVal val="visible"/>
                                      </p:to>
                                    </p:set>
                                    <p:anim calcmode="lin" valueType="num">
                                      <p:cBhvr>
                                        <p:cTn id="14" dur="1000" fill="hold"/>
                                        <p:tgtEl>
                                          <p:spTgt spid="91141"/>
                                        </p:tgtEl>
                                        <p:attrNameLst>
                                          <p:attrName>ppt_w</p:attrName>
                                        </p:attrNameLst>
                                      </p:cBhvr>
                                      <p:tavLst>
                                        <p:tav tm="0">
                                          <p:val>
                                            <p:strVal val="#ppt_w*0.70"/>
                                          </p:val>
                                        </p:tav>
                                        <p:tav tm="100000">
                                          <p:val>
                                            <p:strVal val="#ppt_w"/>
                                          </p:val>
                                        </p:tav>
                                      </p:tavLst>
                                    </p:anim>
                                    <p:anim calcmode="lin" valueType="num">
                                      <p:cBhvr>
                                        <p:cTn id="15" dur="1000" fill="hold"/>
                                        <p:tgtEl>
                                          <p:spTgt spid="91141"/>
                                        </p:tgtEl>
                                        <p:attrNameLst>
                                          <p:attrName>ppt_h</p:attrName>
                                        </p:attrNameLst>
                                      </p:cBhvr>
                                      <p:tavLst>
                                        <p:tav tm="0">
                                          <p:val>
                                            <p:strVal val="#ppt_h"/>
                                          </p:val>
                                        </p:tav>
                                        <p:tav tm="100000">
                                          <p:val>
                                            <p:strVal val="#ppt_h"/>
                                          </p:val>
                                        </p:tav>
                                      </p:tavLst>
                                    </p:anim>
                                    <p:animEffect transition="in" filter="fade">
                                      <p:cBhvr>
                                        <p:cTn id="16" dur="1000"/>
                                        <p:tgtEl>
                                          <p:spTgt spid="91141"/>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91142"/>
                                        </p:tgtEl>
                                        <p:attrNameLst>
                                          <p:attrName>style.visibility</p:attrName>
                                        </p:attrNameLst>
                                      </p:cBhvr>
                                      <p:to>
                                        <p:strVal val="visible"/>
                                      </p:to>
                                    </p:set>
                                    <p:anim calcmode="lin" valueType="num">
                                      <p:cBhvr>
                                        <p:cTn id="21" dur="1000" fill="hold"/>
                                        <p:tgtEl>
                                          <p:spTgt spid="91142"/>
                                        </p:tgtEl>
                                        <p:attrNameLst>
                                          <p:attrName>ppt_w</p:attrName>
                                        </p:attrNameLst>
                                      </p:cBhvr>
                                      <p:tavLst>
                                        <p:tav tm="0">
                                          <p:val>
                                            <p:strVal val="#ppt_w*0.70"/>
                                          </p:val>
                                        </p:tav>
                                        <p:tav tm="100000">
                                          <p:val>
                                            <p:strVal val="#ppt_w"/>
                                          </p:val>
                                        </p:tav>
                                      </p:tavLst>
                                    </p:anim>
                                    <p:anim calcmode="lin" valueType="num">
                                      <p:cBhvr>
                                        <p:cTn id="22" dur="1000" fill="hold"/>
                                        <p:tgtEl>
                                          <p:spTgt spid="91142"/>
                                        </p:tgtEl>
                                        <p:attrNameLst>
                                          <p:attrName>ppt_h</p:attrName>
                                        </p:attrNameLst>
                                      </p:cBhvr>
                                      <p:tavLst>
                                        <p:tav tm="0">
                                          <p:val>
                                            <p:strVal val="#ppt_h"/>
                                          </p:val>
                                        </p:tav>
                                        <p:tav tm="100000">
                                          <p:val>
                                            <p:strVal val="#ppt_h"/>
                                          </p:val>
                                        </p:tav>
                                      </p:tavLst>
                                    </p:anim>
                                    <p:animEffect transition="in" filter="fade">
                                      <p:cBhvr>
                                        <p:cTn id="23" dur="1000"/>
                                        <p:tgtEl>
                                          <p:spTgt spid="91142"/>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91143"/>
                                        </p:tgtEl>
                                        <p:attrNameLst>
                                          <p:attrName>style.visibility</p:attrName>
                                        </p:attrNameLst>
                                      </p:cBhvr>
                                      <p:to>
                                        <p:strVal val="visible"/>
                                      </p:to>
                                    </p:set>
                                    <p:anim calcmode="lin" valueType="num">
                                      <p:cBhvr>
                                        <p:cTn id="28" dur="1000" fill="hold"/>
                                        <p:tgtEl>
                                          <p:spTgt spid="91143"/>
                                        </p:tgtEl>
                                        <p:attrNameLst>
                                          <p:attrName>ppt_w</p:attrName>
                                        </p:attrNameLst>
                                      </p:cBhvr>
                                      <p:tavLst>
                                        <p:tav tm="0">
                                          <p:val>
                                            <p:strVal val="#ppt_w*0.70"/>
                                          </p:val>
                                        </p:tav>
                                        <p:tav tm="100000">
                                          <p:val>
                                            <p:strVal val="#ppt_w"/>
                                          </p:val>
                                        </p:tav>
                                      </p:tavLst>
                                    </p:anim>
                                    <p:anim calcmode="lin" valueType="num">
                                      <p:cBhvr>
                                        <p:cTn id="29" dur="1000" fill="hold"/>
                                        <p:tgtEl>
                                          <p:spTgt spid="91143"/>
                                        </p:tgtEl>
                                        <p:attrNameLst>
                                          <p:attrName>ppt_h</p:attrName>
                                        </p:attrNameLst>
                                      </p:cBhvr>
                                      <p:tavLst>
                                        <p:tav tm="0">
                                          <p:val>
                                            <p:strVal val="#ppt_h"/>
                                          </p:val>
                                        </p:tav>
                                        <p:tav tm="100000">
                                          <p:val>
                                            <p:strVal val="#ppt_h"/>
                                          </p:val>
                                        </p:tav>
                                      </p:tavLst>
                                    </p:anim>
                                    <p:animEffect transition="in" filter="fade">
                                      <p:cBhvr>
                                        <p:cTn id="30" dur="1000"/>
                                        <p:tgtEl>
                                          <p:spTgt spid="91143"/>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91144"/>
                                        </p:tgtEl>
                                        <p:attrNameLst>
                                          <p:attrName>style.visibility</p:attrName>
                                        </p:attrNameLst>
                                      </p:cBhvr>
                                      <p:to>
                                        <p:strVal val="visible"/>
                                      </p:to>
                                    </p:set>
                                    <p:anim calcmode="lin" valueType="num">
                                      <p:cBhvr>
                                        <p:cTn id="35" dur="1000" fill="hold"/>
                                        <p:tgtEl>
                                          <p:spTgt spid="91144"/>
                                        </p:tgtEl>
                                        <p:attrNameLst>
                                          <p:attrName>ppt_w</p:attrName>
                                        </p:attrNameLst>
                                      </p:cBhvr>
                                      <p:tavLst>
                                        <p:tav tm="0">
                                          <p:val>
                                            <p:strVal val="#ppt_w*0.70"/>
                                          </p:val>
                                        </p:tav>
                                        <p:tav tm="100000">
                                          <p:val>
                                            <p:strVal val="#ppt_w"/>
                                          </p:val>
                                        </p:tav>
                                      </p:tavLst>
                                    </p:anim>
                                    <p:anim calcmode="lin" valueType="num">
                                      <p:cBhvr>
                                        <p:cTn id="36" dur="1000" fill="hold"/>
                                        <p:tgtEl>
                                          <p:spTgt spid="91144"/>
                                        </p:tgtEl>
                                        <p:attrNameLst>
                                          <p:attrName>ppt_h</p:attrName>
                                        </p:attrNameLst>
                                      </p:cBhvr>
                                      <p:tavLst>
                                        <p:tav tm="0">
                                          <p:val>
                                            <p:strVal val="#ppt_h"/>
                                          </p:val>
                                        </p:tav>
                                        <p:tav tm="100000">
                                          <p:val>
                                            <p:strVal val="#ppt_h"/>
                                          </p:val>
                                        </p:tav>
                                      </p:tavLst>
                                    </p:anim>
                                    <p:animEffect transition="in" filter="fade">
                                      <p:cBhvr>
                                        <p:cTn id="37" dur="1000"/>
                                        <p:tgtEl>
                                          <p:spTgt spid="91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0" grpId="0"/>
      <p:bldP spid="91141" grpId="0"/>
      <p:bldP spid="91142" grpId="0"/>
      <p:bldP spid="91143" grpId="0"/>
      <p:bldP spid="91144"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0" name="Text Box 5"/>
          <p:cNvSpPr txBox="1">
            <a:spLocks noChangeArrowheads="1"/>
          </p:cNvSpPr>
          <p:nvPr/>
        </p:nvSpPr>
        <p:spPr bwMode="auto">
          <a:xfrm>
            <a:off x="755650" y="1412875"/>
            <a:ext cx="7345363"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a:lvl3pPr/>
            <a:lvl4pPr/>
            <a:lvl5pPr/>
            <a:lvl6pPr/>
            <a:lvl7pPr/>
            <a:lvl8pPr/>
            <a:lvl9pPr/>
          </a:lstStyle>
          <a:p>
            <a:pPr algn="l">
              <a:lnSpc>
                <a:spcPct val="120000"/>
              </a:lnSpc>
            </a:pPr>
            <a:r>
              <a:rPr lang="en-US" altLang="zh-CN" sz="3600" b="1" dirty="0">
                <a:solidFill>
                  <a:srgbClr val="0066FF"/>
                </a:solidFill>
              </a:rPr>
              <a:t>Describe how to make a Chinese clay piece.</a:t>
            </a:r>
          </a:p>
        </p:txBody>
      </p:sp>
      <p:sp>
        <p:nvSpPr>
          <p:cNvPr id="73731" name="Rectangle 3"/>
          <p:cNvSpPr>
            <a:spLocks noChangeArrowheads="1"/>
          </p:cNvSpPr>
          <p:nvPr/>
        </p:nvSpPr>
        <p:spPr bwMode="auto">
          <a:xfrm>
            <a:off x="827088" y="2852738"/>
            <a:ext cx="7489825" cy="272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0000"/>
              </a:lnSpc>
            </a:pPr>
            <a:r>
              <a:rPr lang="en-US" altLang="zh-CN" sz="3600" b="1" dirty="0">
                <a:latin typeface="Times New Roman" panose="02020603050405020304" pitchFamily="18" charset="0"/>
              </a:rPr>
              <a:t>First, the pieces are carefully shaped by hand from a very special kind of clay and then allowed </a:t>
            </a:r>
          </a:p>
          <a:p>
            <a:pPr algn="l">
              <a:lnSpc>
                <a:spcPct val="120000"/>
              </a:lnSpc>
            </a:pPr>
            <a:r>
              <a:rPr lang="en-US" altLang="zh-CN" sz="3600" b="1" dirty="0">
                <a:latin typeface="Times New Roman" panose="02020603050405020304" pitchFamily="18" charset="0"/>
              </a:rPr>
              <a:t>to air-dry.</a:t>
            </a:r>
          </a:p>
        </p:txBody>
      </p:sp>
      <p:sp>
        <p:nvSpPr>
          <p:cNvPr id="73732" name="WordArt 4"/>
          <p:cNvSpPr>
            <a:spLocks noChangeArrowheads="1" noChangeShapeType="1" noTextEdit="1"/>
          </p:cNvSpPr>
          <p:nvPr/>
        </p:nvSpPr>
        <p:spPr bwMode="auto">
          <a:xfrm>
            <a:off x="3048000" y="457200"/>
            <a:ext cx="3241675" cy="1054100"/>
          </a:xfrm>
          <a:prstGeom prst="rect">
            <a:avLst/>
          </a:prstGeom>
        </p:spPr>
        <p:txBody>
          <a:bodyPr wrap="none" fromWordArt="1">
            <a:prstTxWarp prst="textWave1">
              <a:avLst>
                <a:gd name="adj1" fmla="val 13005"/>
                <a:gd name="adj2" fmla="val 0"/>
              </a:avLst>
            </a:prstTxWarp>
          </a:bodyPr>
          <a:lstStyle/>
          <a:p>
            <a:r>
              <a:rPr lang="en-US" altLang="zh-CN" sz="3600" b="1" kern="10" dirty="0">
                <a:ln w="12700">
                  <a:solidFill>
                    <a:srgbClr val="000000"/>
                  </a:solidFill>
                  <a:round/>
                </a:ln>
                <a:gradFill rotWithShape="1">
                  <a:gsLst>
                    <a:gs pos="0">
                      <a:srgbClr val="CC00FF"/>
                    </a:gs>
                    <a:gs pos="100000">
                      <a:srgbClr val="FFFF00"/>
                    </a:gs>
                  </a:gsLst>
                  <a:lin ang="5400000" scaled="1"/>
                </a:gradFill>
                <a:effectLst>
                  <a:outerShdw dist="45791" dir="2021404" algn="ctr" rotWithShape="0">
                    <a:srgbClr val="808080">
                      <a:alpha val="79999"/>
                    </a:srgbClr>
                  </a:outerShdw>
                </a:effectLst>
                <a:latin typeface="Arial" panose="020B0604020202020204"/>
                <a:cs typeface="Arial" panose="020B0604020202020204"/>
              </a:rPr>
              <a:t>Talking</a:t>
            </a:r>
            <a:endParaRPr lang="zh-CN" altLang="en-US" sz="3600" b="1" kern="10" dirty="0">
              <a:ln w="12700">
                <a:solidFill>
                  <a:srgbClr val="000000"/>
                </a:solidFill>
                <a:round/>
              </a:ln>
              <a:gradFill rotWithShape="1">
                <a:gsLst>
                  <a:gs pos="0">
                    <a:srgbClr val="CC00FF"/>
                  </a:gs>
                  <a:gs pos="100000">
                    <a:srgbClr val="FFFF00"/>
                  </a:gs>
                </a:gsLst>
                <a:lin ang="5400000" scaled="1"/>
              </a:gradFill>
              <a:effectLst>
                <a:outerShdw dist="45791" dir="2021404" algn="ctr" rotWithShape="0">
                  <a:srgbClr val="808080">
                    <a:alpha val="79999"/>
                  </a:srgbClr>
                </a:outerShdw>
              </a:effectLst>
              <a:latin typeface="Arial" panose="020B0604020202020204"/>
              <a:cs typeface="Arial" panose="020B0604020202020204"/>
            </a:endParaRPr>
          </a:p>
        </p:txBody>
      </p:sp>
      <p:pic>
        <p:nvPicPr>
          <p:cNvPr id="31749" name="Picture 5"/>
          <p:cNvPicPr>
            <a:picLocks noChangeAspect="1" noChangeArrowheads="1"/>
          </p:cNvPicPr>
          <p:nvPr/>
        </p:nvPicPr>
        <p:blipFill>
          <a:blip r:embed="rId2" cstate="email"/>
          <a:srcRect/>
          <a:stretch>
            <a:fillRect/>
          </a:stretch>
        </p:blipFill>
        <p:spPr bwMode="auto">
          <a:xfrm>
            <a:off x="5562600" y="4495800"/>
            <a:ext cx="2376488" cy="176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1749"/>
                                        </p:tgtEl>
                                        <p:attrNameLst>
                                          <p:attrName>style.visibility</p:attrName>
                                        </p:attrNameLst>
                                      </p:cBhvr>
                                      <p:to>
                                        <p:strVal val="visible"/>
                                      </p:to>
                                    </p:set>
                                    <p:animEffect transition="in" filter="box(in)">
                                      <p:cBhvr>
                                        <p:cTn id="7" dur="500"/>
                                        <p:tgtEl>
                                          <p:spTgt spid="3174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3731">
                                            <p:txEl>
                                              <p:pRg st="0" end="0"/>
                                            </p:txEl>
                                          </p:spTgt>
                                        </p:tgtEl>
                                        <p:attrNameLst>
                                          <p:attrName>style.visibility</p:attrName>
                                        </p:attrNameLst>
                                      </p:cBhvr>
                                      <p:to>
                                        <p:strVal val="visible"/>
                                      </p:to>
                                    </p:set>
                                    <p:animEffect transition="in" filter="blinds(horizontal)">
                                      <p:cBhvr>
                                        <p:cTn id="12" dur="500"/>
                                        <p:tgtEl>
                                          <p:spTgt spid="73731">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73731">
                                            <p:txEl>
                                              <p:pRg st="1" end="1"/>
                                            </p:txEl>
                                          </p:spTgt>
                                        </p:tgtEl>
                                        <p:attrNameLst>
                                          <p:attrName>style.visibility</p:attrName>
                                        </p:attrNameLst>
                                      </p:cBhvr>
                                      <p:to>
                                        <p:strVal val="visible"/>
                                      </p:to>
                                    </p:set>
                                    <p:animEffect transition="in" filter="blinds(horizontal)">
                                      <p:cBhvr>
                                        <p:cTn id="15" dur="500"/>
                                        <p:tgtEl>
                                          <p:spTgt spid="737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62" name="Text Box 5"/>
          <p:cNvSpPr txBox="1">
            <a:spLocks noChangeArrowheads="1"/>
          </p:cNvSpPr>
          <p:nvPr/>
        </p:nvSpPr>
        <p:spPr bwMode="auto">
          <a:xfrm>
            <a:off x="612775" y="2133600"/>
            <a:ext cx="7847013"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1325" indent="-441325"/>
            <a:lvl2pPr marL="1090930"/>
            <a:lvl3pPr marL="1498600"/>
            <a:lvl4pPr marL="1906905"/>
            <a:lvl5pPr marL="2314575"/>
            <a:lvl6pPr marL="2771775"/>
            <a:lvl7pPr marL="3228975"/>
            <a:lvl8pPr marL="3686175"/>
            <a:lvl9pPr marL="4143375"/>
          </a:lstStyle>
          <a:p>
            <a:pPr algn="l">
              <a:lnSpc>
                <a:spcPct val="120000"/>
              </a:lnSpc>
            </a:pPr>
            <a:r>
              <a:rPr lang="en-US" altLang="zh-CN" sz="3400" b="1" dirty="0">
                <a:latin typeface="Times New Roman" panose="02020603050405020304" pitchFamily="18" charset="0"/>
                <a:ea typeface="黑体" panose="02010609060101010101" pitchFamily="2" charset="-122"/>
              </a:rPr>
              <a:t>1. </a:t>
            </a:r>
            <a:r>
              <a:rPr lang="zh-CN" altLang="zh-CN" sz="3400" b="1" dirty="0">
                <a:latin typeface="Times New Roman" panose="02020603050405020304" pitchFamily="18" charset="0"/>
                <a:ea typeface="黑体" panose="02010609060101010101" pitchFamily="2" charset="-122"/>
              </a:rPr>
              <a:t>皮革是动物的皮做的。</a:t>
            </a:r>
          </a:p>
          <a:p>
            <a:pPr algn="l">
              <a:lnSpc>
                <a:spcPct val="120000"/>
              </a:lnSpc>
            </a:pPr>
            <a:r>
              <a:rPr lang="zh-CN" altLang="en-US" sz="3400" b="1" dirty="0">
                <a:latin typeface="Times New Roman" panose="02020603050405020304" pitchFamily="18" charset="0"/>
                <a:ea typeface="黑体" panose="02010609060101010101" pitchFamily="2" charset="-122"/>
              </a:rPr>
              <a:t>    </a:t>
            </a:r>
            <a:r>
              <a:rPr lang="en-US" altLang="zh-CN" sz="3400" b="1" dirty="0">
                <a:latin typeface="Times New Roman" panose="02020603050405020304" pitchFamily="18" charset="0"/>
                <a:ea typeface="黑体" panose="02010609060101010101" pitchFamily="2" charset="-122"/>
              </a:rPr>
              <a:t>Leather ____ _____ ____ the skin of  </a:t>
            </a:r>
          </a:p>
          <a:p>
            <a:pPr algn="l">
              <a:lnSpc>
                <a:spcPct val="120000"/>
              </a:lnSpc>
            </a:pPr>
            <a:r>
              <a:rPr lang="en-US" altLang="zh-CN" sz="3400" b="1" dirty="0">
                <a:latin typeface="Times New Roman" panose="02020603050405020304" pitchFamily="18" charset="0"/>
                <a:ea typeface="黑体" panose="02010609060101010101" pitchFamily="2" charset="-122"/>
              </a:rPr>
              <a:t>    animals. </a:t>
            </a:r>
            <a:endParaRPr lang="zh-CN" altLang="zh-CN" sz="3400" b="1" dirty="0">
              <a:latin typeface="Times New Roman" panose="02020603050405020304" pitchFamily="18" charset="0"/>
              <a:ea typeface="黑体" panose="02010609060101010101" pitchFamily="2" charset="-122"/>
            </a:endParaRPr>
          </a:p>
          <a:p>
            <a:pPr algn="l">
              <a:lnSpc>
                <a:spcPct val="120000"/>
              </a:lnSpc>
            </a:pPr>
            <a:r>
              <a:rPr lang="en-US" altLang="zh-CN" sz="3400" b="1" dirty="0">
                <a:latin typeface="Times New Roman" panose="02020603050405020304" pitchFamily="18" charset="0"/>
                <a:ea typeface="黑体" panose="02010609060101010101" pitchFamily="2" charset="-122"/>
              </a:rPr>
              <a:t>2. </a:t>
            </a:r>
            <a:r>
              <a:rPr lang="zh-CN" altLang="zh-CN" sz="3400" b="1" dirty="0">
                <a:latin typeface="Times New Roman" panose="02020603050405020304" pitchFamily="18" charset="0"/>
                <a:ea typeface="黑体" panose="02010609060101010101" pitchFamily="2" charset="-122"/>
              </a:rPr>
              <a:t>这个小镇以其手工艺品而广为人知。</a:t>
            </a:r>
          </a:p>
          <a:p>
            <a:pPr algn="l">
              <a:lnSpc>
                <a:spcPct val="120000"/>
              </a:lnSpc>
            </a:pPr>
            <a:r>
              <a:rPr lang="zh-CN" altLang="en-US" sz="3400" b="1" dirty="0">
                <a:latin typeface="Times New Roman" panose="02020603050405020304" pitchFamily="18" charset="0"/>
                <a:ea typeface="黑体" panose="02010609060101010101" pitchFamily="2" charset="-122"/>
              </a:rPr>
              <a:t>    </a:t>
            </a:r>
            <a:r>
              <a:rPr lang="en-US" altLang="zh-CN" sz="3400" b="1" dirty="0">
                <a:latin typeface="Times New Roman" panose="02020603050405020304" pitchFamily="18" charset="0"/>
                <a:ea typeface="黑体" panose="02010609060101010101" pitchFamily="2" charset="-122"/>
              </a:rPr>
              <a:t>The small town ____ ______ ___ its handicraft products.</a:t>
            </a:r>
          </a:p>
        </p:txBody>
      </p:sp>
      <p:sp>
        <p:nvSpPr>
          <p:cNvPr id="92163" name="Text Box 6"/>
          <p:cNvSpPr txBox="1">
            <a:spLocks noChangeArrowheads="1"/>
          </p:cNvSpPr>
          <p:nvPr/>
        </p:nvSpPr>
        <p:spPr bwMode="auto">
          <a:xfrm>
            <a:off x="468313" y="1414463"/>
            <a:ext cx="6481762"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a:lvl3pPr/>
            <a:lvl4pPr/>
            <a:lvl5pPr/>
            <a:lvl6pPr/>
            <a:lvl7pPr/>
            <a:lvl8pPr/>
            <a:lvl9pPr/>
          </a:lstStyle>
          <a:p>
            <a:pPr algn="l">
              <a:lnSpc>
                <a:spcPct val="120000"/>
              </a:lnSpc>
            </a:pPr>
            <a:r>
              <a:rPr lang="en-US" altLang="zh-CN" sz="3400" b="1" dirty="0">
                <a:solidFill>
                  <a:srgbClr val="0066FF"/>
                </a:solidFill>
                <a:latin typeface="Times New Roman" panose="02020603050405020304" pitchFamily="18" charset="0"/>
                <a:ea typeface="黑体" panose="02010609060101010101" pitchFamily="2" charset="-122"/>
              </a:rPr>
              <a:t>Ⅰ</a:t>
            </a:r>
            <a:r>
              <a:rPr lang="en-US" altLang="zh-CN" sz="3400" b="1" dirty="0">
                <a:solidFill>
                  <a:srgbClr val="0066FF"/>
                </a:solidFill>
                <a:ea typeface="黑体" panose="02010609060101010101" pitchFamily="2" charset="-122"/>
              </a:rPr>
              <a:t>. Complete the sentences.</a:t>
            </a:r>
          </a:p>
        </p:txBody>
      </p:sp>
      <p:sp>
        <p:nvSpPr>
          <p:cNvPr id="92164" name="Text Box 10"/>
          <p:cNvSpPr txBox="1">
            <a:spLocks noChangeArrowheads="1"/>
          </p:cNvSpPr>
          <p:nvPr/>
        </p:nvSpPr>
        <p:spPr bwMode="auto">
          <a:xfrm>
            <a:off x="2916238" y="2781300"/>
            <a:ext cx="2879725"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a:lvl3pPr/>
            <a:lvl4pPr/>
            <a:lvl5pPr/>
            <a:lvl6pPr/>
            <a:lvl7pPr/>
            <a:lvl8pPr/>
            <a:lvl9pPr/>
          </a:lstStyle>
          <a:p>
            <a:pPr algn="l">
              <a:lnSpc>
                <a:spcPct val="120000"/>
              </a:lnSpc>
            </a:pPr>
            <a:r>
              <a:rPr lang="en-US" altLang="zh-CN" sz="3400" b="1">
                <a:solidFill>
                  <a:srgbClr val="FF0000"/>
                </a:solidFill>
                <a:latin typeface="Times New Roman" panose="02020603050405020304" pitchFamily="18" charset="0"/>
                <a:ea typeface="黑体" panose="02010609060101010101" pitchFamily="2" charset="-122"/>
                <a:cs typeface="Times New Roman" panose="02020603050405020304" pitchFamily="18" charset="0"/>
              </a:rPr>
              <a:t>is    made   of </a:t>
            </a:r>
          </a:p>
        </p:txBody>
      </p:sp>
      <p:sp>
        <p:nvSpPr>
          <p:cNvPr id="92165" name="Text Box 6"/>
          <p:cNvSpPr txBox="1">
            <a:spLocks noChangeArrowheads="1"/>
          </p:cNvSpPr>
          <p:nvPr/>
        </p:nvSpPr>
        <p:spPr bwMode="auto">
          <a:xfrm>
            <a:off x="4067175" y="4654550"/>
            <a:ext cx="3527425"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a:lvl3pPr/>
            <a:lvl4pPr/>
            <a:lvl5pPr/>
            <a:lvl6pPr/>
            <a:lvl7pPr/>
            <a:lvl8pPr/>
            <a:lvl9pPr/>
          </a:lstStyle>
          <a:p>
            <a:pPr algn="l">
              <a:lnSpc>
                <a:spcPct val="120000"/>
              </a:lnSpc>
            </a:pPr>
            <a:r>
              <a:rPr lang="en-US" altLang="zh-CN" sz="3400" b="1">
                <a:solidFill>
                  <a:srgbClr val="FF0000"/>
                </a:solidFill>
                <a:latin typeface="Times New Roman" panose="02020603050405020304" pitchFamily="18" charset="0"/>
                <a:ea typeface="黑体" panose="02010609060101010101" pitchFamily="2" charset="-122"/>
                <a:cs typeface="Times New Roman" panose="02020603050405020304" pitchFamily="18" charset="0"/>
              </a:rPr>
              <a:t> is    famous  for</a:t>
            </a:r>
          </a:p>
        </p:txBody>
      </p:sp>
      <p:pic>
        <p:nvPicPr>
          <p:cNvPr id="92166" name="Picture 6" descr="exercises"/>
          <p:cNvPicPr>
            <a:picLocks noChangeAspect="1" noChangeArrowheads="1"/>
          </p:cNvPicPr>
          <p:nvPr/>
        </p:nvPicPr>
        <p:blipFill>
          <a:blip r:embed="rId2" cstate="email"/>
          <a:srcRect/>
          <a:stretch>
            <a:fillRect/>
          </a:stretch>
        </p:blipFill>
        <p:spPr bwMode="auto">
          <a:xfrm>
            <a:off x="2705894" y="368300"/>
            <a:ext cx="338455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92162"/>
                                        </p:tgtEl>
                                        <p:attrNameLst>
                                          <p:attrName>style.visibility</p:attrName>
                                        </p:attrNameLst>
                                      </p:cBhvr>
                                      <p:to>
                                        <p:strVal val="visible"/>
                                      </p:to>
                                    </p:set>
                                    <p:animEffect transition="in" filter="box(in)">
                                      <p:cBhvr>
                                        <p:cTn id="7" dur="500"/>
                                        <p:tgtEl>
                                          <p:spTgt spid="9216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2164"/>
                                        </p:tgtEl>
                                        <p:attrNameLst>
                                          <p:attrName>style.visibility</p:attrName>
                                        </p:attrNameLst>
                                      </p:cBhvr>
                                      <p:to>
                                        <p:strVal val="visible"/>
                                      </p:to>
                                    </p:set>
                                    <p:animEffect transition="in" filter="wipe(down)">
                                      <p:cBhvr>
                                        <p:cTn id="12" dur="500"/>
                                        <p:tgtEl>
                                          <p:spTgt spid="9216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2165"/>
                                        </p:tgtEl>
                                        <p:attrNameLst>
                                          <p:attrName>style.visibility</p:attrName>
                                        </p:attrNameLst>
                                      </p:cBhvr>
                                      <p:to>
                                        <p:strVal val="visible"/>
                                      </p:to>
                                    </p:set>
                                    <p:animEffect transition="in" filter="wipe(down)">
                                      <p:cBhvr>
                                        <p:cTn id="17" dur="500"/>
                                        <p:tgtEl>
                                          <p:spTgt spid="92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2" grpId="0" autoUpdateAnimBg="0"/>
      <p:bldP spid="92164" grpId="0" autoUpdateAnimBg="0"/>
      <p:bldP spid="92165"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468313" y="819943"/>
            <a:ext cx="7994650" cy="470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0000"/>
              </a:lnSpc>
            </a:pPr>
            <a:r>
              <a:rPr lang="en-US" altLang="zh-CN" sz="3600" b="1" dirty="0">
                <a:latin typeface="Times New Roman" panose="02020603050405020304" pitchFamily="18" charset="0"/>
                <a:ea typeface="黑体" panose="02010609060101010101" pitchFamily="2" charset="-122"/>
              </a:rPr>
              <a:t>3. </a:t>
            </a:r>
            <a:r>
              <a:rPr lang="zh-CN" altLang="zh-CN" sz="3600" b="1" dirty="0">
                <a:latin typeface="Times New Roman" panose="02020603050405020304" pitchFamily="18" charset="0"/>
                <a:ea typeface="黑体" panose="02010609060101010101" pitchFamily="2" charset="-122"/>
              </a:rPr>
              <a:t>茶叶被手工采摘，然后送去加工。</a:t>
            </a:r>
          </a:p>
          <a:p>
            <a:pPr algn="l">
              <a:lnSpc>
                <a:spcPct val="120000"/>
              </a:lnSpc>
            </a:pPr>
            <a:r>
              <a:rPr lang="zh-CN" altLang="en-US" sz="3600" b="1" dirty="0">
                <a:latin typeface="Times New Roman" panose="02020603050405020304" pitchFamily="18" charset="0"/>
                <a:ea typeface="黑体" panose="02010609060101010101" pitchFamily="2" charset="-122"/>
              </a:rPr>
              <a:t>    </a:t>
            </a:r>
            <a:r>
              <a:rPr lang="en-US" altLang="zh-CN" sz="3600" b="1" dirty="0">
                <a:latin typeface="Times New Roman" panose="02020603050405020304" pitchFamily="18" charset="0"/>
                <a:ea typeface="黑体" panose="02010609060101010101" pitchFamily="2" charset="-122"/>
              </a:rPr>
              <a:t>The leaves for tea plants are picked   </a:t>
            </a:r>
          </a:p>
          <a:p>
            <a:pPr algn="l">
              <a:lnSpc>
                <a:spcPct val="120000"/>
              </a:lnSpc>
            </a:pPr>
            <a:r>
              <a:rPr lang="en-US" altLang="zh-CN" sz="3600" b="1" dirty="0">
                <a:latin typeface="Times New Roman" panose="02020603050405020304" pitchFamily="18" charset="0"/>
                <a:ea typeface="黑体" panose="02010609060101010101" pitchFamily="2" charset="-122"/>
              </a:rPr>
              <a:t>    by hand and then ____ ____ for    </a:t>
            </a:r>
          </a:p>
          <a:p>
            <a:pPr algn="l">
              <a:lnSpc>
                <a:spcPct val="120000"/>
              </a:lnSpc>
            </a:pPr>
            <a:r>
              <a:rPr lang="en-US" altLang="zh-CN" sz="3600" b="1" dirty="0">
                <a:latin typeface="Times New Roman" panose="02020603050405020304" pitchFamily="18" charset="0"/>
                <a:ea typeface="黑体" panose="02010609060101010101" pitchFamily="2" charset="-122"/>
              </a:rPr>
              <a:t>    _________.</a:t>
            </a:r>
          </a:p>
          <a:p>
            <a:pPr algn="l">
              <a:lnSpc>
                <a:spcPct val="120000"/>
              </a:lnSpc>
            </a:pPr>
            <a:r>
              <a:rPr lang="en-US" altLang="zh-CN" sz="3600" b="1" dirty="0">
                <a:latin typeface="Times New Roman" panose="02020603050405020304" pitchFamily="18" charset="0"/>
                <a:ea typeface="黑体" panose="02010609060101010101" pitchFamily="2" charset="-122"/>
              </a:rPr>
              <a:t>4. </a:t>
            </a:r>
            <a:r>
              <a:rPr lang="zh-CN" altLang="zh-CN" sz="3600" b="1" dirty="0">
                <a:latin typeface="Times New Roman" panose="02020603050405020304" pitchFamily="18" charset="0"/>
                <a:ea typeface="黑体" panose="02010609060101010101" pitchFamily="2" charset="-122"/>
              </a:rPr>
              <a:t>无论你做什么，都要尽力去做。</a:t>
            </a:r>
          </a:p>
          <a:p>
            <a:pPr algn="l">
              <a:lnSpc>
                <a:spcPct val="120000"/>
              </a:lnSpc>
            </a:pPr>
            <a:r>
              <a:rPr lang="zh-CN" altLang="en-US" sz="3600" b="1" dirty="0">
                <a:latin typeface="Times New Roman" panose="02020603050405020304" pitchFamily="18" charset="0"/>
                <a:ea typeface="黑体" panose="02010609060101010101" pitchFamily="2" charset="-122"/>
              </a:rPr>
              <a:t>     </a:t>
            </a:r>
            <a:r>
              <a:rPr lang="en-US" altLang="zh-CN" sz="3600" b="1" dirty="0">
                <a:latin typeface="Times New Roman" panose="02020603050405020304" pitchFamily="18" charset="0"/>
                <a:ea typeface="黑体" panose="02010609060101010101" pitchFamily="2" charset="-122"/>
              </a:rPr>
              <a:t>____ ______ _____ you do, you   </a:t>
            </a:r>
          </a:p>
          <a:p>
            <a:pPr algn="l">
              <a:lnSpc>
                <a:spcPct val="120000"/>
              </a:lnSpc>
            </a:pPr>
            <a:r>
              <a:rPr lang="en-US" altLang="zh-CN" sz="3600" b="1" dirty="0">
                <a:latin typeface="Times New Roman" panose="02020603050405020304" pitchFamily="18" charset="0"/>
                <a:ea typeface="黑体" panose="02010609060101010101" pitchFamily="2" charset="-122"/>
              </a:rPr>
              <a:t>     must do it with great efforts. </a:t>
            </a:r>
          </a:p>
        </p:txBody>
      </p:sp>
      <p:sp>
        <p:nvSpPr>
          <p:cNvPr id="93187" name="Text Box 8"/>
          <p:cNvSpPr txBox="1">
            <a:spLocks noChangeArrowheads="1"/>
          </p:cNvSpPr>
          <p:nvPr/>
        </p:nvSpPr>
        <p:spPr bwMode="auto">
          <a:xfrm>
            <a:off x="935038" y="2756693"/>
            <a:ext cx="2916237"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a:lvl3pPr/>
            <a:lvl4pPr/>
            <a:lvl5pPr/>
            <a:lvl6pPr/>
            <a:lvl7pPr/>
            <a:lvl8pPr/>
            <a:lvl9pPr/>
          </a:lstStyle>
          <a:p>
            <a:pPr algn="l">
              <a:lnSpc>
                <a:spcPct val="120000"/>
              </a:lnSpc>
            </a:pPr>
            <a:r>
              <a:rPr lang="en-US" altLang="zh-CN" sz="3600" b="1">
                <a:solidFill>
                  <a:srgbClr val="FF0000"/>
                </a:solidFill>
                <a:latin typeface="Times New Roman" panose="02020603050405020304" pitchFamily="18" charset="0"/>
                <a:ea typeface="黑体" panose="02010609060101010101" pitchFamily="2" charset="-122"/>
              </a:rPr>
              <a:t>processing</a:t>
            </a:r>
          </a:p>
        </p:txBody>
      </p:sp>
      <p:sp>
        <p:nvSpPr>
          <p:cNvPr id="93188" name="Text Box 10"/>
          <p:cNvSpPr txBox="1">
            <a:spLocks noChangeArrowheads="1"/>
          </p:cNvSpPr>
          <p:nvPr/>
        </p:nvSpPr>
        <p:spPr bwMode="auto">
          <a:xfrm>
            <a:off x="4427538" y="2139156"/>
            <a:ext cx="2952750"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a:lvl3pPr/>
            <a:lvl4pPr/>
            <a:lvl5pPr/>
            <a:lvl6pPr/>
            <a:lvl7pPr/>
            <a:lvl8pPr/>
            <a:lvl9pPr/>
          </a:lstStyle>
          <a:p>
            <a:pPr algn="l">
              <a:lnSpc>
                <a:spcPct val="120000"/>
              </a:lnSpc>
            </a:pPr>
            <a:r>
              <a:rPr lang="en-US" altLang="zh-CN" sz="3600" b="1">
                <a:solidFill>
                  <a:srgbClr val="FF0000"/>
                </a:solidFill>
                <a:latin typeface="Times New Roman" panose="02020603050405020304" pitchFamily="18" charset="0"/>
                <a:ea typeface="黑体" panose="02010609060101010101" pitchFamily="2" charset="-122"/>
                <a:cs typeface="Times New Roman" panose="02020603050405020304" pitchFamily="18" charset="0"/>
              </a:rPr>
              <a:t> are   sent </a:t>
            </a:r>
          </a:p>
        </p:txBody>
      </p:sp>
      <p:sp>
        <p:nvSpPr>
          <p:cNvPr id="93189" name="Text Box 8"/>
          <p:cNvSpPr txBox="1">
            <a:spLocks noChangeArrowheads="1"/>
          </p:cNvSpPr>
          <p:nvPr/>
        </p:nvSpPr>
        <p:spPr bwMode="auto">
          <a:xfrm>
            <a:off x="1187450" y="4125118"/>
            <a:ext cx="4105275"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a:lvl3pPr/>
            <a:lvl4pPr/>
            <a:lvl5pPr/>
            <a:lvl6pPr/>
            <a:lvl7pPr/>
            <a:lvl8pPr/>
            <a:lvl9pPr/>
          </a:lstStyle>
          <a:p>
            <a:pPr algn="l">
              <a:lnSpc>
                <a:spcPct val="120000"/>
              </a:lnSpc>
            </a:pPr>
            <a:r>
              <a:rPr lang="en-US" altLang="zh-CN" sz="3600" b="1">
                <a:solidFill>
                  <a:srgbClr val="FF0000"/>
                </a:solidFill>
                <a:latin typeface="Times New Roman" panose="02020603050405020304" pitchFamily="18" charset="0"/>
                <a:ea typeface="黑体" panose="02010609060101010101" pitchFamily="2" charset="-122"/>
              </a:rPr>
              <a:t>No   matter  what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3188"/>
                                        </p:tgtEl>
                                        <p:attrNameLst>
                                          <p:attrName>style.visibility</p:attrName>
                                        </p:attrNameLst>
                                      </p:cBhvr>
                                      <p:to>
                                        <p:strVal val="visible"/>
                                      </p:to>
                                    </p:set>
                                    <p:animEffect transition="in" filter="wipe(down)">
                                      <p:cBhvr>
                                        <p:cTn id="7" dur="500"/>
                                        <p:tgtEl>
                                          <p:spTgt spid="9318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3187"/>
                                        </p:tgtEl>
                                        <p:attrNameLst>
                                          <p:attrName>style.visibility</p:attrName>
                                        </p:attrNameLst>
                                      </p:cBhvr>
                                      <p:to>
                                        <p:strVal val="visible"/>
                                      </p:to>
                                    </p:set>
                                    <p:animEffect transition="in" filter="wipe(down)">
                                      <p:cBhvr>
                                        <p:cTn id="10" dur="500"/>
                                        <p:tgtEl>
                                          <p:spTgt spid="9318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3189"/>
                                        </p:tgtEl>
                                        <p:attrNameLst>
                                          <p:attrName>style.visibility</p:attrName>
                                        </p:attrNameLst>
                                      </p:cBhvr>
                                      <p:to>
                                        <p:strVal val="visible"/>
                                      </p:to>
                                    </p:set>
                                    <p:animEffect transition="in" filter="wipe(down)">
                                      <p:cBhvr>
                                        <p:cTn id="15" dur="500"/>
                                        <p:tgtEl>
                                          <p:spTgt spid="93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p:bldP spid="93188" grpId="0"/>
      <p:bldP spid="93189"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210" name="Text Box 5"/>
          <p:cNvSpPr txBox="1">
            <a:spLocks noChangeArrowheads="1"/>
          </p:cNvSpPr>
          <p:nvPr/>
        </p:nvSpPr>
        <p:spPr bwMode="auto">
          <a:xfrm>
            <a:off x="323850" y="990600"/>
            <a:ext cx="8351838" cy="404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tabLst>
                <a:tab pos="533400" algn="l"/>
              </a:tabLst>
            </a:lvl1pPr>
            <a:lvl2pPr marL="998855">
              <a:tabLst>
                <a:tab pos="533400" algn="l"/>
              </a:tabLst>
            </a:lvl2pPr>
            <a:lvl3pPr marL="1406525">
              <a:tabLst>
                <a:tab pos="533400" algn="l"/>
              </a:tabLst>
            </a:lvl3pPr>
            <a:lvl4pPr marL="1814830">
              <a:tabLst>
                <a:tab pos="533400" algn="l"/>
              </a:tabLst>
            </a:lvl4pPr>
            <a:lvl5pPr marL="2222500">
              <a:tabLst>
                <a:tab pos="533400" algn="l"/>
              </a:tabLst>
            </a:lvl5pPr>
            <a:lvl6pPr marL="2679700">
              <a:tabLst>
                <a:tab pos="533400" algn="l"/>
              </a:tabLst>
            </a:lvl6pPr>
            <a:lvl7pPr marL="3136900">
              <a:tabLst>
                <a:tab pos="533400" algn="l"/>
              </a:tabLst>
            </a:lvl7pPr>
            <a:lvl8pPr marL="3594100">
              <a:tabLst>
                <a:tab pos="533400" algn="l"/>
              </a:tabLst>
            </a:lvl8pPr>
            <a:lvl9pPr marL="4051300">
              <a:tabLst>
                <a:tab pos="533400" algn="l"/>
              </a:tabLst>
            </a:lvl9pPr>
          </a:lstStyle>
          <a:p>
            <a:pPr algn="l">
              <a:lnSpc>
                <a:spcPct val="120000"/>
              </a:lnSpc>
            </a:pPr>
            <a:r>
              <a:rPr lang="en-US" altLang="zh-CN" sz="3600" b="1" dirty="0">
                <a:latin typeface="Times New Roman" panose="02020603050405020304" pitchFamily="18" charset="0"/>
                <a:ea typeface="黑体" panose="02010609060101010101" pitchFamily="2" charset="-122"/>
              </a:rPr>
              <a:t>5. </a:t>
            </a:r>
            <a:r>
              <a:rPr lang="zh-CN" altLang="zh-CN" sz="3600" b="1" dirty="0">
                <a:latin typeface="Times New Roman" panose="02020603050405020304" pitchFamily="18" charset="0"/>
                <a:ea typeface="黑体" panose="02010609060101010101" pitchFamily="2" charset="-122"/>
              </a:rPr>
              <a:t>国际风筝节每年在潍坊举行一次。</a:t>
            </a:r>
          </a:p>
          <a:p>
            <a:pPr algn="l">
              <a:lnSpc>
                <a:spcPct val="120000"/>
              </a:lnSpc>
            </a:pPr>
            <a:r>
              <a:rPr lang="zh-CN" altLang="en-US" sz="3600" b="1" dirty="0">
                <a:latin typeface="Times New Roman" panose="02020603050405020304" pitchFamily="18" charset="0"/>
                <a:ea typeface="黑体" panose="02010609060101010101" pitchFamily="2" charset="-122"/>
              </a:rPr>
              <a:t>     </a:t>
            </a:r>
            <a:r>
              <a:rPr lang="en-US" altLang="zh-CN" sz="3600" b="1" dirty="0">
                <a:latin typeface="Times New Roman" panose="02020603050405020304" pitchFamily="18" charset="0"/>
                <a:ea typeface="黑体" panose="02010609060101010101" pitchFamily="2" charset="-122"/>
              </a:rPr>
              <a:t>The ___________ kite festival ___  </a:t>
            </a:r>
          </a:p>
          <a:p>
            <a:pPr algn="l">
              <a:lnSpc>
                <a:spcPct val="120000"/>
              </a:lnSpc>
            </a:pPr>
            <a:r>
              <a:rPr lang="en-US" altLang="zh-CN" sz="3600" b="1" dirty="0">
                <a:latin typeface="Times New Roman" panose="02020603050405020304" pitchFamily="18" charset="0"/>
                <a:ea typeface="黑体" panose="02010609060101010101" pitchFamily="2" charset="-122"/>
              </a:rPr>
              <a:t>     _____ in </a:t>
            </a:r>
            <a:r>
              <a:rPr lang="en-US" altLang="zh-CN" sz="3600" b="1" dirty="0" err="1">
                <a:latin typeface="Times New Roman" panose="02020603050405020304" pitchFamily="18" charset="0"/>
                <a:ea typeface="黑体" panose="02010609060101010101" pitchFamily="2" charset="-122"/>
              </a:rPr>
              <a:t>Weifang</a:t>
            </a:r>
            <a:r>
              <a:rPr lang="en-US" altLang="zh-CN" sz="3600" b="1" dirty="0">
                <a:latin typeface="Times New Roman" panose="02020603050405020304" pitchFamily="18" charset="0"/>
                <a:ea typeface="黑体" panose="02010609060101010101" pitchFamily="2" charset="-122"/>
              </a:rPr>
              <a:t> every year. </a:t>
            </a:r>
            <a:endParaRPr lang="zh-CN" altLang="zh-CN" sz="3600" b="1" dirty="0">
              <a:latin typeface="Times New Roman" panose="02020603050405020304" pitchFamily="18" charset="0"/>
              <a:ea typeface="黑体" panose="02010609060101010101" pitchFamily="2" charset="-122"/>
            </a:endParaRPr>
          </a:p>
          <a:p>
            <a:pPr algn="l">
              <a:lnSpc>
                <a:spcPct val="120000"/>
              </a:lnSpc>
            </a:pPr>
            <a:r>
              <a:rPr lang="en-US" altLang="zh-CN" sz="3600" b="1" dirty="0">
                <a:latin typeface="Times New Roman" panose="02020603050405020304" pitchFamily="18" charset="0"/>
                <a:ea typeface="黑体" panose="02010609060101010101" pitchFamily="2" charset="-122"/>
              </a:rPr>
              <a:t>6. </a:t>
            </a:r>
            <a:r>
              <a:rPr lang="zh-CN" altLang="zh-CN" sz="3600" b="1" dirty="0">
                <a:latin typeface="Times New Roman" panose="02020603050405020304" pitchFamily="18" charset="0"/>
                <a:ea typeface="黑体" panose="02010609060101010101" pitchFamily="2" charset="-122"/>
              </a:rPr>
              <a:t>据新闻报道，纽约州昨晚下了大雪。</a:t>
            </a:r>
          </a:p>
          <a:p>
            <a:pPr algn="l">
              <a:lnSpc>
                <a:spcPct val="120000"/>
              </a:lnSpc>
            </a:pPr>
            <a:r>
              <a:rPr lang="zh-CN" altLang="en-US" sz="3600" b="1" dirty="0">
                <a:latin typeface="Times New Roman" panose="02020603050405020304" pitchFamily="18" charset="0"/>
                <a:ea typeface="黑体" panose="02010609060101010101" pitchFamily="2" charset="-122"/>
              </a:rPr>
              <a:t>     </a:t>
            </a:r>
            <a:r>
              <a:rPr lang="en-US" altLang="zh-CN" sz="3600" b="1" dirty="0">
                <a:latin typeface="Times New Roman" panose="02020603050405020304" pitchFamily="18" charset="0"/>
                <a:ea typeface="黑体" panose="02010609060101010101" pitchFamily="2" charset="-122"/>
              </a:rPr>
              <a:t>_________ ____ the news report, it   </a:t>
            </a:r>
          </a:p>
          <a:p>
            <a:pPr algn="l">
              <a:lnSpc>
                <a:spcPct val="120000"/>
              </a:lnSpc>
            </a:pPr>
            <a:r>
              <a:rPr lang="en-US" altLang="zh-CN" sz="3600" b="1" dirty="0">
                <a:latin typeface="Times New Roman" panose="02020603050405020304" pitchFamily="18" charset="0"/>
                <a:ea typeface="黑体" panose="02010609060101010101" pitchFamily="2" charset="-122"/>
              </a:rPr>
              <a:t>     snowed heavily in New York last night. </a:t>
            </a:r>
            <a:endParaRPr lang="zh-CN" altLang="zh-CN" sz="3600" b="1" dirty="0">
              <a:latin typeface="Times New Roman" panose="02020603050405020304" pitchFamily="18" charset="0"/>
              <a:ea typeface="黑体" panose="02010609060101010101" pitchFamily="2" charset="-122"/>
            </a:endParaRPr>
          </a:p>
        </p:txBody>
      </p:sp>
      <p:sp>
        <p:nvSpPr>
          <p:cNvPr id="94211" name="Text Box 10"/>
          <p:cNvSpPr txBox="1">
            <a:spLocks noChangeArrowheads="1"/>
          </p:cNvSpPr>
          <p:nvPr/>
        </p:nvSpPr>
        <p:spPr bwMode="auto">
          <a:xfrm>
            <a:off x="1763713" y="1638300"/>
            <a:ext cx="2879725"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a:lvl3pPr/>
            <a:lvl4pPr/>
            <a:lvl5pPr/>
            <a:lvl6pPr/>
            <a:lvl7pPr/>
            <a:lvl8pPr/>
            <a:lvl9pPr/>
          </a:lstStyle>
          <a:p>
            <a:pPr algn="l">
              <a:lnSpc>
                <a:spcPct val="120000"/>
              </a:lnSpc>
            </a:pPr>
            <a:r>
              <a:rPr lang="en-US" altLang="zh-CN" sz="3600" b="1">
                <a:solidFill>
                  <a:srgbClr val="FF0000"/>
                </a:solidFill>
                <a:latin typeface="Times New Roman" panose="02020603050405020304" pitchFamily="18" charset="0"/>
                <a:ea typeface="黑体" panose="02010609060101010101" pitchFamily="2" charset="-122"/>
                <a:cs typeface="Times New Roman" panose="02020603050405020304" pitchFamily="18" charset="0"/>
              </a:rPr>
              <a:t>international</a:t>
            </a:r>
          </a:p>
        </p:txBody>
      </p:sp>
      <p:sp>
        <p:nvSpPr>
          <p:cNvPr id="94212" name="Text Box 4"/>
          <p:cNvSpPr txBox="1">
            <a:spLocks noChangeArrowheads="1"/>
          </p:cNvSpPr>
          <p:nvPr/>
        </p:nvSpPr>
        <p:spPr bwMode="auto">
          <a:xfrm>
            <a:off x="971550" y="1670050"/>
            <a:ext cx="69850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a:lvl3pPr/>
            <a:lvl4pPr/>
            <a:lvl5pPr/>
            <a:lvl6pPr/>
            <a:lvl7pPr/>
            <a:lvl8pPr/>
            <a:lvl9pPr/>
          </a:lstStyle>
          <a:p>
            <a:pPr algn="l">
              <a:lnSpc>
                <a:spcPct val="120000"/>
              </a:lnSpc>
            </a:pPr>
            <a:r>
              <a:rPr lang="en-US" altLang="zh-CN" sz="3600" b="1">
                <a:solidFill>
                  <a:srgbClr val="FF0000"/>
                </a:solidFill>
                <a:latin typeface="Times New Roman" panose="02020603050405020304" pitchFamily="18" charset="0"/>
                <a:ea typeface="黑体" panose="02010609060101010101" pitchFamily="2" charset="-122"/>
                <a:cs typeface="Times New Roman" panose="02020603050405020304" pitchFamily="18" charset="0"/>
              </a:rPr>
              <a:t>                                                    is     </a:t>
            </a:r>
          </a:p>
          <a:p>
            <a:pPr algn="l">
              <a:lnSpc>
                <a:spcPct val="120000"/>
              </a:lnSpc>
            </a:pPr>
            <a:r>
              <a:rPr lang="en-US" altLang="zh-CN" sz="3600" b="1">
                <a:solidFill>
                  <a:srgbClr val="FF0000"/>
                </a:solidFill>
                <a:latin typeface="Times New Roman" panose="02020603050405020304" pitchFamily="18" charset="0"/>
                <a:ea typeface="黑体" panose="02010609060101010101" pitchFamily="2" charset="-122"/>
                <a:cs typeface="Times New Roman" panose="02020603050405020304" pitchFamily="18" charset="0"/>
              </a:rPr>
              <a:t>held</a:t>
            </a:r>
          </a:p>
        </p:txBody>
      </p:sp>
      <p:sp>
        <p:nvSpPr>
          <p:cNvPr id="94213" name="Text Box 6"/>
          <p:cNvSpPr txBox="1">
            <a:spLocks noChangeArrowheads="1"/>
          </p:cNvSpPr>
          <p:nvPr/>
        </p:nvSpPr>
        <p:spPr bwMode="auto">
          <a:xfrm>
            <a:off x="900113" y="3656012"/>
            <a:ext cx="3132137"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a:lvl3pPr/>
            <a:lvl4pPr/>
            <a:lvl5pPr/>
            <a:lvl6pPr/>
            <a:lvl7pPr/>
            <a:lvl8pPr/>
            <a:lvl9pPr/>
          </a:lstStyle>
          <a:p>
            <a:pPr algn="l">
              <a:lnSpc>
                <a:spcPct val="120000"/>
              </a:lnSpc>
            </a:pPr>
            <a:r>
              <a:rPr lang="en-US" altLang="zh-CN" sz="3600" b="1">
                <a:solidFill>
                  <a:srgbClr val="FF0000"/>
                </a:solidFill>
                <a:latin typeface="Times New Roman" panose="02020603050405020304" pitchFamily="18" charset="0"/>
                <a:ea typeface="黑体" panose="02010609060101010101" pitchFamily="2" charset="-122"/>
                <a:cs typeface="Times New Roman" panose="02020603050405020304" pitchFamily="18" charset="0"/>
              </a:rPr>
              <a:t>According    to</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4211"/>
                                        </p:tgtEl>
                                        <p:attrNameLst>
                                          <p:attrName>style.visibility</p:attrName>
                                        </p:attrNameLst>
                                      </p:cBhvr>
                                      <p:to>
                                        <p:strVal val="visible"/>
                                      </p:to>
                                    </p:set>
                                    <p:animEffect transition="in" filter="wipe(down)">
                                      <p:cBhvr>
                                        <p:cTn id="7" dur="500"/>
                                        <p:tgtEl>
                                          <p:spTgt spid="942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4212"/>
                                        </p:tgtEl>
                                        <p:attrNameLst>
                                          <p:attrName>style.visibility</p:attrName>
                                        </p:attrNameLst>
                                      </p:cBhvr>
                                      <p:to>
                                        <p:strVal val="visible"/>
                                      </p:to>
                                    </p:set>
                                    <p:animEffect transition="in" filter="wipe(down)">
                                      <p:cBhvr>
                                        <p:cTn id="12" dur="500"/>
                                        <p:tgtEl>
                                          <p:spTgt spid="942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4213"/>
                                        </p:tgtEl>
                                        <p:attrNameLst>
                                          <p:attrName>style.visibility</p:attrName>
                                        </p:attrNameLst>
                                      </p:cBhvr>
                                      <p:to>
                                        <p:strVal val="visible"/>
                                      </p:to>
                                    </p:set>
                                    <p:animEffect transition="in" filter="wipe(down)">
                                      <p:cBhvr>
                                        <p:cTn id="17" dur="500"/>
                                        <p:tgtEl>
                                          <p:spTgt spid="94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autoUpdateAnimBg="0"/>
      <p:bldP spid="94212" grpId="0"/>
      <p:bldP spid="94213"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34" name="Text Box 5"/>
          <p:cNvSpPr txBox="1">
            <a:spLocks noChangeArrowheads="1"/>
          </p:cNvSpPr>
          <p:nvPr/>
        </p:nvSpPr>
        <p:spPr bwMode="auto">
          <a:xfrm>
            <a:off x="684213" y="981075"/>
            <a:ext cx="7056437" cy="404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625475" algn="l"/>
              </a:tabLst>
            </a:lvl1pPr>
            <a:lvl2pPr>
              <a:tabLst>
                <a:tab pos="625475" algn="l"/>
              </a:tabLst>
            </a:lvl2pPr>
            <a:lvl3pPr>
              <a:tabLst>
                <a:tab pos="625475" algn="l"/>
              </a:tabLst>
            </a:lvl3pPr>
            <a:lvl4pPr>
              <a:tabLst>
                <a:tab pos="625475" algn="l"/>
              </a:tabLst>
            </a:lvl4pPr>
            <a:lvl5pPr>
              <a:tabLst>
                <a:tab pos="625475" algn="l"/>
              </a:tabLst>
            </a:lvl5pPr>
            <a:lvl6pPr>
              <a:tabLst>
                <a:tab pos="625475" algn="l"/>
              </a:tabLst>
            </a:lvl6pPr>
            <a:lvl7pPr>
              <a:tabLst>
                <a:tab pos="625475" algn="l"/>
              </a:tabLst>
            </a:lvl7pPr>
            <a:lvl8pPr>
              <a:tabLst>
                <a:tab pos="625475" algn="l"/>
              </a:tabLst>
            </a:lvl8pPr>
            <a:lvl9pPr>
              <a:tabLst>
                <a:tab pos="625475" algn="l"/>
              </a:tabLst>
            </a:lvl9pPr>
          </a:lstStyle>
          <a:p>
            <a:pPr algn="l">
              <a:lnSpc>
                <a:spcPct val="120000"/>
              </a:lnSpc>
            </a:pPr>
            <a:r>
              <a:rPr lang="en-US" altLang="zh-CN" sz="3600" b="1">
                <a:latin typeface="Times New Roman" panose="02020603050405020304" pitchFamily="18" charset="0"/>
                <a:ea typeface="黑体" panose="02010609060101010101" pitchFamily="2" charset="-122"/>
              </a:rPr>
              <a:t>7. </a:t>
            </a:r>
            <a:r>
              <a:rPr lang="zh-CN" altLang="zh-CN" sz="3600" b="1">
                <a:latin typeface="Times New Roman" panose="02020603050405020304" pitchFamily="18" charset="0"/>
                <a:ea typeface="黑体" panose="02010609060101010101" pitchFamily="2" charset="-122"/>
              </a:rPr>
              <a:t>饭桌上铺着一层塑料台布。</a:t>
            </a:r>
          </a:p>
          <a:p>
            <a:pPr algn="l">
              <a:lnSpc>
                <a:spcPct val="120000"/>
              </a:lnSpc>
            </a:pPr>
            <a:r>
              <a:rPr lang="zh-CN" altLang="en-US" sz="3600" b="1">
                <a:latin typeface="Times New Roman" panose="02020603050405020304" pitchFamily="18" charset="0"/>
                <a:ea typeface="黑体" panose="02010609060101010101" pitchFamily="2" charset="-122"/>
              </a:rPr>
              <a:t>     </a:t>
            </a:r>
            <a:r>
              <a:rPr lang="en-US" altLang="zh-CN" sz="3600" b="1">
                <a:latin typeface="Times New Roman" panose="02020603050405020304" pitchFamily="18" charset="0"/>
                <a:ea typeface="黑体" panose="02010609060101010101" pitchFamily="2" charset="-122"/>
              </a:rPr>
              <a:t>The table ___ _______ _____ a </a:t>
            </a:r>
          </a:p>
          <a:p>
            <a:pPr algn="l">
              <a:lnSpc>
                <a:spcPct val="120000"/>
              </a:lnSpc>
            </a:pPr>
            <a:r>
              <a:rPr lang="en-US" altLang="zh-CN" sz="3600" b="1">
                <a:latin typeface="Times New Roman" panose="02020603050405020304" pitchFamily="18" charset="0"/>
                <a:ea typeface="黑体" panose="02010609060101010101" pitchFamily="2" charset="-122"/>
              </a:rPr>
              <a:t>     plastic table clothes. </a:t>
            </a:r>
            <a:endParaRPr lang="zh-CN" altLang="zh-CN" sz="3600" b="1">
              <a:latin typeface="Times New Roman" panose="02020603050405020304" pitchFamily="18" charset="0"/>
              <a:ea typeface="黑体" panose="02010609060101010101" pitchFamily="2" charset="-122"/>
            </a:endParaRPr>
          </a:p>
          <a:p>
            <a:pPr algn="l">
              <a:lnSpc>
                <a:spcPct val="120000"/>
              </a:lnSpc>
            </a:pPr>
            <a:r>
              <a:rPr lang="en-US" altLang="zh-CN" sz="3600" b="1">
                <a:latin typeface="Times New Roman" panose="02020603050405020304" pitchFamily="18" charset="0"/>
                <a:ea typeface="黑体" panose="02010609060101010101" pitchFamily="2" charset="-122"/>
              </a:rPr>
              <a:t>8. </a:t>
            </a:r>
            <a:r>
              <a:rPr lang="zh-CN" altLang="zh-CN" sz="3600" b="1">
                <a:latin typeface="Times New Roman" panose="02020603050405020304" pitchFamily="18" charset="0"/>
                <a:ea typeface="黑体" panose="02010609060101010101" pitchFamily="2" charset="-122"/>
              </a:rPr>
              <a:t>大意驾驶酿成很多交通事故。</a:t>
            </a:r>
          </a:p>
          <a:p>
            <a:pPr algn="l">
              <a:lnSpc>
                <a:spcPct val="120000"/>
              </a:lnSpc>
            </a:pPr>
            <a:r>
              <a:rPr lang="zh-CN" altLang="en-US" sz="3600" b="1">
                <a:latin typeface="Times New Roman" panose="02020603050405020304" pitchFamily="18" charset="0"/>
                <a:ea typeface="黑体" panose="02010609060101010101" pitchFamily="2" charset="-122"/>
              </a:rPr>
              <a:t>     </a:t>
            </a:r>
            <a:r>
              <a:rPr lang="en-US" altLang="zh-CN" sz="3600" b="1">
                <a:latin typeface="Times New Roman" panose="02020603050405020304" pitchFamily="18" charset="0"/>
                <a:ea typeface="黑体" panose="02010609060101010101" pitchFamily="2" charset="-122"/>
              </a:rPr>
              <a:t>Careless _______ causes many </a:t>
            </a:r>
          </a:p>
          <a:p>
            <a:pPr algn="l">
              <a:lnSpc>
                <a:spcPct val="120000"/>
              </a:lnSpc>
            </a:pPr>
            <a:r>
              <a:rPr lang="en-US" altLang="zh-CN" sz="3600" b="1">
                <a:latin typeface="Times New Roman" panose="02020603050405020304" pitchFamily="18" charset="0"/>
                <a:ea typeface="黑体" panose="02010609060101010101" pitchFamily="2" charset="-122"/>
              </a:rPr>
              <a:t>     _______ _________. </a:t>
            </a:r>
            <a:endParaRPr lang="zh-CN" altLang="zh-CN" sz="3600" b="1">
              <a:latin typeface="Times New Roman" panose="02020603050405020304" pitchFamily="18" charset="0"/>
              <a:ea typeface="黑体" panose="02010609060101010101" pitchFamily="2" charset="-122"/>
            </a:endParaRPr>
          </a:p>
        </p:txBody>
      </p:sp>
      <p:sp>
        <p:nvSpPr>
          <p:cNvPr id="95235" name="Text Box 10"/>
          <p:cNvSpPr txBox="1">
            <a:spLocks noChangeArrowheads="1"/>
          </p:cNvSpPr>
          <p:nvPr/>
        </p:nvSpPr>
        <p:spPr bwMode="auto">
          <a:xfrm>
            <a:off x="3348038" y="1628775"/>
            <a:ext cx="4105275"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a:lvl3pPr/>
            <a:lvl4pPr/>
            <a:lvl5pPr/>
            <a:lvl6pPr/>
            <a:lvl7pPr/>
            <a:lvl8pPr/>
            <a:lvl9pPr/>
          </a:lstStyle>
          <a:p>
            <a:pPr algn="l">
              <a:lnSpc>
                <a:spcPct val="120000"/>
              </a:lnSpc>
            </a:pPr>
            <a:r>
              <a:rPr lang="en-US" altLang="zh-CN" sz="3600" b="1">
                <a:solidFill>
                  <a:srgbClr val="FF0000"/>
                </a:solidFill>
                <a:latin typeface="Times New Roman" panose="02020603050405020304" pitchFamily="18" charset="0"/>
                <a:ea typeface="黑体" panose="02010609060101010101" pitchFamily="2" charset="-122"/>
                <a:cs typeface="Times New Roman" panose="02020603050405020304" pitchFamily="18" charset="0"/>
              </a:rPr>
              <a:t>is    covered  with</a:t>
            </a:r>
          </a:p>
        </p:txBody>
      </p:sp>
      <p:sp>
        <p:nvSpPr>
          <p:cNvPr id="95236" name="Text Box 6"/>
          <p:cNvSpPr txBox="1">
            <a:spLocks noChangeArrowheads="1"/>
          </p:cNvSpPr>
          <p:nvPr/>
        </p:nvSpPr>
        <p:spPr bwMode="auto">
          <a:xfrm>
            <a:off x="2916238" y="3614738"/>
            <a:ext cx="2160587"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a:lvl3pPr/>
            <a:lvl4pPr/>
            <a:lvl5pPr/>
            <a:lvl6pPr/>
            <a:lvl7pPr/>
            <a:lvl8pPr/>
            <a:lvl9pPr/>
          </a:lstStyle>
          <a:p>
            <a:pPr algn="l">
              <a:lnSpc>
                <a:spcPct val="120000"/>
              </a:lnSpc>
            </a:pPr>
            <a:r>
              <a:rPr lang="en-US" altLang="zh-CN" sz="3600" b="1">
                <a:solidFill>
                  <a:srgbClr val="FF0000"/>
                </a:solidFill>
                <a:latin typeface="Times New Roman" panose="02020603050405020304" pitchFamily="18" charset="0"/>
                <a:ea typeface="黑体" panose="02010609060101010101" pitchFamily="2" charset="-122"/>
                <a:cs typeface="Times New Roman" panose="02020603050405020304" pitchFamily="18" charset="0"/>
              </a:rPr>
              <a:t> driving</a:t>
            </a:r>
          </a:p>
        </p:txBody>
      </p:sp>
      <p:sp>
        <p:nvSpPr>
          <p:cNvPr id="95237" name="Text Box 10"/>
          <p:cNvSpPr txBox="1">
            <a:spLocks noChangeArrowheads="1"/>
          </p:cNvSpPr>
          <p:nvPr/>
        </p:nvSpPr>
        <p:spPr bwMode="auto">
          <a:xfrm>
            <a:off x="1260475" y="4292600"/>
            <a:ext cx="4895850"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a:lvl3pPr/>
            <a:lvl4pPr/>
            <a:lvl5pPr/>
            <a:lvl6pPr/>
            <a:lvl7pPr/>
            <a:lvl8pPr/>
            <a:lvl9pPr/>
          </a:lstStyle>
          <a:p>
            <a:pPr algn="l">
              <a:lnSpc>
                <a:spcPct val="120000"/>
              </a:lnSpc>
            </a:pPr>
            <a:r>
              <a:rPr lang="en-US" altLang="zh-CN" sz="3600" b="1">
                <a:solidFill>
                  <a:srgbClr val="FF0000"/>
                </a:solidFill>
                <a:latin typeface="Times New Roman" panose="02020603050405020304" pitchFamily="18" charset="0"/>
                <a:ea typeface="黑体" panose="02010609060101010101" pitchFamily="2" charset="-122"/>
                <a:cs typeface="Times New Roman" panose="02020603050405020304" pitchFamily="18" charset="0"/>
              </a:rPr>
              <a:t>  traffic    accidents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5235"/>
                                        </p:tgtEl>
                                        <p:attrNameLst>
                                          <p:attrName>style.visibility</p:attrName>
                                        </p:attrNameLst>
                                      </p:cBhvr>
                                      <p:to>
                                        <p:strVal val="visible"/>
                                      </p:to>
                                    </p:set>
                                    <p:animEffect transition="in" filter="wipe(down)">
                                      <p:cBhvr>
                                        <p:cTn id="7" dur="500"/>
                                        <p:tgtEl>
                                          <p:spTgt spid="952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5236"/>
                                        </p:tgtEl>
                                        <p:attrNameLst>
                                          <p:attrName>style.visibility</p:attrName>
                                        </p:attrNameLst>
                                      </p:cBhvr>
                                      <p:to>
                                        <p:strVal val="visible"/>
                                      </p:to>
                                    </p:set>
                                    <p:animEffect transition="in" filter="wipe(down)">
                                      <p:cBhvr>
                                        <p:cTn id="12" dur="500"/>
                                        <p:tgtEl>
                                          <p:spTgt spid="9523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5237"/>
                                        </p:tgtEl>
                                        <p:attrNameLst>
                                          <p:attrName>style.visibility</p:attrName>
                                        </p:attrNameLst>
                                      </p:cBhvr>
                                      <p:to>
                                        <p:strVal val="visible"/>
                                      </p:to>
                                    </p:set>
                                    <p:animEffect transition="in" filter="wipe(down)">
                                      <p:cBhvr>
                                        <p:cTn id="17" dur="500"/>
                                        <p:tgtEl>
                                          <p:spTgt spid="95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autoUpdateAnimBg="0"/>
      <p:bldP spid="95236" grpId="0"/>
      <p:bldP spid="95237"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矩形 1"/>
          <p:cNvSpPr>
            <a:spLocks noChangeArrowheads="1"/>
          </p:cNvSpPr>
          <p:nvPr/>
        </p:nvSpPr>
        <p:spPr bwMode="auto">
          <a:xfrm>
            <a:off x="539750" y="1077119"/>
            <a:ext cx="7561263" cy="470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33400" indent="-533400" algn="l">
              <a:lnSpc>
                <a:spcPct val="120000"/>
              </a:lnSpc>
            </a:pPr>
            <a:r>
              <a:rPr lang="en-US" altLang="zh-CN" sz="3600" b="1" dirty="0">
                <a:latin typeface="Times New Roman" panose="02020603050405020304" pitchFamily="18" charset="0"/>
              </a:rPr>
              <a:t>1. In spring, we can see green ______ (leaf) and grass everywhere.</a:t>
            </a:r>
            <a:endParaRPr lang="zh-CN" altLang="zh-CN" sz="3600" b="1" dirty="0">
              <a:latin typeface="Times New Roman" panose="02020603050405020304" pitchFamily="18" charset="0"/>
            </a:endParaRPr>
          </a:p>
          <a:p>
            <a:pPr marL="533400" indent="-533400" algn="l">
              <a:lnSpc>
                <a:spcPct val="120000"/>
              </a:lnSpc>
            </a:pPr>
            <a:r>
              <a:rPr lang="en-US" altLang="zh-CN" sz="3600" b="1" dirty="0">
                <a:latin typeface="Times New Roman" panose="02020603050405020304" pitchFamily="18" charset="0"/>
              </a:rPr>
              <a:t>2. The Internet is ______ (wide) used in most families in our country today. </a:t>
            </a:r>
            <a:endParaRPr lang="zh-CN" altLang="zh-CN" sz="3600" b="1" dirty="0">
              <a:latin typeface="Times New Roman" panose="02020603050405020304" pitchFamily="18" charset="0"/>
            </a:endParaRPr>
          </a:p>
          <a:p>
            <a:pPr marL="533400" indent="-533400" algn="l">
              <a:lnSpc>
                <a:spcPct val="120000"/>
              </a:lnSpc>
            </a:pPr>
            <a:r>
              <a:rPr lang="en-US" altLang="zh-CN" sz="3600" b="1" dirty="0">
                <a:latin typeface="Times New Roman" panose="02020603050405020304" pitchFamily="18" charset="0"/>
              </a:rPr>
              <a:t>3. English ________ (speak) by many people in the world.</a:t>
            </a:r>
            <a:endParaRPr lang="zh-CN" altLang="zh-CN" sz="3600" b="1" dirty="0">
              <a:latin typeface="Times New Roman" panose="02020603050405020304" pitchFamily="18" charset="0"/>
            </a:endParaRPr>
          </a:p>
        </p:txBody>
      </p:sp>
      <p:sp>
        <p:nvSpPr>
          <p:cNvPr id="96259" name="Text Box 8"/>
          <p:cNvSpPr txBox="1">
            <a:spLocks noChangeArrowheads="1"/>
          </p:cNvSpPr>
          <p:nvPr/>
        </p:nvSpPr>
        <p:spPr bwMode="auto">
          <a:xfrm>
            <a:off x="6443663" y="1077119"/>
            <a:ext cx="1512887"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a:lvl3pPr/>
            <a:lvl4pPr/>
            <a:lvl5pPr/>
            <a:lvl6pPr/>
            <a:lvl7pPr/>
            <a:lvl8pPr/>
            <a:lvl9pPr/>
          </a:lstStyle>
          <a:p>
            <a:pPr algn="l">
              <a:lnSpc>
                <a:spcPct val="120000"/>
              </a:lnSpc>
            </a:pPr>
            <a:r>
              <a:rPr lang="en-US" altLang="zh-CN" sz="3600" b="1">
                <a:solidFill>
                  <a:srgbClr val="CC00FF"/>
                </a:solidFill>
                <a:latin typeface="Times New Roman" panose="02020603050405020304" pitchFamily="18" charset="0"/>
              </a:rPr>
              <a:t>leaves</a:t>
            </a:r>
          </a:p>
        </p:txBody>
      </p:sp>
      <p:sp>
        <p:nvSpPr>
          <p:cNvPr id="96260" name="Text Box 8"/>
          <p:cNvSpPr txBox="1">
            <a:spLocks noChangeArrowheads="1"/>
          </p:cNvSpPr>
          <p:nvPr/>
        </p:nvSpPr>
        <p:spPr bwMode="auto">
          <a:xfrm>
            <a:off x="4067175" y="2413794"/>
            <a:ext cx="1584325"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a:lvl3pPr/>
            <a:lvl4pPr/>
            <a:lvl5pPr/>
            <a:lvl6pPr/>
            <a:lvl7pPr/>
            <a:lvl8pPr/>
            <a:lvl9pPr/>
          </a:lstStyle>
          <a:p>
            <a:pPr algn="l">
              <a:lnSpc>
                <a:spcPct val="120000"/>
              </a:lnSpc>
            </a:pPr>
            <a:r>
              <a:rPr lang="en-US" altLang="zh-CN" sz="3600" b="1">
                <a:solidFill>
                  <a:srgbClr val="CC00FF"/>
                </a:solidFill>
                <a:latin typeface="Times New Roman" panose="02020603050405020304" pitchFamily="18" charset="0"/>
              </a:rPr>
              <a:t>widely</a:t>
            </a:r>
          </a:p>
        </p:txBody>
      </p:sp>
      <p:sp>
        <p:nvSpPr>
          <p:cNvPr id="96261" name="Text Box 10"/>
          <p:cNvSpPr txBox="1">
            <a:spLocks noChangeArrowheads="1"/>
          </p:cNvSpPr>
          <p:nvPr/>
        </p:nvSpPr>
        <p:spPr bwMode="auto">
          <a:xfrm>
            <a:off x="2627313" y="4358481"/>
            <a:ext cx="2232025"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a:lvl3pPr/>
            <a:lvl4pPr/>
            <a:lvl5pPr/>
            <a:lvl6pPr/>
            <a:lvl7pPr/>
            <a:lvl8pPr/>
            <a:lvl9pPr/>
          </a:lstStyle>
          <a:p>
            <a:pPr algn="l">
              <a:lnSpc>
                <a:spcPct val="120000"/>
              </a:lnSpc>
            </a:pPr>
            <a:r>
              <a:rPr lang="en-US" altLang="zh-CN" sz="3600" b="1">
                <a:solidFill>
                  <a:srgbClr val="CC00FF"/>
                </a:solidFill>
                <a:latin typeface="Times New Roman" panose="02020603050405020304" pitchFamily="18" charset="0"/>
                <a:cs typeface="Times New Roman" panose="02020603050405020304" pitchFamily="18" charset="0"/>
              </a:rPr>
              <a:t>is spoken</a:t>
            </a:r>
          </a:p>
        </p:txBody>
      </p:sp>
      <p:sp>
        <p:nvSpPr>
          <p:cNvPr id="96262" name="Rectangle 6"/>
          <p:cNvSpPr>
            <a:spLocks noChangeArrowheads="1"/>
          </p:cNvSpPr>
          <p:nvPr/>
        </p:nvSpPr>
        <p:spPr bwMode="auto">
          <a:xfrm>
            <a:off x="539750" y="326231"/>
            <a:ext cx="6049962" cy="75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0000"/>
              </a:lnSpc>
            </a:pPr>
            <a:r>
              <a:rPr lang="en-US" altLang="zh-CN" sz="3600" b="1" dirty="0">
                <a:solidFill>
                  <a:srgbClr val="0066FF"/>
                </a:solidFill>
              </a:rPr>
              <a:t>Ⅱ. Finish the sentences.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96258"/>
                                        </p:tgtEl>
                                        <p:attrNameLst>
                                          <p:attrName>style.visibility</p:attrName>
                                        </p:attrNameLst>
                                      </p:cBhvr>
                                      <p:to>
                                        <p:strVal val="visible"/>
                                      </p:to>
                                    </p:set>
                                    <p:animEffect transition="in" filter="box(in)">
                                      <p:cBhvr>
                                        <p:cTn id="7" dur="500"/>
                                        <p:tgtEl>
                                          <p:spTgt spid="9625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96259"/>
                                        </p:tgtEl>
                                        <p:attrNameLst>
                                          <p:attrName>style.visibility</p:attrName>
                                        </p:attrNameLst>
                                      </p:cBhvr>
                                      <p:to>
                                        <p:strVal val="visible"/>
                                      </p:to>
                                    </p:set>
                                    <p:animEffect transition="in" filter="barn(inHorizontal)">
                                      <p:cBhvr>
                                        <p:cTn id="12" dur="500"/>
                                        <p:tgtEl>
                                          <p:spTgt spid="9625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96260"/>
                                        </p:tgtEl>
                                        <p:attrNameLst>
                                          <p:attrName>style.visibility</p:attrName>
                                        </p:attrNameLst>
                                      </p:cBhvr>
                                      <p:to>
                                        <p:strVal val="visible"/>
                                      </p:to>
                                    </p:set>
                                    <p:animEffect transition="in" filter="barn(inHorizontal)">
                                      <p:cBhvr>
                                        <p:cTn id="17" dur="500"/>
                                        <p:tgtEl>
                                          <p:spTgt spid="9626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96261"/>
                                        </p:tgtEl>
                                        <p:attrNameLst>
                                          <p:attrName>style.visibility</p:attrName>
                                        </p:attrNameLst>
                                      </p:cBhvr>
                                      <p:to>
                                        <p:strVal val="visible"/>
                                      </p:to>
                                    </p:set>
                                    <p:animEffect transition="in" filter="barn(inHorizontal)">
                                      <p:cBhvr>
                                        <p:cTn id="22" dur="500"/>
                                        <p:tgtEl>
                                          <p:spTgt spid="96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p:bldP spid="96259" grpId="0"/>
      <p:bldP spid="96260" grpId="0"/>
      <p:bldP spid="96261"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2" name="Rectangle 2"/>
          <p:cNvSpPr>
            <a:spLocks noChangeArrowheads="1"/>
          </p:cNvSpPr>
          <p:nvPr/>
        </p:nvSpPr>
        <p:spPr bwMode="auto">
          <a:xfrm>
            <a:off x="323850" y="741363"/>
            <a:ext cx="8280400" cy="4703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41325" indent="-441325" algn="l">
              <a:lnSpc>
                <a:spcPct val="120000"/>
              </a:lnSpc>
            </a:pPr>
            <a:r>
              <a:rPr lang="en-US" altLang="zh-CN" sz="3600" b="1" dirty="0">
                <a:latin typeface="Times New Roman" panose="02020603050405020304" pitchFamily="18" charset="0"/>
              </a:rPr>
              <a:t>4. The company hopes ____ (it) product will be successful on the European market.</a:t>
            </a:r>
            <a:r>
              <a:rPr lang="en-US" altLang="zh-CN" sz="3600" dirty="0">
                <a:latin typeface="Times New Roman" panose="02020603050405020304" pitchFamily="18" charset="0"/>
              </a:rPr>
              <a:t> </a:t>
            </a:r>
          </a:p>
          <a:p>
            <a:pPr marL="441325" indent="-441325" algn="l">
              <a:lnSpc>
                <a:spcPct val="120000"/>
              </a:lnSpc>
            </a:pPr>
            <a:r>
              <a:rPr lang="en-US" altLang="zh-CN" sz="3600" b="1" dirty="0">
                <a:latin typeface="Times New Roman" panose="02020603050405020304" pitchFamily="18" charset="0"/>
              </a:rPr>
              <a:t>5. My teacher did what he could to make </a:t>
            </a:r>
          </a:p>
          <a:p>
            <a:pPr marL="441325" indent="-441325" algn="l">
              <a:lnSpc>
                <a:spcPct val="120000"/>
              </a:lnSpc>
            </a:pPr>
            <a:r>
              <a:rPr lang="en-US" altLang="zh-CN" sz="3600" b="1" dirty="0">
                <a:latin typeface="Times New Roman" panose="02020603050405020304" pitchFamily="18" charset="0"/>
              </a:rPr>
              <a:t>    his class ______ (live).</a:t>
            </a:r>
            <a:endParaRPr lang="zh-CN" altLang="zh-CN" sz="3600" b="1" dirty="0">
              <a:latin typeface="Times New Roman" panose="02020603050405020304" pitchFamily="18" charset="0"/>
            </a:endParaRPr>
          </a:p>
          <a:p>
            <a:pPr marL="441325" indent="-441325" algn="l">
              <a:lnSpc>
                <a:spcPct val="120000"/>
              </a:lnSpc>
            </a:pPr>
            <a:r>
              <a:rPr lang="en-US" altLang="zh-CN" sz="3600" b="1" dirty="0">
                <a:latin typeface="Times New Roman" panose="02020603050405020304" pitchFamily="18" charset="0"/>
              </a:rPr>
              <a:t>6. If the traffic _____ (be not) heavy, it’ll </a:t>
            </a:r>
          </a:p>
          <a:p>
            <a:pPr marL="441325" indent="-441325" algn="l">
              <a:lnSpc>
                <a:spcPct val="120000"/>
              </a:lnSpc>
            </a:pPr>
            <a:r>
              <a:rPr lang="en-US" altLang="zh-CN" sz="3600" b="1" dirty="0">
                <a:latin typeface="Times New Roman" panose="02020603050405020304" pitchFamily="18" charset="0"/>
              </a:rPr>
              <a:t>    take us an hour to get there.</a:t>
            </a:r>
            <a:endParaRPr lang="en-US" altLang="zh-CN" sz="3600" dirty="0">
              <a:latin typeface="Times New Roman" panose="02020603050405020304" pitchFamily="18" charset="0"/>
            </a:endParaRPr>
          </a:p>
        </p:txBody>
      </p:sp>
      <p:sp>
        <p:nvSpPr>
          <p:cNvPr id="97283" name="Text Box 10"/>
          <p:cNvSpPr txBox="1">
            <a:spLocks noChangeArrowheads="1"/>
          </p:cNvSpPr>
          <p:nvPr/>
        </p:nvSpPr>
        <p:spPr bwMode="auto">
          <a:xfrm>
            <a:off x="4932363" y="741363"/>
            <a:ext cx="1152525"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a:lvl3pPr/>
            <a:lvl4pPr/>
            <a:lvl5pPr/>
            <a:lvl6pPr/>
            <a:lvl7pPr/>
            <a:lvl8pPr/>
            <a:lvl9pPr/>
          </a:lstStyle>
          <a:p>
            <a:pPr algn="l">
              <a:lnSpc>
                <a:spcPct val="120000"/>
              </a:lnSpc>
            </a:pPr>
            <a:r>
              <a:rPr lang="en-US" altLang="zh-CN" sz="3600" b="1">
                <a:solidFill>
                  <a:srgbClr val="CC00FF"/>
                </a:solidFill>
                <a:latin typeface="Times New Roman" panose="02020603050405020304" pitchFamily="18" charset="0"/>
                <a:cs typeface="Times New Roman" panose="02020603050405020304" pitchFamily="18" charset="0"/>
              </a:rPr>
              <a:t>its</a:t>
            </a:r>
          </a:p>
        </p:txBody>
      </p:sp>
      <p:sp>
        <p:nvSpPr>
          <p:cNvPr id="97284" name="Text Box 4"/>
          <p:cNvSpPr txBox="1">
            <a:spLocks noChangeArrowheads="1"/>
          </p:cNvSpPr>
          <p:nvPr/>
        </p:nvSpPr>
        <p:spPr bwMode="auto">
          <a:xfrm>
            <a:off x="2628900" y="3406775"/>
            <a:ext cx="1368425"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a:lvl3pPr/>
            <a:lvl4pPr/>
            <a:lvl5pPr/>
            <a:lvl6pPr/>
            <a:lvl7pPr/>
            <a:lvl8pPr/>
            <a:lvl9pPr/>
          </a:lstStyle>
          <a:p>
            <a:pPr algn="l">
              <a:lnSpc>
                <a:spcPct val="120000"/>
              </a:lnSpc>
            </a:pPr>
            <a:r>
              <a:rPr lang="en-US" altLang="zh-CN" sz="3600" b="1">
                <a:solidFill>
                  <a:srgbClr val="CC00FF"/>
                </a:solidFill>
                <a:latin typeface="Times New Roman" panose="02020603050405020304" pitchFamily="18" charset="0"/>
                <a:cs typeface="Times New Roman" panose="02020603050405020304" pitchFamily="18" charset="0"/>
              </a:rPr>
              <a:t>lively</a:t>
            </a:r>
          </a:p>
        </p:txBody>
      </p:sp>
      <p:sp>
        <p:nvSpPr>
          <p:cNvPr id="97285" name="Text Box 10"/>
          <p:cNvSpPr txBox="1">
            <a:spLocks noChangeArrowheads="1"/>
          </p:cNvSpPr>
          <p:nvPr/>
        </p:nvSpPr>
        <p:spPr bwMode="auto">
          <a:xfrm>
            <a:off x="3421063" y="4054475"/>
            <a:ext cx="1728787"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a:lvl3pPr/>
            <a:lvl4pPr/>
            <a:lvl5pPr/>
            <a:lvl6pPr/>
            <a:lvl7pPr/>
            <a:lvl8pPr/>
            <a:lvl9pPr/>
          </a:lstStyle>
          <a:p>
            <a:pPr algn="l">
              <a:lnSpc>
                <a:spcPct val="120000"/>
              </a:lnSpc>
            </a:pPr>
            <a:r>
              <a:rPr lang="en-US" altLang="zh-CN" sz="3600" b="1">
                <a:solidFill>
                  <a:srgbClr val="CC00FF"/>
                </a:solidFill>
                <a:latin typeface="Times New Roman" panose="02020603050405020304" pitchFamily="18" charset="0"/>
                <a:cs typeface="Times New Roman" panose="02020603050405020304" pitchFamily="18" charset="0"/>
              </a:rPr>
              <a:t>isn’t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97283"/>
                                        </p:tgtEl>
                                        <p:attrNameLst>
                                          <p:attrName>style.visibility</p:attrName>
                                        </p:attrNameLst>
                                      </p:cBhvr>
                                      <p:to>
                                        <p:strVal val="visible"/>
                                      </p:to>
                                    </p:set>
                                    <p:animEffect transition="in" filter="barn(inHorizontal)">
                                      <p:cBhvr>
                                        <p:cTn id="7" dur="500"/>
                                        <p:tgtEl>
                                          <p:spTgt spid="9728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97284"/>
                                        </p:tgtEl>
                                        <p:attrNameLst>
                                          <p:attrName>style.visibility</p:attrName>
                                        </p:attrNameLst>
                                      </p:cBhvr>
                                      <p:to>
                                        <p:strVal val="visible"/>
                                      </p:to>
                                    </p:set>
                                    <p:animEffect transition="in" filter="barn(inHorizontal)">
                                      <p:cBhvr>
                                        <p:cTn id="12" dur="500"/>
                                        <p:tgtEl>
                                          <p:spTgt spid="9728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97285"/>
                                        </p:tgtEl>
                                        <p:attrNameLst>
                                          <p:attrName>style.visibility</p:attrName>
                                        </p:attrNameLst>
                                      </p:cBhvr>
                                      <p:to>
                                        <p:strVal val="visible"/>
                                      </p:to>
                                    </p:set>
                                    <p:animEffect transition="in" filter="barn(inHorizontal)">
                                      <p:cBhvr>
                                        <p:cTn id="17" dur="500"/>
                                        <p:tgtEl>
                                          <p:spTgt spid="972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p:bldP spid="97284" grpId="0"/>
      <p:bldP spid="97285"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矩形 1"/>
          <p:cNvSpPr>
            <a:spLocks noChangeArrowheads="1"/>
          </p:cNvSpPr>
          <p:nvPr/>
        </p:nvSpPr>
        <p:spPr bwMode="auto">
          <a:xfrm>
            <a:off x="323850" y="838200"/>
            <a:ext cx="8208963" cy="470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20000"/>
              </a:lnSpc>
              <a:tabLst>
                <a:tab pos="539750" algn="l"/>
                <a:tab pos="629920" algn="l"/>
              </a:tabLst>
            </a:pPr>
            <a:r>
              <a:rPr lang="en-US" altLang="zh-CN" sz="3600" b="1" dirty="0">
                <a:latin typeface="Times New Roman" panose="02020603050405020304" pitchFamily="18" charset="0"/>
              </a:rPr>
              <a:t>7. They spent one part of their holiday in </a:t>
            </a:r>
          </a:p>
          <a:p>
            <a:pPr algn="l">
              <a:lnSpc>
                <a:spcPct val="120000"/>
              </a:lnSpc>
              <a:tabLst>
                <a:tab pos="539750" algn="l"/>
                <a:tab pos="629920" algn="l"/>
              </a:tabLst>
            </a:pPr>
            <a:r>
              <a:rPr lang="en-US" altLang="zh-CN" sz="3600" b="1" dirty="0">
                <a:latin typeface="Times New Roman" panose="02020603050405020304" pitchFamily="18" charset="0"/>
              </a:rPr>
              <a:t>    _______ (French) and the other in  </a:t>
            </a:r>
          </a:p>
          <a:p>
            <a:pPr algn="l">
              <a:lnSpc>
                <a:spcPct val="120000"/>
              </a:lnSpc>
              <a:tabLst>
                <a:tab pos="539750" algn="l"/>
                <a:tab pos="629920" algn="l"/>
              </a:tabLst>
            </a:pPr>
            <a:r>
              <a:rPr lang="en-US" altLang="zh-CN" sz="3600" b="1" dirty="0">
                <a:latin typeface="Times New Roman" panose="02020603050405020304" pitchFamily="18" charset="0"/>
              </a:rPr>
              <a:t>    England. </a:t>
            </a:r>
            <a:endParaRPr lang="zh-CN" altLang="zh-CN" sz="3600" b="1" dirty="0">
              <a:latin typeface="Times New Roman" panose="02020603050405020304" pitchFamily="18" charset="0"/>
            </a:endParaRPr>
          </a:p>
          <a:p>
            <a:pPr algn="l">
              <a:lnSpc>
                <a:spcPct val="120000"/>
              </a:lnSpc>
              <a:tabLst>
                <a:tab pos="539750" algn="l"/>
                <a:tab pos="629920" algn="l"/>
              </a:tabLst>
            </a:pPr>
            <a:r>
              <a:rPr lang="en-US" altLang="zh-CN" sz="3600" b="1" dirty="0">
                <a:latin typeface="Times New Roman" panose="02020603050405020304" pitchFamily="18" charset="0"/>
              </a:rPr>
              <a:t>8. Bell is ______ (know) for inventing   </a:t>
            </a:r>
          </a:p>
          <a:p>
            <a:pPr algn="l">
              <a:lnSpc>
                <a:spcPct val="120000"/>
              </a:lnSpc>
              <a:tabLst>
                <a:tab pos="539750" algn="l"/>
                <a:tab pos="629920" algn="l"/>
              </a:tabLst>
            </a:pPr>
            <a:r>
              <a:rPr lang="en-US" altLang="zh-CN" sz="3600" b="1" dirty="0">
                <a:latin typeface="Times New Roman" panose="02020603050405020304" pitchFamily="18" charset="0"/>
              </a:rPr>
              <a:t>    the telephone. </a:t>
            </a:r>
            <a:endParaRPr lang="zh-CN" altLang="zh-CN" sz="3600" b="1" dirty="0">
              <a:latin typeface="Times New Roman" panose="02020603050405020304" pitchFamily="18" charset="0"/>
            </a:endParaRPr>
          </a:p>
          <a:p>
            <a:pPr algn="l">
              <a:lnSpc>
                <a:spcPct val="120000"/>
              </a:lnSpc>
              <a:tabLst>
                <a:tab pos="539750" algn="l"/>
                <a:tab pos="629920" algn="l"/>
              </a:tabLst>
            </a:pPr>
            <a:r>
              <a:rPr lang="en-US" altLang="zh-CN" sz="3600" b="1" dirty="0">
                <a:latin typeface="Times New Roman" panose="02020603050405020304" pitchFamily="18" charset="0"/>
              </a:rPr>
              <a:t>9. The Chinese use _________ (chopstick) </a:t>
            </a:r>
          </a:p>
          <a:p>
            <a:pPr algn="l">
              <a:lnSpc>
                <a:spcPct val="120000"/>
              </a:lnSpc>
              <a:tabLst>
                <a:tab pos="539750" algn="l"/>
                <a:tab pos="629920" algn="l"/>
              </a:tabLst>
            </a:pPr>
            <a:r>
              <a:rPr lang="en-US" altLang="zh-CN" sz="3600" b="1" dirty="0">
                <a:latin typeface="Times New Roman" panose="02020603050405020304" pitchFamily="18" charset="0"/>
              </a:rPr>
              <a:t>    instead of knives and forks. </a:t>
            </a:r>
          </a:p>
        </p:txBody>
      </p:sp>
      <p:sp>
        <p:nvSpPr>
          <p:cNvPr id="98307" name="Text Box 4"/>
          <p:cNvSpPr txBox="1">
            <a:spLocks noChangeArrowheads="1"/>
          </p:cNvSpPr>
          <p:nvPr/>
        </p:nvSpPr>
        <p:spPr bwMode="auto">
          <a:xfrm>
            <a:off x="827088" y="1508125"/>
            <a:ext cx="1908175"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a:lvl3pPr/>
            <a:lvl4pPr/>
            <a:lvl5pPr/>
            <a:lvl6pPr/>
            <a:lvl7pPr/>
            <a:lvl8pPr/>
            <a:lvl9pPr/>
          </a:lstStyle>
          <a:p>
            <a:pPr algn="l">
              <a:lnSpc>
                <a:spcPct val="120000"/>
              </a:lnSpc>
            </a:pPr>
            <a:r>
              <a:rPr lang="en-US" altLang="zh-CN" sz="3600" b="1">
                <a:solidFill>
                  <a:srgbClr val="CC00FF"/>
                </a:solidFill>
                <a:latin typeface="Times New Roman" panose="02020603050405020304" pitchFamily="18" charset="0"/>
                <a:cs typeface="Times New Roman" panose="02020603050405020304" pitchFamily="18" charset="0"/>
              </a:rPr>
              <a:t>France</a:t>
            </a:r>
          </a:p>
        </p:txBody>
      </p:sp>
      <p:sp>
        <p:nvSpPr>
          <p:cNvPr id="98308" name="Text Box 8"/>
          <p:cNvSpPr txBox="1">
            <a:spLocks noChangeArrowheads="1"/>
          </p:cNvSpPr>
          <p:nvPr/>
        </p:nvSpPr>
        <p:spPr bwMode="auto">
          <a:xfrm>
            <a:off x="2124075" y="2805112"/>
            <a:ext cx="1728788"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a:lvl3pPr/>
            <a:lvl4pPr/>
            <a:lvl5pPr/>
            <a:lvl6pPr/>
            <a:lvl7pPr/>
            <a:lvl8pPr/>
            <a:lvl9pPr/>
          </a:lstStyle>
          <a:p>
            <a:pPr algn="l">
              <a:lnSpc>
                <a:spcPct val="120000"/>
              </a:lnSpc>
            </a:pPr>
            <a:r>
              <a:rPr lang="en-US" altLang="zh-CN" sz="3600" b="1">
                <a:solidFill>
                  <a:srgbClr val="CC00FF"/>
                </a:solidFill>
                <a:latin typeface="Times New Roman" panose="02020603050405020304" pitchFamily="18" charset="0"/>
              </a:rPr>
              <a:t>known</a:t>
            </a:r>
          </a:p>
        </p:txBody>
      </p:sp>
      <p:sp>
        <p:nvSpPr>
          <p:cNvPr id="98309" name="Text Box 10"/>
          <p:cNvSpPr txBox="1">
            <a:spLocks noChangeArrowheads="1"/>
          </p:cNvSpPr>
          <p:nvPr/>
        </p:nvSpPr>
        <p:spPr bwMode="auto">
          <a:xfrm>
            <a:off x="4068763" y="4100512"/>
            <a:ext cx="2592387"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a:lvl3pPr/>
            <a:lvl4pPr/>
            <a:lvl5pPr/>
            <a:lvl6pPr/>
            <a:lvl7pPr/>
            <a:lvl8pPr/>
            <a:lvl9pPr/>
          </a:lstStyle>
          <a:p>
            <a:pPr algn="l">
              <a:lnSpc>
                <a:spcPct val="120000"/>
              </a:lnSpc>
            </a:pPr>
            <a:r>
              <a:rPr lang="en-US" altLang="zh-CN" sz="3600" b="1">
                <a:solidFill>
                  <a:srgbClr val="CC00FF"/>
                </a:solidFill>
                <a:latin typeface="Times New Roman" panose="02020603050405020304" pitchFamily="18" charset="0"/>
                <a:cs typeface="Times New Roman" panose="02020603050405020304" pitchFamily="18" charset="0"/>
              </a:rPr>
              <a:t>chopsticks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98307"/>
                                        </p:tgtEl>
                                        <p:attrNameLst>
                                          <p:attrName>style.visibility</p:attrName>
                                        </p:attrNameLst>
                                      </p:cBhvr>
                                      <p:to>
                                        <p:strVal val="visible"/>
                                      </p:to>
                                    </p:set>
                                    <p:animEffect transition="in" filter="barn(inHorizontal)">
                                      <p:cBhvr>
                                        <p:cTn id="7" dur="500"/>
                                        <p:tgtEl>
                                          <p:spTgt spid="9830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98308"/>
                                        </p:tgtEl>
                                        <p:attrNameLst>
                                          <p:attrName>style.visibility</p:attrName>
                                        </p:attrNameLst>
                                      </p:cBhvr>
                                      <p:to>
                                        <p:strVal val="visible"/>
                                      </p:to>
                                    </p:set>
                                    <p:animEffect transition="in" filter="barn(inHorizontal)">
                                      <p:cBhvr>
                                        <p:cTn id="12" dur="500"/>
                                        <p:tgtEl>
                                          <p:spTgt spid="9830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98309"/>
                                        </p:tgtEl>
                                        <p:attrNameLst>
                                          <p:attrName>style.visibility</p:attrName>
                                        </p:attrNameLst>
                                      </p:cBhvr>
                                      <p:to>
                                        <p:strVal val="visible"/>
                                      </p:to>
                                    </p:set>
                                    <p:animEffect transition="in" filter="barn(inHorizontal)">
                                      <p:cBhvr>
                                        <p:cTn id="17" dur="500"/>
                                        <p:tgtEl>
                                          <p:spTgt spid="98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p:bldP spid="98308" grpId="0" autoUpdateAnimBg="0"/>
      <p:bldP spid="98309"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0" name="Text Box 2"/>
          <p:cNvSpPr txBox="1">
            <a:spLocks noChangeArrowheads="1"/>
          </p:cNvSpPr>
          <p:nvPr/>
        </p:nvSpPr>
        <p:spPr bwMode="auto">
          <a:xfrm>
            <a:off x="838200" y="2590800"/>
            <a:ext cx="7543800" cy="215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40000"/>
              </a:lnSpc>
            </a:pPr>
            <a:r>
              <a:rPr kumimoji="1" lang="en-US" altLang="zh-CN" sz="3600" b="1" dirty="0">
                <a:latin typeface="Times New Roman" panose="02020603050405020304" pitchFamily="18" charset="0"/>
              </a:rPr>
              <a:t>Review what you have learned in this </a:t>
            </a:r>
          </a:p>
          <a:p>
            <a:pPr>
              <a:lnSpc>
                <a:spcPct val="140000"/>
              </a:lnSpc>
            </a:pPr>
            <a:r>
              <a:rPr kumimoji="1" lang="en-US" altLang="zh-CN" sz="3600" b="1" dirty="0">
                <a:latin typeface="Times New Roman" panose="02020603050405020304" pitchFamily="18" charset="0"/>
              </a:rPr>
              <a:t>unit and preview what you will learn </a:t>
            </a:r>
          </a:p>
          <a:p>
            <a:pPr>
              <a:lnSpc>
                <a:spcPct val="140000"/>
              </a:lnSpc>
            </a:pPr>
            <a:r>
              <a:rPr kumimoji="1" lang="en-US" altLang="zh-CN" sz="3600" b="1" dirty="0">
                <a:latin typeface="Times New Roman" panose="02020603050405020304" pitchFamily="18" charset="0"/>
              </a:rPr>
              <a:t>in next unit. </a:t>
            </a:r>
            <a:r>
              <a:rPr kumimoji="1" lang="en-US" altLang="zh-CN" sz="3600" b="1" dirty="0" smtClean="0">
                <a:latin typeface="Times New Roman" panose="02020603050405020304" pitchFamily="18" charset="0"/>
              </a:rPr>
              <a:t> </a:t>
            </a:r>
            <a:endParaRPr kumimoji="1" lang="en-US" altLang="zh-CN" sz="3600" b="1" dirty="0">
              <a:latin typeface="Times New Roman" panose="02020603050405020304" pitchFamily="18" charset="0"/>
            </a:endParaRPr>
          </a:p>
        </p:txBody>
      </p:sp>
      <p:pic>
        <p:nvPicPr>
          <p:cNvPr id="99331" name="Picture 4" descr="hmwo"/>
          <p:cNvPicPr>
            <a:picLocks noChangeAspect="1" noChangeArrowheads="1"/>
          </p:cNvPicPr>
          <p:nvPr/>
        </p:nvPicPr>
        <p:blipFill>
          <a:blip r:embed="rId2" cstate="email"/>
          <a:srcRect/>
          <a:stretch>
            <a:fillRect/>
          </a:stretch>
        </p:blipFill>
        <p:spPr bwMode="auto">
          <a:xfrm>
            <a:off x="1692275" y="620713"/>
            <a:ext cx="5041900" cy="174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354" name="WordArt 4"/>
          <p:cNvSpPr>
            <a:spLocks noChangeArrowheads="1" noChangeShapeType="1" noTextEdit="1"/>
          </p:cNvSpPr>
          <p:nvPr/>
        </p:nvSpPr>
        <p:spPr bwMode="auto">
          <a:xfrm>
            <a:off x="1676400" y="2438400"/>
            <a:ext cx="6248400" cy="2209800"/>
          </a:xfrm>
          <a:prstGeom prst="rect">
            <a:avLst/>
          </a:prstGeom>
        </p:spPr>
        <p:txBody>
          <a:bodyPr wrap="none" fromWordArt="1">
            <a:prstTxWarp prst="textPlain">
              <a:avLst>
                <a:gd name="adj" fmla="val 50000"/>
              </a:avLst>
            </a:prstTxWarp>
          </a:bodyPr>
          <a:lstStyle/>
          <a:p>
            <a:r>
              <a:rPr lang="en-US" altLang="zh-CN" sz="3600" kern="10">
                <a:ln w="9525">
                  <a:solidFill>
                    <a:srgbClr val="FFCC99"/>
                  </a:solidFill>
                  <a:round/>
                </a:ln>
                <a:solidFill>
                  <a:srgbClr val="FF9900"/>
                </a:solidFill>
                <a:latin typeface="华文行楷" panose="02010800040101010101" charset="-122"/>
                <a:ea typeface="华文行楷" panose="02010800040101010101" charset="-122"/>
              </a:rPr>
              <a:t>Thank You!</a:t>
            </a:r>
            <a:endParaRPr lang="zh-CN" altLang="en-US" sz="3600" kern="10">
              <a:ln w="9525">
                <a:solidFill>
                  <a:srgbClr val="FFCC99"/>
                </a:solidFill>
                <a:round/>
              </a:ln>
              <a:solidFill>
                <a:srgbClr val="FF9900"/>
              </a:solidFill>
              <a:latin typeface="华文行楷" panose="02010800040101010101" charset="-122"/>
              <a:ea typeface="华文行楷" panose="02010800040101010101" charset="-122"/>
            </a:endParaRP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914400" y="838200"/>
            <a:ext cx="7058025"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0000"/>
              </a:lnSpc>
            </a:pPr>
            <a:r>
              <a:rPr lang="en-US" altLang="zh-CN" sz="3600" b="1" dirty="0">
                <a:latin typeface="Times New Roman" panose="02020603050405020304" pitchFamily="18" charset="0"/>
              </a:rPr>
              <a:t>Second, after drying, they are fired at a very high heat.</a:t>
            </a:r>
          </a:p>
        </p:txBody>
      </p:sp>
      <p:sp>
        <p:nvSpPr>
          <p:cNvPr id="74755" name="Rectangle 3"/>
          <p:cNvSpPr>
            <a:spLocks noChangeArrowheads="1"/>
          </p:cNvSpPr>
          <p:nvPr/>
        </p:nvSpPr>
        <p:spPr bwMode="auto">
          <a:xfrm>
            <a:off x="3886200" y="4038600"/>
            <a:ext cx="4537075"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0000"/>
              </a:lnSpc>
            </a:pPr>
            <a:r>
              <a:rPr lang="en-US" altLang="zh-CN" sz="3600" b="1" dirty="0">
                <a:latin typeface="Times New Roman" panose="02020603050405020304" pitchFamily="18" charset="0"/>
              </a:rPr>
              <a:t>At last, they are polished and painted.</a:t>
            </a:r>
          </a:p>
        </p:txBody>
      </p:sp>
      <p:pic>
        <p:nvPicPr>
          <p:cNvPr id="74756" name="Picture 4"/>
          <p:cNvPicPr>
            <a:picLocks noChangeAspect="1" noChangeArrowheads="1"/>
          </p:cNvPicPr>
          <p:nvPr/>
        </p:nvPicPr>
        <p:blipFill>
          <a:blip r:embed="rId2" cstate="email"/>
          <a:srcRect/>
          <a:stretch>
            <a:fillRect/>
          </a:stretch>
        </p:blipFill>
        <p:spPr bwMode="auto">
          <a:xfrm>
            <a:off x="5029200" y="1905000"/>
            <a:ext cx="2736850" cy="193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50" name="Picture 2" descr="http://imgt3.bdstatic.com/it/u=3156997221,3738145828&amp;fm=23&amp;gp=0.jpg"/>
          <p:cNvPicPr>
            <a:picLocks noChangeAspect="1" noChangeArrowheads="1"/>
          </p:cNvPicPr>
          <p:nvPr/>
        </p:nvPicPr>
        <p:blipFill>
          <a:blip r:embed="rId3" cstate="email"/>
          <a:srcRect/>
          <a:stretch>
            <a:fillRect/>
          </a:stretch>
        </p:blipFill>
        <p:spPr bwMode="auto">
          <a:xfrm>
            <a:off x="1066800" y="3505200"/>
            <a:ext cx="2593975"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4754"/>
                                        </p:tgtEl>
                                        <p:attrNameLst>
                                          <p:attrName>style.visibility</p:attrName>
                                        </p:attrNameLst>
                                      </p:cBhvr>
                                      <p:to>
                                        <p:strVal val="visible"/>
                                      </p:to>
                                    </p:set>
                                    <p:animEffect transition="in" filter="blinds(horizontal)">
                                      <p:cBhvr>
                                        <p:cTn id="7" dur="500"/>
                                        <p:tgtEl>
                                          <p:spTgt spid="7475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3250"/>
                                        </p:tgtEl>
                                        <p:attrNameLst>
                                          <p:attrName>style.visibility</p:attrName>
                                        </p:attrNameLst>
                                      </p:cBhvr>
                                      <p:to>
                                        <p:strVal val="visible"/>
                                      </p:to>
                                    </p:set>
                                    <p:animEffect transition="in" filter="box(in)">
                                      <p:cBhvr>
                                        <p:cTn id="12" dur="500"/>
                                        <p:tgtEl>
                                          <p:spTgt spid="5325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4755"/>
                                        </p:tgtEl>
                                        <p:attrNameLst>
                                          <p:attrName>style.visibility</p:attrName>
                                        </p:attrNameLst>
                                      </p:cBhvr>
                                      <p:to>
                                        <p:strVal val="visible"/>
                                      </p:to>
                                    </p:set>
                                    <p:animEffect transition="in" filter="blinds(horizontal)">
                                      <p:cBhvr>
                                        <p:cTn id="17" dur="500"/>
                                        <p:tgtEl>
                                          <p:spTgt spid="74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p:bldP spid="74755"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3" cstate="email"/>
          <a:srcRect/>
          <a:stretch>
            <a:fillRect/>
          </a:stretch>
        </p:blipFill>
        <p:spPr bwMode="auto">
          <a:xfrm>
            <a:off x="2819400" y="4364038"/>
            <a:ext cx="2232025"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779" name="WordArt 4"/>
          <p:cNvSpPr>
            <a:spLocks noChangeArrowheads="1" noChangeShapeType="1" noTextEdit="1"/>
          </p:cNvSpPr>
          <p:nvPr/>
        </p:nvSpPr>
        <p:spPr bwMode="auto">
          <a:xfrm>
            <a:off x="2555875" y="549275"/>
            <a:ext cx="3600450" cy="765175"/>
          </a:xfrm>
          <a:prstGeom prst="rect">
            <a:avLst/>
          </a:prstGeom>
        </p:spPr>
        <p:txBody>
          <a:bodyPr wrap="none" fromWordArt="1">
            <a:prstTxWarp prst="textDoubleWave1">
              <a:avLst>
                <a:gd name="adj1" fmla="val 6500"/>
                <a:gd name="adj2" fmla="val 0"/>
              </a:avLst>
            </a:prstTxWarp>
          </a:bodyPr>
          <a:lstStyle/>
          <a:p>
            <a:r>
              <a:rPr lang="en-US" altLang="zh-CN" sz="4000" b="1" kern="10" spc="-400" dirty="0">
                <a:ln w="12700">
                  <a:solidFill>
                    <a:schemeClr val="tx1"/>
                  </a:solidFill>
                  <a:round/>
                </a:ln>
                <a:gradFill rotWithShape="1">
                  <a:gsLst>
                    <a:gs pos="0">
                      <a:schemeClr val="folHlink"/>
                    </a:gs>
                    <a:gs pos="100000">
                      <a:srgbClr val="FF9900"/>
                    </a:gs>
                  </a:gsLst>
                  <a:lin ang="5400000" scaled="1"/>
                </a:gradFill>
                <a:effectLst>
                  <a:outerShdw dist="125724" dir="18900000" algn="ctr" rotWithShape="0">
                    <a:srgbClr val="000099"/>
                  </a:outerShdw>
                </a:effectLst>
                <a:latin typeface="Arial" panose="020B0604020202020204"/>
                <a:cs typeface="Arial" panose="020B0604020202020204"/>
              </a:rPr>
              <a:t>Discussion</a:t>
            </a:r>
            <a:endParaRPr lang="zh-CN" altLang="en-US" sz="4000" b="1" kern="10" spc="-400" dirty="0">
              <a:ln w="12700">
                <a:solidFill>
                  <a:schemeClr val="tx1"/>
                </a:solidFill>
                <a:round/>
              </a:ln>
              <a:gradFill rotWithShape="1">
                <a:gsLst>
                  <a:gs pos="0">
                    <a:schemeClr val="folHlink"/>
                  </a:gs>
                  <a:gs pos="100000">
                    <a:srgbClr val="FF9900"/>
                  </a:gs>
                </a:gsLst>
                <a:lin ang="5400000" scaled="1"/>
              </a:gradFill>
              <a:effectLst>
                <a:outerShdw dist="125724" dir="18900000" algn="ctr" rotWithShape="0">
                  <a:srgbClr val="000099"/>
                </a:outerShdw>
              </a:effectLst>
              <a:latin typeface="Arial" panose="020B0604020202020204"/>
              <a:cs typeface="Arial" panose="020B0604020202020204"/>
            </a:endParaRPr>
          </a:p>
        </p:txBody>
      </p:sp>
      <p:sp>
        <p:nvSpPr>
          <p:cNvPr id="75780" name="Text Box 5"/>
          <p:cNvSpPr txBox="1">
            <a:spLocks noChangeArrowheads="1"/>
          </p:cNvSpPr>
          <p:nvPr/>
        </p:nvSpPr>
        <p:spPr bwMode="auto">
          <a:xfrm>
            <a:off x="827088" y="1341438"/>
            <a:ext cx="72009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a:lvl3pPr/>
            <a:lvl4pPr/>
            <a:lvl5pPr/>
            <a:lvl6pPr/>
            <a:lvl7pPr/>
            <a:lvl8pPr/>
            <a:lvl9pPr/>
          </a:lstStyle>
          <a:p>
            <a:pPr algn="l">
              <a:lnSpc>
                <a:spcPct val="120000"/>
              </a:lnSpc>
            </a:pPr>
            <a:r>
              <a:rPr lang="en-US" altLang="zh-CN" sz="3600" b="1" dirty="0">
                <a:solidFill>
                  <a:srgbClr val="0066FF"/>
                </a:solidFill>
              </a:rPr>
              <a:t>Talk about some special things that your city is famous for.</a:t>
            </a:r>
          </a:p>
        </p:txBody>
      </p:sp>
      <p:sp>
        <p:nvSpPr>
          <p:cNvPr id="75781" name="圆角矩形标注 4"/>
          <p:cNvSpPr>
            <a:spLocks noChangeArrowheads="1"/>
          </p:cNvSpPr>
          <p:nvPr/>
        </p:nvSpPr>
        <p:spPr bwMode="auto">
          <a:xfrm>
            <a:off x="539750" y="2779713"/>
            <a:ext cx="3455988" cy="1366838"/>
          </a:xfrm>
          <a:prstGeom prst="wedgeRoundRectCallout">
            <a:avLst>
              <a:gd name="adj1" fmla="val 38560"/>
              <a:gd name="adj2" fmla="val 75667"/>
              <a:gd name="adj3"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800000"/>
                </a:solidFill>
                <a:miter lim="800000"/>
                <a:headEnd/>
                <a:tailEnd/>
              </a14:hiddenLine>
            </a:ext>
          </a:extLst>
        </p:spPr>
        <p:txBody>
          <a:bodyPr anchor="ctr"/>
          <a:lstStyle/>
          <a:p>
            <a:pPr algn="l">
              <a:lnSpc>
                <a:spcPct val="120000"/>
              </a:lnSpc>
            </a:pPr>
            <a:r>
              <a:rPr lang="en-US" altLang="zh-CN" sz="3200" b="1" dirty="0">
                <a:latin typeface="Times New Roman" panose="02020603050405020304" pitchFamily="18" charset="0"/>
                <a:cs typeface="Times New Roman" panose="02020603050405020304" pitchFamily="18" charset="0"/>
              </a:rPr>
              <a:t>What’s your city famous for?</a:t>
            </a:r>
          </a:p>
        </p:txBody>
      </p:sp>
      <p:sp>
        <p:nvSpPr>
          <p:cNvPr id="75782" name="圆角矩形标注 8"/>
          <p:cNvSpPr>
            <a:spLocks noChangeArrowheads="1"/>
          </p:cNvSpPr>
          <p:nvPr/>
        </p:nvSpPr>
        <p:spPr bwMode="auto">
          <a:xfrm>
            <a:off x="4572000" y="2779713"/>
            <a:ext cx="3960813" cy="1584325"/>
          </a:xfrm>
          <a:prstGeom prst="wedgeRoundRectCallout">
            <a:avLst>
              <a:gd name="adj1" fmla="val -48236"/>
              <a:gd name="adj2" fmla="val 66532"/>
              <a:gd name="adj3"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6600"/>
                </a:solidFill>
                <a:miter lim="800000"/>
                <a:headEnd/>
                <a:tailEnd/>
              </a14:hiddenLine>
            </a:ext>
          </a:extLst>
        </p:spPr>
        <p:txBody>
          <a:bodyPr anchor="ctr"/>
          <a:lstStyle/>
          <a:p>
            <a:pPr algn="l">
              <a:lnSpc>
                <a:spcPct val="120000"/>
              </a:lnSpc>
            </a:pPr>
            <a:r>
              <a:rPr lang="en-US" altLang="zh-CN" sz="3200" b="1" dirty="0">
                <a:latin typeface="Times New Roman" panose="02020603050405020304" pitchFamily="18" charset="0"/>
                <a:cs typeface="Times New Roman" panose="02020603050405020304" pitchFamily="18" charset="0"/>
              </a:rPr>
              <a:t>Our city is famous for making lanterns. </a:t>
            </a:r>
          </a:p>
        </p:txBody>
      </p:sp>
      <p:pic>
        <p:nvPicPr>
          <p:cNvPr id="33799" name="Picture 7"/>
          <p:cNvPicPr>
            <a:picLocks noChangeAspect="1" noChangeArrowheads="1"/>
          </p:cNvPicPr>
          <p:nvPr/>
        </p:nvPicPr>
        <p:blipFill>
          <a:blip r:embed="rId4" cstate="email"/>
          <a:srcRect/>
          <a:stretch>
            <a:fillRect/>
          </a:stretch>
        </p:blipFill>
        <p:spPr bwMode="auto">
          <a:xfrm>
            <a:off x="5895975" y="4797425"/>
            <a:ext cx="1430338"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5781"/>
                                        </p:tgtEl>
                                        <p:attrNameLst>
                                          <p:attrName>style.visibility</p:attrName>
                                        </p:attrNameLst>
                                      </p:cBhvr>
                                      <p:to>
                                        <p:strVal val="visible"/>
                                      </p:to>
                                    </p:set>
                                    <p:anim calcmode="lin" valueType="num">
                                      <p:cBhvr additive="base">
                                        <p:cTn id="7" dur="500" fill="hold"/>
                                        <p:tgtEl>
                                          <p:spTgt spid="75781"/>
                                        </p:tgtEl>
                                        <p:attrNameLst>
                                          <p:attrName>ppt_x</p:attrName>
                                        </p:attrNameLst>
                                      </p:cBhvr>
                                      <p:tavLst>
                                        <p:tav tm="0">
                                          <p:val>
                                            <p:strVal val="#ppt_x"/>
                                          </p:val>
                                        </p:tav>
                                        <p:tav tm="100000">
                                          <p:val>
                                            <p:strVal val="#ppt_x"/>
                                          </p:val>
                                        </p:tav>
                                      </p:tavLst>
                                    </p:anim>
                                    <p:anim calcmode="lin" valueType="num">
                                      <p:cBhvr additive="base">
                                        <p:cTn id="8" dur="500" fill="hold"/>
                                        <p:tgtEl>
                                          <p:spTgt spid="7578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33799"/>
                                        </p:tgtEl>
                                        <p:attrNameLst>
                                          <p:attrName>style.visibility</p:attrName>
                                        </p:attrNameLst>
                                      </p:cBhvr>
                                      <p:to>
                                        <p:strVal val="visible"/>
                                      </p:to>
                                    </p:set>
                                    <p:animEffect transition="in" filter="box(in)">
                                      <p:cBhvr>
                                        <p:cTn id="13" dur="500"/>
                                        <p:tgtEl>
                                          <p:spTgt spid="3379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5782"/>
                                        </p:tgtEl>
                                        <p:attrNameLst>
                                          <p:attrName>style.visibility</p:attrName>
                                        </p:attrNameLst>
                                      </p:cBhvr>
                                      <p:to>
                                        <p:strVal val="visible"/>
                                      </p:to>
                                    </p:set>
                                    <p:animEffect transition="in" filter="wipe(down)">
                                      <p:cBhvr>
                                        <p:cTn id="18" dur="500"/>
                                        <p:tgtEl>
                                          <p:spTgt spid="757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1" grpId="0"/>
      <p:bldP spid="75782"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2" cstate="email"/>
          <a:srcRect/>
          <a:stretch>
            <a:fillRect/>
          </a:stretch>
        </p:blipFill>
        <p:spPr bwMode="auto">
          <a:xfrm>
            <a:off x="4427538" y="2133600"/>
            <a:ext cx="273685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803" name="圆角矩形标注 4"/>
          <p:cNvSpPr>
            <a:spLocks noChangeArrowheads="1"/>
          </p:cNvSpPr>
          <p:nvPr/>
        </p:nvSpPr>
        <p:spPr bwMode="auto">
          <a:xfrm>
            <a:off x="4067175" y="549275"/>
            <a:ext cx="3673475" cy="1368425"/>
          </a:xfrm>
          <a:prstGeom prst="wedgeRoundRectCallout">
            <a:avLst>
              <a:gd name="adj1" fmla="val -18407"/>
              <a:gd name="adj2" fmla="val 89792"/>
              <a:gd name="adj3"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800000"/>
                </a:solidFill>
                <a:miter lim="800000"/>
                <a:headEnd/>
                <a:tailEnd/>
              </a14:hiddenLine>
            </a:ext>
          </a:extLst>
        </p:spPr>
        <p:txBody>
          <a:bodyPr anchor="ctr"/>
          <a:lstStyle/>
          <a:p>
            <a:pPr algn="l">
              <a:lnSpc>
                <a:spcPct val="120000"/>
              </a:lnSpc>
            </a:pPr>
            <a:r>
              <a:rPr lang="en-US" altLang="zh-CN" sz="3400" b="1" dirty="0">
                <a:latin typeface="Times New Roman" panose="02020603050405020304" pitchFamily="18" charset="0"/>
                <a:cs typeface="Times New Roman" panose="02020603050405020304" pitchFamily="18" charset="0"/>
              </a:rPr>
              <a:t>Really! What are they made of?</a:t>
            </a:r>
          </a:p>
        </p:txBody>
      </p:sp>
      <p:sp>
        <p:nvSpPr>
          <p:cNvPr id="76804" name="圆角矩形标注 8"/>
          <p:cNvSpPr>
            <a:spLocks noChangeArrowheads="1"/>
          </p:cNvSpPr>
          <p:nvPr/>
        </p:nvSpPr>
        <p:spPr bwMode="auto">
          <a:xfrm>
            <a:off x="3708400" y="4513263"/>
            <a:ext cx="4679950" cy="1439862"/>
          </a:xfrm>
          <a:prstGeom prst="wedgeRoundRectCallout">
            <a:avLst>
              <a:gd name="adj1" fmla="val 20389"/>
              <a:gd name="adj2" fmla="val -99065"/>
              <a:gd name="adj3"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6600"/>
                </a:solidFill>
                <a:miter lim="800000"/>
                <a:headEnd/>
                <a:tailEnd/>
              </a14:hiddenLine>
            </a:ext>
          </a:extLst>
        </p:spPr>
        <p:txBody>
          <a:bodyPr anchor="ctr"/>
          <a:lstStyle/>
          <a:p>
            <a:pPr algn="l">
              <a:lnSpc>
                <a:spcPct val="120000"/>
              </a:lnSpc>
            </a:pPr>
            <a:r>
              <a:rPr lang="en-US" altLang="zh-CN" sz="3400" b="1" dirty="0">
                <a:latin typeface="Times New Roman" panose="02020603050405020304" pitchFamily="18" charset="0"/>
                <a:cs typeface="Times New Roman" panose="02020603050405020304" pitchFamily="18" charset="0"/>
              </a:rPr>
              <a:t>They’re made of bamboo, silk or paper. </a:t>
            </a:r>
          </a:p>
        </p:txBody>
      </p:sp>
      <p:pic>
        <p:nvPicPr>
          <p:cNvPr id="34821" name="Picture 5"/>
          <p:cNvPicPr>
            <a:picLocks noChangeAspect="1" noChangeArrowheads="1"/>
          </p:cNvPicPr>
          <p:nvPr/>
        </p:nvPicPr>
        <p:blipFill>
          <a:blip r:embed="rId3" cstate="email"/>
          <a:srcRect/>
          <a:stretch>
            <a:fillRect/>
          </a:stretch>
        </p:blipFill>
        <p:spPr bwMode="auto">
          <a:xfrm>
            <a:off x="1219200" y="762000"/>
            <a:ext cx="2160588" cy="178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2" name="Picture 6"/>
          <p:cNvPicPr>
            <a:picLocks noChangeAspect="1" noChangeArrowheads="1"/>
          </p:cNvPicPr>
          <p:nvPr/>
        </p:nvPicPr>
        <p:blipFill>
          <a:blip r:embed="rId4" cstate="email"/>
          <a:srcRect/>
          <a:stretch>
            <a:fillRect/>
          </a:stretch>
        </p:blipFill>
        <p:spPr bwMode="auto">
          <a:xfrm>
            <a:off x="1160463" y="4508500"/>
            <a:ext cx="2043112" cy="187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3" name="Picture 7"/>
          <p:cNvPicPr>
            <a:picLocks noChangeAspect="1" noChangeArrowheads="1"/>
          </p:cNvPicPr>
          <p:nvPr/>
        </p:nvPicPr>
        <p:blipFill>
          <a:blip r:embed="rId5" cstate="email"/>
          <a:srcRect/>
          <a:stretch>
            <a:fillRect/>
          </a:stretch>
        </p:blipFill>
        <p:spPr bwMode="auto">
          <a:xfrm>
            <a:off x="1295400" y="2590800"/>
            <a:ext cx="1851025" cy="187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6803"/>
                                        </p:tgtEl>
                                        <p:attrNameLst>
                                          <p:attrName>style.visibility</p:attrName>
                                        </p:attrNameLst>
                                      </p:cBhvr>
                                      <p:to>
                                        <p:strVal val="visible"/>
                                      </p:to>
                                    </p:set>
                                    <p:anim calcmode="lin" valueType="num">
                                      <p:cBhvr additive="base">
                                        <p:cTn id="7" dur="500" fill="hold"/>
                                        <p:tgtEl>
                                          <p:spTgt spid="76803"/>
                                        </p:tgtEl>
                                        <p:attrNameLst>
                                          <p:attrName>ppt_x</p:attrName>
                                        </p:attrNameLst>
                                      </p:cBhvr>
                                      <p:tavLst>
                                        <p:tav tm="0">
                                          <p:val>
                                            <p:strVal val="#ppt_x"/>
                                          </p:val>
                                        </p:tav>
                                        <p:tav tm="100000">
                                          <p:val>
                                            <p:strVal val="#ppt_x"/>
                                          </p:val>
                                        </p:tav>
                                      </p:tavLst>
                                    </p:anim>
                                    <p:anim calcmode="lin" valueType="num">
                                      <p:cBhvr additive="base">
                                        <p:cTn id="8" dur="500" fill="hold"/>
                                        <p:tgtEl>
                                          <p:spTgt spid="7680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34821"/>
                                        </p:tgtEl>
                                        <p:attrNameLst>
                                          <p:attrName>style.visibility</p:attrName>
                                        </p:attrNameLst>
                                      </p:cBhvr>
                                      <p:to>
                                        <p:strVal val="visible"/>
                                      </p:to>
                                    </p:set>
                                    <p:animEffect transition="in" filter="box(in)">
                                      <p:cBhvr>
                                        <p:cTn id="13" dur="500"/>
                                        <p:tgtEl>
                                          <p:spTgt spid="34821"/>
                                        </p:tgtEl>
                                      </p:cBhvr>
                                    </p:animEffect>
                                  </p:childTnLst>
                                </p:cTn>
                              </p:par>
                              <p:par>
                                <p:cTn id="14" presetID="4" presetClass="entr" presetSubtype="16" fill="hold" nodeType="withEffect">
                                  <p:stCondLst>
                                    <p:cond delay="0"/>
                                  </p:stCondLst>
                                  <p:childTnLst>
                                    <p:set>
                                      <p:cBhvr>
                                        <p:cTn id="15" dur="1" fill="hold">
                                          <p:stCondLst>
                                            <p:cond delay="0"/>
                                          </p:stCondLst>
                                        </p:cTn>
                                        <p:tgtEl>
                                          <p:spTgt spid="34822"/>
                                        </p:tgtEl>
                                        <p:attrNameLst>
                                          <p:attrName>style.visibility</p:attrName>
                                        </p:attrNameLst>
                                      </p:cBhvr>
                                      <p:to>
                                        <p:strVal val="visible"/>
                                      </p:to>
                                    </p:set>
                                    <p:animEffect transition="in" filter="box(in)">
                                      <p:cBhvr>
                                        <p:cTn id="16" dur="500"/>
                                        <p:tgtEl>
                                          <p:spTgt spid="34822"/>
                                        </p:tgtEl>
                                      </p:cBhvr>
                                    </p:animEffect>
                                  </p:childTnLst>
                                </p:cTn>
                              </p:par>
                              <p:par>
                                <p:cTn id="17" presetID="4" presetClass="entr" presetSubtype="16" fill="hold" nodeType="withEffect">
                                  <p:stCondLst>
                                    <p:cond delay="0"/>
                                  </p:stCondLst>
                                  <p:childTnLst>
                                    <p:set>
                                      <p:cBhvr>
                                        <p:cTn id="18" dur="1" fill="hold">
                                          <p:stCondLst>
                                            <p:cond delay="0"/>
                                          </p:stCondLst>
                                        </p:cTn>
                                        <p:tgtEl>
                                          <p:spTgt spid="34823"/>
                                        </p:tgtEl>
                                        <p:attrNameLst>
                                          <p:attrName>style.visibility</p:attrName>
                                        </p:attrNameLst>
                                      </p:cBhvr>
                                      <p:to>
                                        <p:strVal val="visible"/>
                                      </p:to>
                                    </p:set>
                                    <p:animEffect transition="in" filter="box(in)">
                                      <p:cBhvr>
                                        <p:cTn id="19" dur="500"/>
                                        <p:tgtEl>
                                          <p:spTgt spid="3482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6804"/>
                                        </p:tgtEl>
                                        <p:attrNameLst>
                                          <p:attrName>style.visibility</p:attrName>
                                        </p:attrNameLst>
                                      </p:cBhvr>
                                      <p:to>
                                        <p:strVal val="visible"/>
                                      </p:to>
                                    </p:set>
                                    <p:animEffect transition="in" filter="wipe(down)">
                                      <p:cBhvr>
                                        <p:cTn id="24" dur="500"/>
                                        <p:tgtEl>
                                          <p:spTgt spid="76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p:bldP spid="76804"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2" cstate="email"/>
          <a:srcRect/>
          <a:stretch>
            <a:fillRect/>
          </a:stretch>
        </p:blipFill>
        <p:spPr bwMode="auto">
          <a:xfrm>
            <a:off x="3132138" y="1484313"/>
            <a:ext cx="273685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827" name="圆角矩形标注 1"/>
          <p:cNvSpPr>
            <a:spLocks noChangeArrowheads="1"/>
          </p:cNvSpPr>
          <p:nvPr/>
        </p:nvSpPr>
        <p:spPr bwMode="auto">
          <a:xfrm>
            <a:off x="1547813" y="476250"/>
            <a:ext cx="3816350" cy="863600"/>
          </a:xfrm>
          <a:prstGeom prst="wedgeRoundRectCallout">
            <a:avLst>
              <a:gd name="adj1" fmla="val 14227"/>
              <a:gd name="adj2" fmla="val 105329"/>
              <a:gd name="adj3"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800000"/>
                </a:solidFill>
                <a:miter lim="800000"/>
                <a:headEnd/>
                <a:tailEnd/>
              </a14:hiddenLine>
            </a:ext>
          </a:extLst>
        </p:spPr>
        <p:txBody>
          <a:bodyPr anchor="ctr"/>
          <a:lstStyle/>
          <a:p>
            <a:pPr algn="l">
              <a:lnSpc>
                <a:spcPct val="120000"/>
              </a:lnSpc>
            </a:pPr>
            <a:r>
              <a:rPr lang="en-US" altLang="zh-CN" sz="3400" b="1">
                <a:latin typeface="Times New Roman" panose="02020603050405020304" pitchFamily="18" charset="0"/>
                <a:cs typeface="Times New Roman" panose="02020603050405020304" pitchFamily="18" charset="0"/>
              </a:rPr>
              <a:t>What can they do?</a:t>
            </a:r>
          </a:p>
        </p:txBody>
      </p:sp>
      <p:sp>
        <p:nvSpPr>
          <p:cNvPr id="77828" name="圆角矩形标注 2"/>
          <p:cNvSpPr>
            <a:spLocks noChangeArrowheads="1"/>
          </p:cNvSpPr>
          <p:nvPr/>
        </p:nvSpPr>
        <p:spPr bwMode="auto">
          <a:xfrm>
            <a:off x="1033463" y="3556000"/>
            <a:ext cx="6934200" cy="2468562"/>
          </a:xfrm>
          <a:prstGeom prst="wedgeRoundRectCallout">
            <a:avLst>
              <a:gd name="adj1" fmla="val 15014"/>
              <a:gd name="adj2" fmla="val -79005"/>
              <a:gd name="adj3"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6600"/>
                </a:solidFill>
                <a:miter lim="800000"/>
                <a:headEnd/>
                <a:tailEnd/>
              </a14:hiddenLine>
            </a:ext>
          </a:extLst>
        </p:spPr>
        <p:txBody>
          <a:bodyPr anchor="ctr"/>
          <a:lstStyle/>
          <a:p>
            <a:pPr algn="l">
              <a:lnSpc>
                <a:spcPct val="120000"/>
              </a:lnSpc>
            </a:pPr>
            <a:r>
              <a:rPr lang="en-US" altLang="zh-CN" sz="3400" b="1" dirty="0">
                <a:latin typeface="Times New Roman" panose="02020603050405020304" pitchFamily="18" charset="0"/>
              </a:rPr>
              <a:t>They were first used for lighting in the old days. Today, they are used at festivals and other celebrations.</a:t>
            </a:r>
            <a:r>
              <a:rPr lang="en-US" altLang="zh-CN" sz="3400" b="1" dirty="0"/>
              <a:t> </a:t>
            </a:r>
            <a:endParaRPr lang="en-US" altLang="zh-CN" sz="3400" b="1" dirty="0">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7827"/>
                                        </p:tgtEl>
                                        <p:attrNameLst>
                                          <p:attrName>style.visibility</p:attrName>
                                        </p:attrNameLst>
                                      </p:cBhvr>
                                      <p:to>
                                        <p:strVal val="visible"/>
                                      </p:to>
                                    </p:set>
                                    <p:anim calcmode="lin" valueType="num">
                                      <p:cBhvr additive="base">
                                        <p:cTn id="7" dur="500" fill="hold"/>
                                        <p:tgtEl>
                                          <p:spTgt spid="77827"/>
                                        </p:tgtEl>
                                        <p:attrNameLst>
                                          <p:attrName>ppt_x</p:attrName>
                                        </p:attrNameLst>
                                      </p:cBhvr>
                                      <p:tavLst>
                                        <p:tav tm="0">
                                          <p:val>
                                            <p:strVal val="0-#ppt_w/2"/>
                                          </p:val>
                                        </p:tav>
                                        <p:tav tm="100000">
                                          <p:val>
                                            <p:strVal val="#ppt_x"/>
                                          </p:val>
                                        </p:tav>
                                      </p:tavLst>
                                    </p:anim>
                                    <p:anim calcmode="lin" valueType="num">
                                      <p:cBhvr additive="base">
                                        <p:cTn id="8" dur="500" fill="hold"/>
                                        <p:tgtEl>
                                          <p:spTgt spid="7782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77828"/>
                                        </p:tgtEl>
                                        <p:attrNameLst>
                                          <p:attrName>style.visibility</p:attrName>
                                        </p:attrNameLst>
                                      </p:cBhvr>
                                      <p:to>
                                        <p:strVal val="visible"/>
                                      </p:to>
                                    </p:set>
                                    <p:animEffect transition="in" filter="wipe(down)">
                                      <p:cBhvr>
                                        <p:cTn id="13" dur="500"/>
                                        <p:tgtEl>
                                          <p:spTgt spid="77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p:bldP spid="77828"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8850" name="Picture 2"/>
          <p:cNvPicPr>
            <a:picLocks noChangeAspect="1" noChangeArrowheads="1"/>
          </p:cNvPicPr>
          <p:nvPr/>
        </p:nvPicPr>
        <p:blipFill>
          <a:blip r:embed="rId2" cstate="email"/>
          <a:srcRect/>
          <a:stretch>
            <a:fillRect/>
          </a:stretch>
        </p:blipFill>
        <p:spPr bwMode="auto">
          <a:xfrm>
            <a:off x="3132138" y="2997200"/>
            <a:ext cx="273685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8851" name="圆角矩形标注 4"/>
          <p:cNvSpPr>
            <a:spLocks noChangeArrowheads="1"/>
          </p:cNvSpPr>
          <p:nvPr/>
        </p:nvSpPr>
        <p:spPr bwMode="auto">
          <a:xfrm>
            <a:off x="866775" y="5043488"/>
            <a:ext cx="4751388" cy="936625"/>
          </a:xfrm>
          <a:prstGeom prst="wedgeRoundRectCallout">
            <a:avLst>
              <a:gd name="adj1" fmla="val 13949"/>
              <a:gd name="adj2" fmla="val -95255"/>
              <a:gd name="adj3"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800000"/>
                </a:solidFill>
                <a:miter lim="800000"/>
                <a:headEnd/>
                <a:tailEnd/>
              </a14:hiddenLine>
            </a:ext>
          </a:extLst>
        </p:spPr>
        <p:txBody>
          <a:bodyPr anchor="ctr"/>
          <a:lstStyle/>
          <a:p>
            <a:pPr algn="l">
              <a:lnSpc>
                <a:spcPct val="120000"/>
              </a:lnSpc>
            </a:pPr>
            <a:r>
              <a:rPr lang="en-US" altLang="zh-CN" sz="3400" b="1" dirty="0">
                <a:latin typeface="Times New Roman" panose="02020603050405020304" pitchFamily="18" charset="0"/>
                <a:cs typeface="Times New Roman" panose="02020603050405020304" pitchFamily="18" charset="0"/>
              </a:rPr>
              <a:t>Why are they special?</a:t>
            </a:r>
          </a:p>
        </p:txBody>
      </p:sp>
      <p:sp>
        <p:nvSpPr>
          <p:cNvPr id="78852" name="圆角矩形标注 10"/>
          <p:cNvSpPr>
            <a:spLocks noChangeArrowheads="1"/>
          </p:cNvSpPr>
          <p:nvPr/>
        </p:nvSpPr>
        <p:spPr bwMode="auto">
          <a:xfrm>
            <a:off x="755650" y="476250"/>
            <a:ext cx="7705725" cy="2205038"/>
          </a:xfrm>
          <a:prstGeom prst="wedgeRoundRectCallout">
            <a:avLst>
              <a:gd name="adj1" fmla="val 5481"/>
              <a:gd name="adj2" fmla="val 74764"/>
              <a:gd name="adj3"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6600"/>
                </a:solidFill>
                <a:miter lim="800000"/>
                <a:headEnd/>
                <a:tailEnd/>
              </a14:hiddenLine>
            </a:ext>
          </a:extLst>
        </p:spPr>
        <p:txBody>
          <a:bodyPr anchor="ctr"/>
          <a:lstStyle/>
          <a:p>
            <a:pPr algn="l">
              <a:lnSpc>
                <a:spcPct val="120000"/>
              </a:lnSpc>
            </a:pPr>
            <a:r>
              <a:rPr lang="en-US" altLang="zh-CN" sz="3400" b="1">
                <a:latin typeface="Times New Roman" panose="02020603050405020304" pitchFamily="18" charset="0"/>
              </a:rPr>
              <a:t>Chinese people love lanterns very much. Because they’re symbols of good luck and family reunion</a:t>
            </a:r>
            <a:r>
              <a:rPr lang="en-US" altLang="zh-CN" sz="3400" b="1">
                <a:latin typeface="黑体" panose="02010609060101010101" pitchFamily="2" charset="-122"/>
                <a:ea typeface="黑体" panose="02010609060101010101" pitchFamily="2" charset="-122"/>
              </a:rPr>
              <a:t> (</a:t>
            </a:r>
            <a:r>
              <a:rPr lang="zh-CN" altLang="zh-CN" sz="3400" b="1">
                <a:latin typeface="黑体" panose="02010609060101010101" pitchFamily="2" charset="-122"/>
                <a:ea typeface="黑体" panose="02010609060101010101" pitchFamily="2" charset="-122"/>
              </a:rPr>
              <a:t>团圆</a:t>
            </a:r>
            <a:r>
              <a:rPr lang="en-US" altLang="zh-CN" sz="3400" b="1">
                <a:latin typeface="黑体" panose="02010609060101010101" pitchFamily="2" charset="-122"/>
                <a:ea typeface="黑体" panose="02010609060101010101" pitchFamily="2" charset="-122"/>
              </a:rPr>
              <a:t>). </a:t>
            </a:r>
            <a:endParaRPr lang="en-US" altLang="zh-CN" sz="3400" b="1">
              <a:latin typeface="黑体" panose="02010609060101010101" pitchFamily="2" charset="-122"/>
              <a:ea typeface="黑体" panose="02010609060101010101" pitchFamily="2" charset="-122"/>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8851"/>
                                        </p:tgtEl>
                                        <p:attrNameLst>
                                          <p:attrName>style.visibility</p:attrName>
                                        </p:attrNameLst>
                                      </p:cBhvr>
                                      <p:to>
                                        <p:strVal val="visible"/>
                                      </p:to>
                                    </p:set>
                                    <p:anim calcmode="lin" valueType="num">
                                      <p:cBhvr additive="base">
                                        <p:cTn id="7" dur="500" fill="hold"/>
                                        <p:tgtEl>
                                          <p:spTgt spid="78851"/>
                                        </p:tgtEl>
                                        <p:attrNameLst>
                                          <p:attrName>ppt_x</p:attrName>
                                        </p:attrNameLst>
                                      </p:cBhvr>
                                      <p:tavLst>
                                        <p:tav tm="0">
                                          <p:val>
                                            <p:strVal val="0-#ppt_w/2"/>
                                          </p:val>
                                        </p:tav>
                                        <p:tav tm="100000">
                                          <p:val>
                                            <p:strVal val="#ppt_x"/>
                                          </p:val>
                                        </p:tav>
                                      </p:tavLst>
                                    </p:anim>
                                    <p:anim calcmode="lin" valueType="num">
                                      <p:cBhvr additive="base">
                                        <p:cTn id="8" dur="500" fill="hold"/>
                                        <p:tgtEl>
                                          <p:spTgt spid="7885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78852"/>
                                        </p:tgtEl>
                                        <p:attrNameLst>
                                          <p:attrName>style.visibility</p:attrName>
                                        </p:attrNameLst>
                                      </p:cBhvr>
                                      <p:to>
                                        <p:strVal val="visible"/>
                                      </p:to>
                                    </p:set>
                                    <p:animEffect transition="in" filter="wipe(down)">
                                      <p:cBhvr>
                                        <p:cTn id="13" dur="500"/>
                                        <p:tgtEl>
                                          <p:spTgt spid="788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p:bldP spid="78852"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4" name="Rectangle 5"/>
          <p:cNvSpPr>
            <a:spLocks noChangeArrowheads="1"/>
          </p:cNvSpPr>
          <p:nvPr/>
        </p:nvSpPr>
        <p:spPr bwMode="auto">
          <a:xfrm>
            <a:off x="762000" y="838200"/>
            <a:ext cx="80772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l"/>
            <a:r>
              <a:rPr lang="en-US" altLang="zh-CN" sz="3200" b="1" dirty="0">
                <a:solidFill>
                  <a:schemeClr val="accent2"/>
                </a:solidFill>
                <a:latin typeface="Times New Roman" panose="02020603050405020304" pitchFamily="18" charset="0"/>
                <a:cs typeface="Times New Roman" panose="02020603050405020304" pitchFamily="18" charset="0"/>
              </a:rPr>
              <a:t>3a  </a:t>
            </a:r>
            <a:r>
              <a:rPr lang="en-US" altLang="zh-CN" sz="3200" b="1" dirty="0">
                <a:solidFill>
                  <a:schemeClr val="accent2"/>
                </a:solidFill>
                <a:latin typeface="Times New Roman" panose="02020603050405020304" pitchFamily="18" charset="0"/>
              </a:rPr>
              <a:t>What are some special things that your hometown or city is famous for? These can be food, artwork or any other products. Discuss them with a partner and take notes.</a:t>
            </a:r>
          </a:p>
        </p:txBody>
      </p:sp>
      <p:graphicFrame>
        <p:nvGraphicFramePr>
          <p:cNvPr id="29729" name="Group 33"/>
          <p:cNvGraphicFramePr>
            <a:graphicFrameLocks noGrp="1"/>
          </p:cNvGraphicFramePr>
          <p:nvPr/>
        </p:nvGraphicFramePr>
        <p:xfrm>
          <a:off x="838200" y="3429000"/>
          <a:ext cx="7620000" cy="1646238"/>
        </p:xfrm>
        <a:graphic>
          <a:graphicData uri="http://schemas.openxmlformats.org/drawingml/2006/table">
            <a:tbl>
              <a:tblPr/>
              <a:tblGrid>
                <a:gridCol w="41148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tblGrid>
              <a:tr h="548746">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3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What the product is</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3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48746">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3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What it is made of/from</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3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48746">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3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Who it is made by</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3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79889" name="Rectangle 12"/>
          <p:cNvSpPr>
            <a:spLocks noChangeArrowheads="1"/>
          </p:cNvSpPr>
          <p:nvPr/>
        </p:nvSpPr>
        <p:spPr bwMode="auto">
          <a:xfrm>
            <a:off x="5257800" y="3276600"/>
            <a:ext cx="14478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a:lnSpc>
                <a:spcPct val="120000"/>
              </a:lnSpc>
            </a:pPr>
            <a:r>
              <a:rPr lang="en-US" altLang="zh-CN" sz="2800" b="1">
                <a:solidFill>
                  <a:srgbClr val="FF0000"/>
                </a:solidFill>
                <a:latin typeface="Times New Roman" panose="02020603050405020304" pitchFamily="18" charset="0"/>
                <a:cs typeface="Times New Roman" panose="02020603050405020304" pitchFamily="18" charset="0"/>
              </a:rPr>
              <a:t>lantern</a:t>
            </a:r>
          </a:p>
        </p:txBody>
      </p:sp>
      <p:sp>
        <p:nvSpPr>
          <p:cNvPr id="79890" name="Text Box 5"/>
          <p:cNvSpPr txBox="1">
            <a:spLocks noChangeArrowheads="1"/>
          </p:cNvSpPr>
          <p:nvPr/>
        </p:nvSpPr>
        <p:spPr bwMode="auto">
          <a:xfrm>
            <a:off x="4935538" y="3886200"/>
            <a:ext cx="3522662"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a:lvl3pPr/>
            <a:lvl4pPr/>
            <a:lvl5pPr/>
            <a:lvl6pPr/>
            <a:lvl7pPr/>
            <a:lvl8pPr/>
            <a:lvl9pPr/>
          </a:lstStyle>
          <a:p>
            <a:pPr algn="l">
              <a:lnSpc>
                <a:spcPct val="120000"/>
              </a:lnSpc>
            </a:pPr>
            <a:r>
              <a:rPr kumimoji="1" lang="en-US" altLang="zh-CN" sz="2800" b="1">
                <a:solidFill>
                  <a:srgbClr val="FF0000"/>
                </a:solidFill>
                <a:latin typeface="Times New Roman" panose="02020603050405020304" pitchFamily="18" charset="0"/>
              </a:rPr>
              <a:t>bamboo, paper, steel</a:t>
            </a:r>
          </a:p>
        </p:txBody>
      </p:sp>
      <p:sp>
        <p:nvSpPr>
          <p:cNvPr id="79891" name="Text Box 6"/>
          <p:cNvSpPr txBox="1">
            <a:spLocks noChangeArrowheads="1"/>
          </p:cNvSpPr>
          <p:nvPr/>
        </p:nvSpPr>
        <p:spPr bwMode="auto">
          <a:xfrm>
            <a:off x="5105400" y="4495800"/>
            <a:ext cx="2808288"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a:lvl3pPr/>
            <a:lvl4pPr/>
            <a:lvl5pPr/>
            <a:lvl6pPr/>
            <a:lvl7pPr/>
            <a:lvl8pPr/>
            <a:lvl9pPr/>
          </a:lstStyle>
          <a:p>
            <a:pPr algn="l">
              <a:lnSpc>
                <a:spcPct val="120000"/>
              </a:lnSpc>
            </a:pPr>
            <a:r>
              <a:rPr lang="en-US" altLang="zh-CN" sz="2800" b="1">
                <a:solidFill>
                  <a:srgbClr val="FF0000"/>
                </a:solidFill>
                <a:latin typeface="Times New Roman" panose="02020603050405020304" pitchFamily="18" charset="0"/>
                <a:cs typeface="Times New Roman" panose="02020603050405020304" pitchFamily="18" charset="0"/>
              </a:rPr>
              <a:t>craftsman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9889"/>
                                        </p:tgtEl>
                                        <p:attrNameLst>
                                          <p:attrName>style.visibility</p:attrName>
                                        </p:attrNameLst>
                                      </p:cBhvr>
                                      <p:to>
                                        <p:strVal val="visible"/>
                                      </p:to>
                                    </p:set>
                                    <p:anim calcmode="lin" valueType="num">
                                      <p:cBhvr additive="base">
                                        <p:cTn id="7" dur="500" fill="hold"/>
                                        <p:tgtEl>
                                          <p:spTgt spid="79889"/>
                                        </p:tgtEl>
                                        <p:attrNameLst>
                                          <p:attrName>ppt_x</p:attrName>
                                        </p:attrNameLst>
                                      </p:cBhvr>
                                      <p:tavLst>
                                        <p:tav tm="0">
                                          <p:val>
                                            <p:strVal val="#ppt_x"/>
                                          </p:val>
                                        </p:tav>
                                        <p:tav tm="100000">
                                          <p:val>
                                            <p:strVal val="#ppt_x"/>
                                          </p:val>
                                        </p:tav>
                                      </p:tavLst>
                                    </p:anim>
                                    <p:anim calcmode="lin" valueType="num">
                                      <p:cBhvr additive="base">
                                        <p:cTn id="8" dur="500" fill="hold"/>
                                        <p:tgtEl>
                                          <p:spTgt spid="7988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79890"/>
                                        </p:tgtEl>
                                        <p:attrNameLst>
                                          <p:attrName>style.visibility</p:attrName>
                                        </p:attrNameLst>
                                      </p:cBhvr>
                                      <p:to>
                                        <p:strVal val="visible"/>
                                      </p:to>
                                    </p:set>
                                    <p:anim calcmode="lin" valueType="num">
                                      <p:cBhvr additive="base">
                                        <p:cTn id="13" dur="500" fill="hold"/>
                                        <p:tgtEl>
                                          <p:spTgt spid="79890"/>
                                        </p:tgtEl>
                                        <p:attrNameLst>
                                          <p:attrName>ppt_x</p:attrName>
                                        </p:attrNameLst>
                                      </p:cBhvr>
                                      <p:tavLst>
                                        <p:tav tm="0">
                                          <p:val>
                                            <p:strVal val="1+#ppt_w/2"/>
                                          </p:val>
                                        </p:tav>
                                        <p:tav tm="100000">
                                          <p:val>
                                            <p:strVal val="#ppt_x"/>
                                          </p:val>
                                        </p:tav>
                                      </p:tavLst>
                                    </p:anim>
                                    <p:anim calcmode="lin" valueType="num">
                                      <p:cBhvr additive="base">
                                        <p:cTn id="14" dur="500" fill="hold"/>
                                        <p:tgtEl>
                                          <p:spTgt spid="79890"/>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9891"/>
                                        </p:tgtEl>
                                        <p:attrNameLst>
                                          <p:attrName>style.visibility</p:attrName>
                                        </p:attrNameLst>
                                      </p:cBhvr>
                                      <p:to>
                                        <p:strVal val="visible"/>
                                      </p:to>
                                    </p:set>
                                    <p:anim calcmode="lin" valueType="num">
                                      <p:cBhvr additive="base">
                                        <p:cTn id="19" dur="500" fill="hold"/>
                                        <p:tgtEl>
                                          <p:spTgt spid="79891"/>
                                        </p:tgtEl>
                                        <p:attrNameLst>
                                          <p:attrName>ppt_x</p:attrName>
                                        </p:attrNameLst>
                                      </p:cBhvr>
                                      <p:tavLst>
                                        <p:tav tm="0">
                                          <p:val>
                                            <p:strVal val="1+#ppt_w/2"/>
                                          </p:val>
                                        </p:tav>
                                        <p:tav tm="100000">
                                          <p:val>
                                            <p:strVal val="#ppt_x"/>
                                          </p:val>
                                        </p:tav>
                                      </p:tavLst>
                                    </p:anim>
                                    <p:anim calcmode="lin" valueType="num">
                                      <p:cBhvr additive="base">
                                        <p:cTn id="20" dur="500" fill="hold"/>
                                        <p:tgtEl>
                                          <p:spTgt spid="798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89" grpId="0" autoUpdateAnimBg="0"/>
      <p:bldP spid="79890" grpId="0" autoUpdateAnimBg="0"/>
      <p:bldP spid="79891"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7931" name="Group 43"/>
          <p:cNvGraphicFramePr>
            <a:graphicFrameLocks noGrp="1"/>
          </p:cNvGraphicFramePr>
          <p:nvPr/>
        </p:nvGraphicFramePr>
        <p:xfrm>
          <a:off x="838200" y="1447800"/>
          <a:ext cx="7620000" cy="3840456"/>
        </p:xfrm>
        <a:graphic>
          <a:graphicData uri="http://schemas.openxmlformats.org/drawingml/2006/table">
            <a:tbl>
              <a:tblPr/>
              <a:tblGrid>
                <a:gridCol w="41148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tblGrid>
              <a:tr h="1097189">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3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Where it is made</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zh-CN" sz="3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zh-CN" sz="3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97189">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3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What it can do</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zh-CN" sz="3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zh-CN" sz="3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645784">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3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Why it is special</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zh-CN" sz="3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zh-CN" sz="3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zh-CN" sz="3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80912" name="Text Box 5"/>
          <p:cNvSpPr txBox="1">
            <a:spLocks noChangeArrowheads="1"/>
          </p:cNvSpPr>
          <p:nvPr/>
        </p:nvSpPr>
        <p:spPr bwMode="auto">
          <a:xfrm>
            <a:off x="4953000" y="1600200"/>
            <a:ext cx="3429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a:lvl3pPr/>
            <a:lvl4pPr/>
            <a:lvl5pPr/>
            <a:lvl6pPr/>
            <a:lvl7pPr/>
            <a:lvl8pPr/>
            <a:lvl9pPr/>
          </a:lstStyle>
          <a:p>
            <a:pPr algn="l">
              <a:lnSpc>
                <a:spcPct val="120000"/>
              </a:lnSpc>
            </a:pPr>
            <a:r>
              <a:rPr lang="en-US" altLang="zh-CN" sz="3200" b="1">
                <a:latin typeface="Times New Roman" panose="02020603050405020304" pitchFamily="18" charset="0"/>
                <a:cs typeface="Times New Roman" panose="02020603050405020304" pitchFamily="18" charset="0"/>
              </a:rPr>
              <a:t> </a:t>
            </a:r>
            <a:r>
              <a:rPr lang="en-US" altLang="zh-CN" sz="2800" b="1">
                <a:solidFill>
                  <a:srgbClr val="FF0000"/>
                </a:solidFill>
                <a:latin typeface="Times New Roman" panose="02020603050405020304" pitchFamily="18" charset="0"/>
                <a:cs typeface="Times New Roman" panose="02020603050405020304" pitchFamily="18" charset="0"/>
              </a:rPr>
              <a:t>family or factory</a:t>
            </a:r>
          </a:p>
        </p:txBody>
      </p:sp>
      <p:sp>
        <p:nvSpPr>
          <p:cNvPr id="80913" name="Text Box 5"/>
          <p:cNvSpPr txBox="1">
            <a:spLocks noChangeArrowheads="1"/>
          </p:cNvSpPr>
          <p:nvPr/>
        </p:nvSpPr>
        <p:spPr bwMode="auto">
          <a:xfrm>
            <a:off x="4953000" y="2514600"/>
            <a:ext cx="350520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a:lvl3pPr/>
            <a:lvl4pPr/>
            <a:lvl5pPr/>
            <a:lvl6pPr/>
            <a:lvl7pPr/>
            <a:lvl8pPr/>
            <a:lvl9pPr/>
          </a:lstStyle>
          <a:p>
            <a:pPr algn="l">
              <a:lnSpc>
                <a:spcPct val="115000"/>
              </a:lnSpc>
            </a:pPr>
            <a:r>
              <a:rPr lang="en-US" altLang="zh-CN" sz="2800" b="1">
                <a:solidFill>
                  <a:srgbClr val="FF0000"/>
                </a:solidFill>
                <a:latin typeface="Times New Roman" panose="02020603050405020304" pitchFamily="18" charset="0"/>
                <a:cs typeface="Times New Roman" panose="02020603050405020304" pitchFamily="18" charset="0"/>
              </a:rPr>
              <a:t>It is used at festivals and celebrations.</a:t>
            </a:r>
          </a:p>
        </p:txBody>
      </p:sp>
      <p:sp>
        <p:nvSpPr>
          <p:cNvPr id="80914" name="Text Box 46"/>
          <p:cNvSpPr txBox="1">
            <a:spLocks noChangeArrowheads="1"/>
          </p:cNvSpPr>
          <p:nvPr/>
        </p:nvSpPr>
        <p:spPr bwMode="auto">
          <a:xfrm>
            <a:off x="5029200" y="3733800"/>
            <a:ext cx="3352800" cy="156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15000"/>
              </a:lnSpc>
            </a:pPr>
            <a:r>
              <a:rPr lang="en-US" altLang="zh-CN" sz="2800" b="1">
                <a:solidFill>
                  <a:srgbClr val="FF0000"/>
                </a:solidFill>
                <a:latin typeface="Times New Roman" panose="02020603050405020304" pitchFamily="18" charset="0"/>
              </a:rPr>
              <a:t>It is symbol of good luck and family reunion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80912"/>
                                        </p:tgtEl>
                                        <p:attrNameLst>
                                          <p:attrName>style.visibility</p:attrName>
                                        </p:attrNameLst>
                                      </p:cBhvr>
                                      <p:to>
                                        <p:strVal val="visible"/>
                                      </p:to>
                                    </p:set>
                                    <p:anim calcmode="lin" valueType="num">
                                      <p:cBhvr additive="base">
                                        <p:cTn id="7" dur="500" fill="hold"/>
                                        <p:tgtEl>
                                          <p:spTgt spid="80912"/>
                                        </p:tgtEl>
                                        <p:attrNameLst>
                                          <p:attrName>ppt_x</p:attrName>
                                        </p:attrNameLst>
                                      </p:cBhvr>
                                      <p:tavLst>
                                        <p:tav tm="0">
                                          <p:val>
                                            <p:strVal val="1+#ppt_w/2"/>
                                          </p:val>
                                        </p:tav>
                                        <p:tav tm="100000">
                                          <p:val>
                                            <p:strVal val="#ppt_x"/>
                                          </p:val>
                                        </p:tav>
                                      </p:tavLst>
                                    </p:anim>
                                    <p:anim calcmode="lin" valueType="num">
                                      <p:cBhvr additive="base">
                                        <p:cTn id="8" dur="500" fill="hold"/>
                                        <p:tgtEl>
                                          <p:spTgt spid="809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80913"/>
                                        </p:tgtEl>
                                        <p:attrNameLst>
                                          <p:attrName>style.visibility</p:attrName>
                                        </p:attrNameLst>
                                      </p:cBhvr>
                                      <p:to>
                                        <p:strVal val="visible"/>
                                      </p:to>
                                    </p:set>
                                    <p:anim calcmode="lin" valueType="num">
                                      <p:cBhvr additive="base">
                                        <p:cTn id="13" dur="500" fill="hold"/>
                                        <p:tgtEl>
                                          <p:spTgt spid="80913"/>
                                        </p:tgtEl>
                                        <p:attrNameLst>
                                          <p:attrName>ppt_x</p:attrName>
                                        </p:attrNameLst>
                                      </p:cBhvr>
                                      <p:tavLst>
                                        <p:tav tm="0">
                                          <p:val>
                                            <p:strVal val="1+#ppt_w/2"/>
                                          </p:val>
                                        </p:tav>
                                        <p:tav tm="100000">
                                          <p:val>
                                            <p:strVal val="#ppt_x"/>
                                          </p:val>
                                        </p:tav>
                                      </p:tavLst>
                                    </p:anim>
                                    <p:anim calcmode="lin" valueType="num">
                                      <p:cBhvr additive="base">
                                        <p:cTn id="14" dur="500" fill="hold"/>
                                        <p:tgtEl>
                                          <p:spTgt spid="809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0914"/>
                                        </p:tgtEl>
                                        <p:attrNameLst>
                                          <p:attrName>style.visibility</p:attrName>
                                        </p:attrNameLst>
                                      </p:cBhvr>
                                      <p:to>
                                        <p:strVal val="visible"/>
                                      </p:to>
                                    </p:set>
                                    <p:anim calcmode="lin" valueType="num">
                                      <p:cBhvr additive="base">
                                        <p:cTn id="19" dur="500" fill="hold"/>
                                        <p:tgtEl>
                                          <p:spTgt spid="80914"/>
                                        </p:tgtEl>
                                        <p:attrNameLst>
                                          <p:attrName>ppt_x</p:attrName>
                                        </p:attrNameLst>
                                      </p:cBhvr>
                                      <p:tavLst>
                                        <p:tav tm="0">
                                          <p:val>
                                            <p:strVal val="#ppt_x"/>
                                          </p:val>
                                        </p:tav>
                                        <p:tav tm="100000">
                                          <p:val>
                                            <p:strVal val="#ppt_x"/>
                                          </p:val>
                                        </p:tav>
                                      </p:tavLst>
                                    </p:anim>
                                    <p:anim calcmode="lin" valueType="num">
                                      <p:cBhvr additive="base">
                                        <p:cTn id="20" dur="500" fill="hold"/>
                                        <p:tgtEl>
                                          <p:spTgt spid="809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12" grpId="0" autoUpdateAnimBg="0"/>
      <p:bldP spid="80913" grpId="0" autoUpdateAnimBg="0"/>
      <p:bldP spid="80914" grpId="0" autoUpdateAnimBg="0"/>
    </p:bldLst>
  </p:timing>
</p:sld>
</file>

<file path=ppt/theme/theme1.xml><?xml version="1.0" encoding="utf-8"?>
<a:theme xmlns:a="http://schemas.openxmlformats.org/drawingml/2006/main" name="WWW.2PPT.COM&#10;">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1201</Words>
  <Application>Microsoft Office PowerPoint</Application>
  <PresentationFormat>全屏显示(4:3)</PresentationFormat>
  <Paragraphs>171</Paragraphs>
  <Slides>28</Slides>
  <Notes>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28</vt:i4>
      </vt:variant>
    </vt:vector>
  </HeadingPairs>
  <TitlesOfParts>
    <vt:vector size="37" baseType="lpstr">
      <vt:lpstr>黑体</vt:lpstr>
      <vt:lpstr>华文行楷</vt:lpstr>
      <vt:lpstr>宋体</vt:lpstr>
      <vt:lpstr>微软雅黑</vt:lpstr>
      <vt:lpstr>Arial</vt:lpstr>
      <vt:lpstr>Calibri</vt:lpstr>
      <vt:lpstr>Times New Roman</vt:lpstr>
      <vt:lpstr>Wingdings</vt:lpstr>
      <vt:lpstr>WWW.2PPT.COM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cp:lastPrinted>2113-01-01T00:00:00Z</cp:lastPrinted>
  <dcterms:created xsi:type="dcterms:W3CDTF">2113-01-01T00:00:00Z</dcterms:created>
  <dcterms:modified xsi:type="dcterms:W3CDTF">2023-01-16T21:46:45Z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ICV">
    <vt:lpwstr>162114B9ADA244D581B31B1DAF75C3F6</vt:lpwstr>
  </property>
  <property fmtid="{D5CDD505-2E9C-101B-9397-08002B2CF9AE}" pid="4" name="KSOProductBuildVer">
    <vt:lpwstr>2052-11.1.0.11294</vt:lpwstr>
  </property>
  <property fmtid="{A09F084E-AD41-489F-8076-AA5BE3082BCA}" pid="100">
    <vt:ui4>5</vt:ui4>
  </property>
  <property fmtid="{64440492-4C8B-11D1-8B70-080036B11A03}" pid="11">
    <vt:lpwstr>www.2ppt.com-爱PPT提供资源下载</vt:lpwstr>
  </property>
</Properties>
</file>