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02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CC53-35EF-4ACD-8E9A-43DA9EF68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84FEE-97EE-4673-A098-51DF027A45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95" y="823291"/>
            <a:ext cx="5130170" cy="521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4198" y="667340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34466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77763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7081" y="2272390"/>
            <a:ext cx="4734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重阳节，又称登高节、重九节、九月九、茱萸节、菊花节等，是汉族的传统节日。时在农历九月初九，故又称九九重阳，与除夕、清明节、中元节并称中国传统四大祭祖节日。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8445" y="1792951"/>
            <a:ext cx="5638800" cy="469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24962" y="0"/>
            <a:ext cx="1415772" cy="2252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dirty="0">
                <a:cs typeface="+mn-ea"/>
                <a:sym typeface="+mn-lt"/>
              </a:rPr>
              <a:t>【</a:t>
            </a:r>
            <a:r>
              <a:rPr lang="zh-CN" altLang="en-US" sz="8000" dirty="0">
                <a:cs typeface="+mn-ea"/>
                <a:sym typeface="+mn-lt"/>
              </a:rPr>
              <a:t>叁</a:t>
            </a:r>
            <a:r>
              <a:rPr lang="en-US" altLang="zh-CN" sz="8000" dirty="0">
                <a:cs typeface="+mn-ea"/>
                <a:sym typeface="+mn-lt"/>
              </a:rPr>
              <a:t>】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2803" y="1800360"/>
            <a:ext cx="800219" cy="3900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cs typeface="+mn-ea"/>
                <a:sym typeface="+mn-lt"/>
              </a:rPr>
              <a:t>此处添加大标题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98310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05379" y="2985183"/>
            <a:ext cx="559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重阳节登高的风俗历史悠久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05379" y="3798550"/>
            <a:ext cx="559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古代民间在重阳节有登高的风俗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05379" y="4611917"/>
            <a:ext cx="559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重阳登高习俗源于此时的气候特点以及古人对山岳的崇拜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05379" y="2110260"/>
            <a:ext cx="279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重阳节又叫“登高节”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146" y="1328256"/>
            <a:ext cx="4940588" cy="494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98310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0451" y="2369305"/>
            <a:ext cx="6711811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重阳节是中国传统四大祭祖节日之一，古代民间素有祭祖祈福的传统。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古时重阳祭祖的传统习俗在岭南一带仍盛行，人们会在每年的重阳节举行祭祖活动。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3602" y="2184818"/>
            <a:ext cx="553998" cy="1864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祭祖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35152" y="3117009"/>
            <a:ext cx="4107701" cy="308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98310"/>
            <a:ext cx="840152" cy="8401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700" y="2544917"/>
            <a:ext cx="303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古代风行九九插茱萸的习俗，所以又叫做茱萸节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69398" y="2083672"/>
            <a:ext cx="2253204" cy="2253204"/>
            <a:chOff x="8331471" y="2302398"/>
            <a:chExt cx="2253204" cy="2253204"/>
          </a:xfrm>
        </p:grpSpPr>
        <p:sp>
          <p:nvSpPr>
            <p:cNvPr id="10" name="椭圆 9"/>
            <p:cNvSpPr/>
            <p:nvPr/>
          </p:nvSpPr>
          <p:spPr>
            <a:xfrm>
              <a:off x="8331471" y="2302398"/>
              <a:ext cx="2253204" cy="2253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8331471" y="2302398"/>
              <a:ext cx="2253204" cy="2253204"/>
            </a:xfrm>
            <a:custGeom>
              <a:avLst/>
              <a:gdLst>
                <a:gd name="connsiteX0" fmla="*/ 1126602 w 2253204"/>
                <a:gd name="connsiteY0" fmla="*/ 0 h 2253204"/>
                <a:gd name="connsiteX1" fmla="*/ 2253204 w 2253204"/>
                <a:gd name="connsiteY1" fmla="*/ 1126602 h 2253204"/>
                <a:gd name="connsiteX2" fmla="*/ 1126602 w 2253204"/>
                <a:gd name="connsiteY2" fmla="*/ 2253204 h 2253204"/>
                <a:gd name="connsiteX3" fmla="*/ 0 w 2253204"/>
                <a:gd name="connsiteY3" fmla="*/ 1126602 h 2253204"/>
                <a:gd name="connsiteX4" fmla="*/ 1126602 w 2253204"/>
                <a:gd name="connsiteY4" fmla="*/ 0 h 22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3204" h="2253204">
                  <a:moveTo>
                    <a:pt x="1126602" y="0"/>
                  </a:moveTo>
                  <a:cubicBezTo>
                    <a:pt x="1748807" y="0"/>
                    <a:pt x="2253204" y="504397"/>
                    <a:pt x="2253204" y="1126602"/>
                  </a:cubicBezTo>
                  <a:cubicBezTo>
                    <a:pt x="2253204" y="1748807"/>
                    <a:pt x="1748807" y="2253204"/>
                    <a:pt x="1126602" y="2253204"/>
                  </a:cubicBezTo>
                  <a:cubicBezTo>
                    <a:pt x="504397" y="2253204"/>
                    <a:pt x="0" y="1748807"/>
                    <a:pt x="0" y="1126602"/>
                  </a:cubicBezTo>
                  <a:cubicBezTo>
                    <a:pt x="0" y="504397"/>
                    <a:pt x="504397" y="0"/>
                    <a:pt x="1126602" y="0"/>
                  </a:cubicBezTo>
                  <a:close/>
                </a:path>
              </a:pathLst>
            </a:custGeom>
          </p:spPr>
        </p:pic>
      </p:grpSp>
      <p:sp>
        <p:nvSpPr>
          <p:cNvPr id="12" name="文本框 11"/>
          <p:cNvSpPr txBox="1"/>
          <p:nvPr/>
        </p:nvSpPr>
        <p:spPr>
          <a:xfrm>
            <a:off x="3084717" y="5005030"/>
            <a:ext cx="376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茱萸是一种可以做中药的果实，古人认为在重阳节这一天登山插茱萸可以驱虫去湿、逐风邪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3039" y="3413546"/>
            <a:ext cx="376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重阳节清气上扬，浊气下沉，人们用天然药物茱萸等调整体魄健康，使其适应自然气候变化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84478" y="2808178"/>
            <a:ext cx="553998" cy="1864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佩茱萸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4962" y="0"/>
            <a:ext cx="1415772" cy="2252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dirty="0">
                <a:cs typeface="+mn-ea"/>
                <a:sym typeface="+mn-lt"/>
              </a:rPr>
              <a:t>【</a:t>
            </a:r>
            <a:r>
              <a:rPr lang="zh-CN" altLang="en-US" sz="8000" dirty="0">
                <a:cs typeface="+mn-ea"/>
                <a:sym typeface="+mn-lt"/>
              </a:rPr>
              <a:t>肆</a:t>
            </a:r>
            <a:r>
              <a:rPr lang="en-US" altLang="zh-CN" sz="8000" dirty="0">
                <a:cs typeface="+mn-ea"/>
                <a:sym typeface="+mn-lt"/>
              </a:rPr>
              <a:t>】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2803" y="1800360"/>
            <a:ext cx="800219" cy="3900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cs typeface="+mn-ea"/>
                <a:sym typeface="+mn-lt"/>
              </a:rPr>
              <a:t>此处添加大标题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43136" y="798310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0700" y="2162569"/>
            <a:ext cx="54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重阳节是最好的赏秋时期，中国南方还有些山区村落保留了“晒秋”特色。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0700" y="3602526"/>
            <a:ext cx="54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去乡村赏民俗、看晒秋，已成为乡村旅游的一种时尚。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0700" y="5042483"/>
            <a:ext cx="54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“晒秋”是一种典型的农俗现象，具有极强的地域特色。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9602" y="879925"/>
            <a:ext cx="5341322" cy="53413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88993" y="2061308"/>
            <a:ext cx="553998" cy="1864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晒秋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43136" y="798310"/>
            <a:ext cx="840152" cy="8401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97420" y="2477292"/>
            <a:ext cx="5948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重阳日历来就有赏菊花的风俗，所以古来又称菊花节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赏菊习俗源于菊文化。菊本是天然花卉，因其花色五彩缤纷且傲霜怒放而形成赏菊赞菊的菊文化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农历九月俗称菊月，节日举办菊花大会，倾城的人潮赴会赏菊。从三国魏晋以来，重阳聚会饮酒、赏菊赋诗已成时尚</a:t>
            </a:r>
            <a:endParaRPr lang="en-US" altLang="zh-CN" sz="1600" dirty="0"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在中国古俗中，菊花是长寿之花象征长寿，又为文人们赞美作凌霜不屈的象征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88798" y="2362177"/>
            <a:ext cx="553998" cy="1864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赏菊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2264" y="3144471"/>
            <a:ext cx="3539246" cy="298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43136" y="798310"/>
            <a:ext cx="840152" cy="840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955589" y="2438008"/>
            <a:ext cx="4003880" cy="2299273"/>
            <a:chOff x="6836840" y="2405259"/>
            <a:chExt cx="4003880" cy="2299273"/>
          </a:xfrm>
        </p:grpSpPr>
        <p:sp>
          <p:nvSpPr>
            <p:cNvPr id="11" name="矩形 10"/>
            <p:cNvSpPr/>
            <p:nvPr/>
          </p:nvSpPr>
          <p:spPr>
            <a:xfrm>
              <a:off x="6837680" y="2405259"/>
              <a:ext cx="4003040" cy="229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836840" y="2405260"/>
              <a:ext cx="3565394" cy="229927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232531" y="2438008"/>
            <a:ext cx="4003040" cy="2299273"/>
            <a:chOff x="1452880" y="3554896"/>
            <a:chExt cx="4003040" cy="2299273"/>
          </a:xfrm>
        </p:grpSpPr>
        <p:sp>
          <p:nvSpPr>
            <p:cNvPr id="14" name="矩形 13"/>
            <p:cNvSpPr/>
            <p:nvPr/>
          </p:nvSpPr>
          <p:spPr>
            <a:xfrm>
              <a:off x="1452880" y="3554896"/>
              <a:ext cx="4003040" cy="229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</a:blip>
            <a:stretch>
              <a:fillRect/>
            </a:stretch>
          </p:blipFill>
          <p:spPr>
            <a:xfrm>
              <a:off x="1456543" y="3554896"/>
              <a:ext cx="3998537" cy="2299273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1456648" y="1821455"/>
            <a:ext cx="3397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放纸鸢是南方过重阳节的主要习俗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55589" y="4996190"/>
            <a:ext cx="40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重阳糕又称花糕、菊糕、五色糕，制无定法，较为随意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57052" y="2655452"/>
            <a:ext cx="553998" cy="1864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放纸鸢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67743" y="2546233"/>
            <a:ext cx="553998" cy="1963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吃重阳糕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55" y="823292"/>
            <a:ext cx="5130170" cy="521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7242" y="1289730"/>
            <a:ext cx="1015663" cy="29350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5400" dirty="0">
                <a:cs typeface="+mn-ea"/>
                <a:sym typeface="+mn-lt"/>
              </a:rPr>
              <a:t>【</a:t>
            </a:r>
            <a:r>
              <a:rPr lang="zh-CN" altLang="en-US" sz="5400" dirty="0">
                <a:cs typeface="+mn-ea"/>
                <a:sym typeface="+mn-lt"/>
              </a:rPr>
              <a:t>目录</a:t>
            </a:r>
            <a:r>
              <a:rPr lang="en-US" altLang="zh-CN" sz="5400" dirty="0">
                <a:cs typeface="+mn-ea"/>
                <a:sym typeface="+mn-lt"/>
              </a:rPr>
              <a:t>】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1492" y="2211241"/>
            <a:ext cx="553998" cy="3280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此处添加大标题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0973" y="2211241"/>
            <a:ext cx="553998" cy="3280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此处添加大标题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0454" y="2211241"/>
            <a:ext cx="553998" cy="3280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此处添加大标题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9935" y="2211241"/>
            <a:ext cx="553998" cy="3280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此处添加大标题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4962" y="0"/>
            <a:ext cx="1415772" cy="2252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dirty="0">
                <a:cs typeface="+mn-ea"/>
                <a:sym typeface="+mn-lt"/>
              </a:rPr>
              <a:t>【</a:t>
            </a:r>
            <a:r>
              <a:rPr lang="zh-CN" altLang="en-US" sz="8000" dirty="0">
                <a:cs typeface="+mn-ea"/>
                <a:sym typeface="+mn-lt"/>
              </a:rPr>
              <a:t>壹</a:t>
            </a:r>
            <a:r>
              <a:rPr lang="en-US" altLang="zh-CN" sz="8000" dirty="0">
                <a:cs typeface="+mn-ea"/>
                <a:sym typeface="+mn-lt"/>
              </a:rPr>
              <a:t>】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2803" y="1800360"/>
            <a:ext cx="800219" cy="3900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cs typeface="+mn-ea"/>
                <a:sym typeface="+mn-lt"/>
              </a:rPr>
              <a:t>此处添加大标题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3576" y="1034466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7580" y="1868011"/>
            <a:ext cx="123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重阳节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97580" y="2329676"/>
            <a:ext cx="5805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重阳节是指每年的农历九月初九日，是中国民间的传统节日。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82690" y="1856636"/>
            <a:ext cx="251715" cy="7686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97580" y="3295491"/>
            <a:ext cx="123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重阳节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97580" y="3757156"/>
            <a:ext cx="5805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重阳节是指每年的农历九月初九日，是中国民间的传统节日。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82690" y="3284116"/>
            <a:ext cx="251715" cy="7686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97580" y="4722971"/>
            <a:ext cx="123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重阳节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97580" y="5184636"/>
            <a:ext cx="5805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重阳节是指每年的农历九月初九日，是中国民间的传统节日。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82690" y="4711596"/>
            <a:ext cx="251715" cy="7686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5081">
            <a:off x="627005" y="777763"/>
            <a:ext cx="840152" cy="84015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45318" y="1359418"/>
            <a:ext cx="4697535" cy="469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9422" y="2320801"/>
            <a:ext cx="574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易经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中把“九”定为阳数，“九九”两阳数相重，故曰“重阳”；因日与月皆逢九，故又称为“重九”。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9422" y="3585262"/>
            <a:ext cx="574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易经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中把“九”定为阳数，“九九”两阳数相重，故曰“重阳”；因日与月皆逢九，故又称为“重九”。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09422" y="4849723"/>
            <a:ext cx="574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易经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中把“九”定为阳数，“九九”两阳数相重，故曰“重阳”；因日与月皆逢九，故又称为“重九”。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23576" y="1034466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77763"/>
            <a:ext cx="840152" cy="8401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449" y="1369816"/>
            <a:ext cx="4871977" cy="4871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34466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77763"/>
            <a:ext cx="840152" cy="8401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7589" y="1931154"/>
            <a:ext cx="291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中国传统</a:t>
            </a:r>
            <a:endParaRPr lang="en-US" altLang="zh-CN" sz="2400" b="1" dirty="0"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cs typeface="+mn-ea"/>
                <a:sym typeface="+mn-lt"/>
              </a:rPr>
              <a:t>四大祭祖节日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010160" y="3525381"/>
            <a:ext cx="2113776" cy="2105678"/>
            <a:chOff x="1473147" y="4340006"/>
            <a:chExt cx="2113776" cy="21056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73147" y="4340006"/>
              <a:ext cx="2113776" cy="2105678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491448" y="4354258"/>
              <a:ext cx="2056855" cy="205685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76065" y="5192790"/>
              <a:ext cx="130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重阳节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8065" y="3549792"/>
            <a:ext cx="2056856" cy="2056856"/>
            <a:chOff x="962991" y="1411219"/>
            <a:chExt cx="2056856" cy="205685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962991" y="1411219"/>
              <a:ext cx="2056856" cy="2056856"/>
            </a:xfrm>
            <a:custGeom>
              <a:avLst/>
              <a:gdLst>
                <a:gd name="connsiteX0" fmla="*/ 1028428 w 2056856"/>
                <a:gd name="connsiteY0" fmla="*/ 0 h 2056856"/>
                <a:gd name="connsiteX1" fmla="*/ 2056856 w 2056856"/>
                <a:gd name="connsiteY1" fmla="*/ 1028428 h 2056856"/>
                <a:gd name="connsiteX2" fmla="*/ 1028428 w 2056856"/>
                <a:gd name="connsiteY2" fmla="*/ 2056856 h 2056856"/>
                <a:gd name="connsiteX3" fmla="*/ 0 w 2056856"/>
                <a:gd name="connsiteY3" fmla="*/ 1028428 h 2056856"/>
                <a:gd name="connsiteX4" fmla="*/ 1028428 w 2056856"/>
                <a:gd name="connsiteY4" fmla="*/ 0 h 20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856" h="2056856">
                  <a:moveTo>
                    <a:pt x="1028428" y="0"/>
                  </a:moveTo>
                  <a:cubicBezTo>
                    <a:pt x="1596413" y="0"/>
                    <a:pt x="2056856" y="460443"/>
                    <a:pt x="2056856" y="1028428"/>
                  </a:cubicBezTo>
                  <a:cubicBezTo>
                    <a:pt x="2056856" y="1596413"/>
                    <a:pt x="1596413" y="2056856"/>
                    <a:pt x="1028428" y="2056856"/>
                  </a:cubicBezTo>
                  <a:cubicBezTo>
                    <a:pt x="460443" y="2056856"/>
                    <a:pt x="0" y="1596413"/>
                    <a:pt x="0" y="1028428"/>
                  </a:cubicBezTo>
                  <a:cubicBezTo>
                    <a:pt x="0" y="460443"/>
                    <a:pt x="460443" y="0"/>
                    <a:pt x="1028428" y="0"/>
                  </a:cubicBezTo>
                  <a:close/>
                </a:path>
              </a:pathLst>
            </a:custGeom>
          </p:spPr>
        </p:pic>
        <p:sp>
          <p:nvSpPr>
            <p:cNvPr id="15" name="椭圆 14"/>
            <p:cNvSpPr/>
            <p:nvPr/>
          </p:nvSpPr>
          <p:spPr>
            <a:xfrm>
              <a:off x="962992" y="1411220"/>
              <a:ext cx="2056855" cy="205685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37449" y="2239592"/>
              <a:ext cx="130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除夕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5430" y="3549793"/>
            <a:ext cx="2056856" cy="2056855"/>
            <a:chOff x="7278129" y="861897"/>
            <a:chExt cx="2056856" cy="2056855"/>
          </a:xfrm>
        </p:grpSpPr>
        <p:sp>
          <p:nvSpPr>
            <p:cNvPr id="18" name="椭圆 17"/>
            <p:cNvSpPr/>
            <p:nvPr/>
          </p:nvSpPr>
          <p:spPr>
            <a:xfrm>
              <a:off x="7278130" y="861897"/>
              <a:ext cx="2056855" cy="2056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278129" y="1274274"/>
              <a:ext cx="2056856" cy="1419203"/>
            </a:xfrm>
            <a:custGeom>
              <a:avLst/>
              <a:gdLst>
                <a:gd name="connsiteX0" fmla="*/ 188713 w 2056856"/>
                <a:gd name="connsiteY0" fmla="*/ 0 h 1419203"/>
                <a:gd name="connsiteX1" fmla="*/ 1868143 w 2056856"/>
                <a:gd name="connsiteY1" fmla="*/ 0 h 1419203"/>
                <a:gd name="connsiteX2" fmla="*/ 1881217 w 2056856"/>
                <a:gd name="connsiteY2" fmla="*/ 15845 h 1419203"/>
                <a:gd name="connsiteX3" fmla="*/ 2056856 w 2056856"/>
                <a:gd name="connsiteY3" fmla="*/ 590849 h 1419203"/>
                <a:gd name="connsiteX4" fmla="*/ 1682604 w 2056856"/>
                <a:gd name="connsiteY4" fmla="*/ 1384434 h 1419203"/>
                <a:gd name="connsiteX5" fmla="*/ 1636108 w 2056856"/>
                <a:gd name="connsiteY5" fmla="*/ 1419203 h 1419203"/>
                <a:gd name="connsiteX6" fmla="*/ 420748 w 2056856"/>
                <a:gd name="connsiteY6" fmla="*/ 1419203 h 1419203"/>
                <a:gd name="connsiteX7" fmla="*/ 374252 w 2056856"/>
                <a:gd name="connsiteY7" fmla="*/ 1384434 h 1419203"/>
                <a:gd name="connsiteX8" fmla="*/ 0 w 2056856"/>
                <a:gd name="connsiteY8" fmla="*/ 590849 h 1419203"/>
                <a:gd name="connsiteX9" fmla="*/ 175639 w 2056856"/>
                <a:gd name="connsiteY9" fmla="*/ 15845 h 14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6856" h="1419203">
                  <a:moveTo>
                    <a:pt x="188713" y="0"/>
                  </a:moveTo>
                  <a:lnTo>
                    <a:pt x="1868143" y="0"/>
                  </a:lnTo>
                  <a:lnTo>
                    <a:pt x="1881217" y="15845"/>
                  </a:lnTo>
                  <a:cubicBezTo>
                    <a:pt x="1992106" y="179983"/>
                    <a:pt x="2056856" y="377855"/>
                    <a:pt x="2056856" y="590849"/>
                  </a:cubicBezTo>
                  <a:cubicBezTo>
                    <a:pt x="2056856" y="910341"/>
                    <a:pt x="1911169" y="1195805"/>
                    <a:pt x="1682604" y="1384434"/>
                  </a:cubicBezTo>
                  <a:lnTo>
                    <a:pt x="1636108" y="1419203"/>
                  </a:lnTo>
                  <a:lnTo>
                    <a:pt x="420748" y="1419203"/>
                  </a:lnTo>
                  <a:lnTo>
                    <a:pt x="374252" y="1384434"/>
                  </a:lnTo>
                  <a:cubicBezTo>
                    <a:pt x="145687" y="1195805"/>
                    <a:pt x="0" y="910341"/>
                    <a:pt x="0" y="590849"/>
                  </a:cubicBezTo>
                  <a:cubicBezTo>
                    <a:pt x="0" y="377855"/>
                    <a:pt x="64750" y="179983"/>
                    <a:pt x="175639" y="15845"/>
                  </a:cubicBezTo>
                  <a:close/>
                </a:path>
              </a:pathLst>
            </a:custGeom>
          </p:spPr>
        </p:pic>
        <p:sp>
          <p:nvSpPr>
            <p:cNvPr id="20" name="椭圆 19"/>
            <p:cNvSpPr/>
            <p:nvPr/>
          </p:nvSpPr>
          <p:spPr>
            <a:xfrm>
              <a:off x="7278130" y="861897"/>
              <a:ext cx="2056855" cy="205685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52587" y="1690269"/>
              <a:ext cx="130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清明节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62795" y="3549792"/>
            <a:ext cx="2056856" cy="2056856"/>
            <a:chOff x="9586972" y="2974294"/>
            <a:chExt cx="2056856" cy="2056856"/>
          </a:xfrm>
        </p:grpSpPr>
        <p:sp>
          <p:nvSpPr>
            <p:cNvPr id="23" name="椭圆 22"/>
            <p:cNvSpPr/>
            <p:nvPr/>
          </p:nvSpPr>
          <p:spPr>
            <a:xfrm>
              <a:off x="9586973" y="2974295"/>
              <a:ext cx="2056855" cy="2056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9586972" y="2974294"/>
              <a:ext cx="2056856" cy="2056856"/>
            </a:xfrm>
            <a:custGeom>
              <a:avLst/>
              <a:gdLst>
                <a:gd name="connsiteX0" fmla="*/ 1028428 w 2056856"/>
                <a:gd name="connsiteY0" fmla="*/ 0 h 2056856"/>
                <a:gd name="connsiteX1" fmla="*/ 2056856 w 2056856"/>
                <a:gd name="connsiteY1" fmla="*/ 1028428 h 2056856"/>
                <a:gd name="connsiteX2" fmla="*/ 1028428 w 2056856"/>
                <a:gd name="connsiteY2" fmla="*/ 2056856 h 2056856"/>
                <a:gd name="connsiteX3" fmla="*/ 0 w 2056856"/>
                <a:gd name="connsiteY3" fmla="*/ 1028428 h 2056856"/>
                <a:gd name="connsiteX4" fmla="*/ 1028428 w 2056856"/>
                <a:gd name="connsiteY4" fmla="*/ 0 h 20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856" h="2056856">
                  <a:moveTo>
                    <a:pt x="1028428" y="0"/>
                  </a:moveTo>
                  <a:cubicBezTo>
                    <a:pt x="1596413" y="0"/>
                    <a:pt x="2056856" y="460443"/>
                    <a:pt x="2056856" y="1028428"/>
                  </a:cubicBezTo>
                  <a:cubicBezTo>
                    <a:pt x="2056856" y="1596413"/>
                    <a:pt x="1596413" y="2056856"/>
                    <a:pt x="1028428" y="2056856"/>
                  </a:cubicBezTo>
                  <a:cubicBezTo>
                    <a:pt x="460443" y="2056856"/>
                    <a:pt x="0" y="1596413"/>
                    <a:pt x="0" y="1028428"/>
                  </a:cubicBezTo>
                  <a:cubicBezTo>
                    <a:pt x="0" y="460443"/>
                    <a:pt x="460443" y="0"/>
                    <a:pt x="1028428" y="0"/>
                  </a:cubicBezTo>
                  <a:close/>
                </a:path>
              </a:pathLst>
            </a:custGeom>
            <a:solidFill>
              <a:schemeClr val="bg1"/>
            </a:solidFill>
          </p:spPr>
        </p:pic>
        <p:sp>
          <p:nvSpPr>
            <p:cNvPr id="25" name="椭圆 24"/>
            <p:cNvSpPr/>
            <p:nvPr/>
          </p:nvSpPr>
          <p:spPr>
            <a:xfrm>
              <a:off x="9586973" y="2974295"/>
              <a:ext cx="2056855" cy="2056855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961430" y="3802667"/>
              <a:ext cx="130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中元节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24962" y="0"/>
            <a:ext cx="1415772" cy="2252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dirty="0">
                <a:cs typeface="+mn-ea"/>
                <a:sym typeface="+mn-lt"/>
              </a:rPr>
              <a:t>【</a:t>
            </a:r>
            <a:r>
              <a:rPr lang="zh-CN" altLang="en-US" sz="8000" dirty="0">
                <a:cs typeface="+mn-ea"/>
                <a:sym typeface="+mn-lt"/>
              </a:rPr>
              <a:t>贰</a:t>
            </a:r>
            <a:r>
              <a:rPr lang="en-US" altLang="zh-CN" sz="8000" dirty="0">
                <a:cs typeface="+mn-ea"/>
                <a:sym typeface="+mn-lt"/>
              </a:rPr>
              <a:t>】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2803" y="1800360"/>
            <a:ext cx="800219" cy="3900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cs typeface="+mn-ea"/>
                <a:sym typeface="+mn-lt"/>
              </a:rPr>
              <a:t>此处添加大标题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34466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77763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63570" y="1803684"/>
            <a:ext cx="966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古时民间在重阳节有登高祈福、秋游赏菊、佩插茱萸、拜神祭祖及饮宴求寿等习俗。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传承至今，又添加了敬老等内涵，于重阳之日享宴高会，感恩敬老。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44605" y="2729412"/>
            <a:ext cx="2603630" cy="2603629"/>
          </a:xfrm>
          <a:custGeom>
            <a:avLst/>
            <a:gdLst>
              <a:gd name="connsiteX0" fmla="*/ 1301815 w 2603630"/>
              <a:gd name="connsiteY0" fmla="*/ 0 h 2603629"/>
              <a:gd name="connsiteX1" fmla="*/ 2603630 w 2603630"/>
              <a:gd name="connsiteY1" fmla="*/ 1301815 h 2603629"/>
              <a:gd name="connsiteX2" fmla="*/ 1434918 w 2603630"/>
              <a:gd name="connsiteY2" fmla="*/ 2596909 h 2603629"/>
              <a:gd name="connsiteX3" fmla="*/ 1301835 w 2603630"/>
              <a:gd name="connsiteY3" fmla="*/ 2603629 h 2603629"/>
              <a:gd name="connsiteX4" fmla="*/ 1301796 w 2603630"/>
              <a:gd name="connsiteY4" fmla="*/ 2603629 h 2603629"/>
              <a:gd name="connsiteX5" fmla="*/ 1168712 w 2603630"/>
              <a:gd name="connsiteY5" fmla="*/ 2596909 h 2603629"/>
              <a:gd name="connsiteX6" fmla="*/ 0 w 2603630"/>
              <a:gd name="connsiteY6" fmla="*/ 1301815 h 2603629"/>
              <a:gd name="connsiteX7" fmla="*/ 1301815 w 2603630"/>
              <a:gd name="connsiteY7" fmla="*/ 0 h 2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630" h="2603629">
                <a:moveTo>
                  <a:pt x="1301815" y="0"/>
                </a:moveTo>
                <a:cubicBezTo>
                  <a:pt x="2020788" y="0"/>
                  <a:pt x="2603630" y="582842"/>
                  <a:pt x="2603630" y="1301815"/>
                </a:cubicBezTo>
                <a:cubicBezTo>
                  <a:pt x="2603630" y="1975852"/>
                  <a:pt x="2091367" y="2530243"/>
                  <a:pt x="1434918" y="2596909"/>
                </a:cubicBezTo>
                <a:lnTo>
                  <a:pt x="1301835" y="2603629"/>
                </a:lnTo>
                <a:lnTo>
                  <a:pt x="1301796" y="2603629"/>
                </a:lnTo>
                <a:lnTo>
                  <a:pt x="1168712" y="2596909"/>
                </a:lnTo>
                <a:cubicBezTo>
                  <a:pt x="512264" y="2530243"/>
                  <a:pt x="0" y="1975852"/>
                  <a:pt x="0" y="1301815"/>
                </a:cubicBezTo>
                <a:cubicBezTo>
                  <a:pt x="0" y="582842"/>
                  <a:pt x="582842" y="0"/>
                  <a:pt x="1301815" y="0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65342" y="2705346"/>
            <a:ext cx="2640330" cy="26517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29789" y="2873603"/>
            <a:ext cx="553998" cy="24353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两大主题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98936" y="5614577"/>
            <a:ext cx="1973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登高赏秋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59849" y="5614577"/>
            <a:ext cx="1973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感恩敬老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9147" y="732099"/>
            <a:ext cx="10893707" cy="5393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3576" y="1055013"/>
            <a:ext cx="2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此处添加小标题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95081">
            <a:off x="627005" y="798310"/>
            <a:ext cx="840152" cy="840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16700" y="2160044"/>
            <a:ext cx="64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重阳节在历史发展演变中杂糅多种民俗为一体，承载了丰富的文化内涵。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6700" y="3468816"/>
            <a:ext cx="64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在民俗观念中“九”在数字中是最大数，有长久长寿的含意，寄托着人们对老人健康长寿的祝福。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16700" y="4777588"/>
            <a:ext cx="64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1989</a:t>
            </a:r>
            <a:r>
              <a:rPr lang="zh-CN" altLang="en-US" dirty="0">
                <a:cs typeface="+mn-ea"/>
                <a:sym typeface="+mn-lt"/>
              </a:rPr>
              <a:t>年，农历九月九日被定为“敬老节”，倡导全社会树立尊老、敬老、爱老、助老的风气。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146" y="2160044"/>
            <a:ext cx="4061201" cy="406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01104q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宽屏</PresentationFormat>
  <Paragraphs>80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2022-03-10T06:14:08Z</dcterms:created>
  <dcterms:modified xsi:type="dcterms:W3CDTF">2023-01-10T11:59:10Z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69B4FB070F6D4BE680B5CC534C82E9EA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