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62B9095-F43F-4C51-9BBB-8EA60C14AD1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B0A3AAE-CF36-41A0-8FF9-1445E262C182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4599EE7-9B47-4843-B1ED-D50FC5B1461F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B5E2911-1DA1-4348-BDD7-0088967B5EF9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2D832AA-06C6-48CA-BA13-A1C6B53E31BA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5409652-E19C-47B0-ABD1-8F05555CFD8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F33BF88-0184-4D29-8C34-46AE418AC298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BD201B6-AEC5-47AD-B565-265FFCDF251B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72290F11-4580-4E08-8170-847AF6124B8F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FFD36-65A5-43FF-A8B8-8D2E0791C673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70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704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B3CBD825-2800-4345-BAA1-E13407783A10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3E31DB3-088B-4D88-B763-EDB6F33BFF25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890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909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909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C7ED900D-DB84-4881-A175-71968ED03CB0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C764-0ED9-4352-BC7A-E1748D6BDE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7A6E8-4AAE-4FE9-91D4-2B03EDE3465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73C6E-A9E3-45FB-ADC4-7F73DDD6B1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55DDA-33E8-48EC-9A2A-5F189D8F22C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909A-1441-482C-BA42-5EB6FC54E8A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3D2B0-CBE5-4192-ADA6-7EA7CC5C60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5BCF8-A063-4146-A45E-D0E9C86E90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5E6B9-0C73-4988-84DA-F59227CAB0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62736-48D4-4ECB-81F7-AEC650351E3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8BBCE-BAF2-4D9C-846C-A3B4363010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B2CB-F683-47C0-95F6-87567A6FBC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AE5F7FD-4171-4A04-8A5B-AD6A85EFD92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0" y="13716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60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800" b="1" dirty="0" smtClean="0"/>
              <a:t>How </a:t>
            </a:r>
            <a:r>
              <a:rPr lang="en-US" altLang="zh-CN" sz="4800" b="1" dirty="0"/>
              <a:t>was your school trip?</a:t>
            </a:r>
          </a:p>
        </p:txBody>
      </p:sp>
      <p:sp>
        <p:nvSpPr>
          <p:cNvPr id="11" name="矩形 10"/>
          <p:cNvSpPr/>
          <p:nvPr/>
        </p:nvSpPr>
        <p:spPr>
          <a:xfrm>
            <a:off x="2856156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2"/>
          <p:cNvSpPr>
            <a:spLocks noChangeArrowheads="1"/>
          </p:cNvSpPr>
          <p:nvPr/>
        </p:nvSpPr>
        <p:spPr bwMode="auto">
          <a:xfrm>
            <a:off x="0" y="785813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一、单项选择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1. The car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and he went out of the car.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</a:t>
            </a:r>
            <a:r>
              <a:rPr lang="en-US" altLang="zh-CN" sz="3200" dirty="0" smtClean="0"/>
              <a:t> </a:t>
            </a:r>
            <a:r>
              <a:rPr lang="en-US" altLang="zh-CN" sz="3200" dirty="0"/>
              <a:t>A. stops 	</a:t>
            </a:r>
            <a:r>
              <a:rPr lang="en-US" altLang="zh-CN" sz="3200" dirty="0" smtClean="0"/>
              <a:t>B</a:t>
            </a:r>
            <a:r>
              <a:rPr lang="en-US" altLang="zh-CN" sz="3200" dirty="0"/>
              <a:t>. stopped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</a:t>
            </a:r>
            <a:r>
              <a:rPr lang="en-US" altLang="zh-CN" sz="3200" dirty="0" smtClean="0"/>
              <a:t>C</a:t>
            </a:r>
            <a:r>
              <a:rPr lang="en-US" altLang="zh-CN" sz="3200" dirty="0"/>
              <a:t>. </a:t>
            </a:r>
            <a:r>
              <a:rPr lang="en-US" altLang="zh-CN" sz="3200" dirty="0" err="1"/>
              <a:t>stoped</a:t>
            </a:r>
            <a:r>
              <a:rPr lang="en-US" altLang="zh-CN" sz="3200" dirty="0"/>
              <a:t> 	D. stop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2. --- How was your school trip last week?  </a:t>
            </a:r>
            <a:endParaRPr lang="en-US" altLang="zh-CN" sz="3200" dirty="0" smtClean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--- _______.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A. Yes, I don’t like it at all.		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B. What about you?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C. Yes, I like it. 				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D. It was great! </a:t>
            </a:r>
          </a:p>
        </p:txBody>
      </p:sp>
      <p:sp>
        <p:nvSpPr>
          <p:cNvPr id="8806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  <p:sp>
        <p:nvSpPr>
          <p:cNvPr id="88068" name="TextBox 4"/>
          <p:cNvSpPr txBox="1">
            <a:spLocks noChangeArrowheads="1"/>
          </p:cNvSpPr>
          <p:nvPr/>
        </p:nvSpPr>
        <p:spPr bwMode="auto">
          <a:xfrm>
            <a:off x="250825" y="13414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8069" name="TextBox 5"/>
          <p:cNvSpPr txBox="1">
            <a:spLocks noChangeArrowheads="1"/>
          </p:cNvSpPr>
          <p:nvPr/>
        </p:nvSpPr>
        <p:spPr bwMode="auto">
          <a:xfrm>
            <a:off x="179388" y="32845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  <p:bldP spid="880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矩形 1"/>
          <p:cNvSpPr>
            <a:spLocks noChangeArrowheads="1"/>
          </p:cNvSpPr>
          <p:nvPr/>
        </p:nvSpPr>
        <p:spPr bwMode="auto">
          <a:xfrm>
            <a:off x="0" y="785813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3. She’s very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about her brother.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worry 	B. worries    C. worried D. to worry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 4. </a:t>
            </a:r>
            <a:r>
              <a:rPr lang="en-US" altLang="zh-CN" sz="3200" dirty="0" smtClean="0"/>
              <a:t>_____, </a:t>
            </a:r>
            <a:r>
              <a:rPr lang="en-US" altLang="zh-CN" sz="3200" dirty="0"/>
              <a:t>the sun came out again.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Lucky 	B. Luck	  C. Luckily  D. Unlucky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    )5. They _____ her to the party, so she was very happy. (</a:t>
            </a:r>
            <a:r>
              <a:rPr lang="zh-CN" altLang="en-US" sz="3200" dirty="0"/>
              <a:t>北京市中考题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A. invite 	           B. invited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C. will invite 	   D. are inviting</a:t>
            </a:r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0116" name="TextBox 3"/>
          <p:cNvSpPr txBox="1">
            <a:spLocks noChangeArrowheads="1"/>
          </p:cNvSpPr>
          <p:nvPr/>
        </p:nvSpPr>
        <p:spPr bwMode="auto">
          <a:xfrm>
            <a:off x="179388" y="836613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0117" name="TextBox 4"/>
          <p:cNvSpPr txBox="1">
            <a:spLocks noChangeArrowheads="1"/>
          </p:cNvSpPr>
          <p:nvPr/>
        </p:nvSpPr>
        <p:spPr bwMode="auto">
          <a:xfrm>
            <a:off x="179388" y="2349500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0118" name="TextBox 4"/>
          <p:cNvSpPr txBox="1">
            <a:spLocks noChangeArrowheads="1"/>
          </p:cNvSpPr>
          <p:nvPr/>
        </p:nvSpPr>
        <p:spPr bwMode="auto">
          <a:xfrm>
            <a:off x="179388" y="3716338"/>
            <a:ext cx="1285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1"/>
          <p:cNvSpPr>
            <a:spLocks noChangeArrowheads="1"/>
          </p:cNvSpPr>
          <p:nvPr/>
        </p:nvSpPr>
        <p:spPr bwMode="auto">
          <a:xfrm>
            <a:off x="0" y="571500"/>
            <a:ext cx="907256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二、根据所给中文写出适当单词。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At the _______________ (</a:t>
            </a:r>
            <a:r>
              <a:rPr lang="zh-CN" altLang="en-US" sz="3200" dirty="0"/>
              <a:t>博物馆</a:t>
            </a:r>
            <a:r>
              <a:rPr lang="en-US" altLang="zh-CN" sz="3200" dirty="0"/>
              <a:t>), we learned a lot about science.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They bought some___________________ (</a:t>
            </a:r>
            <a:r>
              <a:rPr lang="zh-CN" altLang="en-US" sz="3200" dirty="0"/>
              <a:t>油画</a:t>
            </a:r>
            <a:r>
              <a:rPr lang="en-US" altLang="zh-CN" sz="3200" dirty="0"/>
              <a:t>) at the art show.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We ____________ (</a:t>
            </a:r>
            <a:r>
              <a:rPr lang="zh-CN" altLang="en-US" sz="3200" dirty="0"/>
              <a:t>玩</a:t>
            </a:r>
            <a:r>
              <a:rPr lang="en-US" altLang="zh-CN" sz="3200" dirty="0"/>
              <a:t>)many games with the children yesterday.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How about visiting the ________________(</a:t>
            </a:r>
            <a:r>
              <a:rPr lang="zh-CN" altLang="en-US" sz="3200" dirty="0"/>
              <a:t>消防站</a:t>
            </a:r>
            <a:r>
              <a:rPr lang="en-US" altLang="zh-CN" sz="3200" dirty="0"/>
              <a:t>)?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She is an ______________(</a:t>
            </a:r>
            <a:r>
              <a:rPr lang="zh-CN" altLang="en-US" sz="3200" dirty="0"/>
              <a:t>极好的</a:t>
            </a:r>
            <a:r>
              <a:rPr lang="en-US" altLang="zh-CN" sz="3200" dirty="0"/>
              <a:t>) student in </a:t>
            </a:r>
            <a:r>
              <a:rPr lang="en-US" altLang="zh-CN" sz="3200" dirty="0" err="1"/>
              <a:t>Peicai</a:t>
            </a:r>
            <a:r>
              <a:rPr lang="en-US" altLang="zh-CN" sz="3200" dirty="0"/>
              <a:t> Middle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There are all kinds of _______ (</a:t>
            </a:r>
            <a:r>
              <a:rPr lang="zh-CN" altLang="en-US" sz="3200" dirty="0"/>
              <a:t>花</a:t>
            </a:r>
            <a:r>
              <a:rPr lang="en-US" altLang="zh-CN" sz="3200" dirty="0"/>
              <a:t>) in garden.</a:t>
            </a:r>
          </a:p>
        </p:txBody>
      </p:sp>
      <p:sp>
        <p:nvSpPr>
          <p:cNvPr id="91139" name="TextBox 13"/>
          <p:cNvSpPr txBox="1">
            <a:spLocks noChangeArrowheads="1"/>
          </p:cNvSpPr>
          <p:nvPr/>
        </p:nvSpPr>
        <p:spPr bwMode="auto">
          <a:xfrm>
            <a:off x="1763713" y="979488"/>
            <a:ext cx="27860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museum</a:t>
            </a:r>
          </a:p>
        </p:txBody>
      </p:sp>
      <p:sp>
        <p:nvSpPr>
          <p:cNvPr id="91140" name="TextBox 14"/>
          <p:cNvSpPr txBox="1">
            <a:spLocks noChangeArrowheads="1"/>
          </p:cNvSpPr>
          <p:nvPr/>
        </p:nvSpPr>
        <p:spPr bwMode="auto">
          <a:xfrm>
            <a:off x="4356100" y="1989138"/>
            <a:ext cx="284638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 paintings  </a:t>
            </a:r>
          </a:p>
        </p:txBody>
      </p:sp>
      <p:sp>
        <p:nvSpPr>
          <p:cNvPr id="91141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1142" name="TextBox 26"/>
          <p:cNvSpPr txBox="1">
            <a:spLocks noChangeArrowheads="1"/>
          </p:cNvSpPr>
          <p:nvPr/>
        </p:nvSpPr>
        <p:spPr bwMode="auto">
          <a:xfrm>
            <a:off x="1258888" y="2852738"/>
            <a:ext cx="2722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played</a:t>
            </a:r>
          </a:p>
        </p:txBody>
      </p:sp>
      <p:sp>
        <p:nvSpPr>
          <p:cNvPr id="91143" name="TextBox 16"/>
          <p:cNvSpPr txBox="1">
            <a:spLocks noChangeArrowheads="1"/>
          </p:cNvSpPr>
          <p:nvPr/>
        </p:nvSpPr>
        <p:spPr bwMode="auto">
          <a:xfrm>
            <a:off x="5219700" y="3932238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fire station</a:t>
            </a:r>
          </a:p>
        </p:txBody>
      </p:sp>
      <p:sp>
        <p:nvSpPr>
          <p:cNvPr id="91144" name="TextBox 16"/>
          <p:cNvSpPr txBox="1">
            <a:spLocks noChangeArrowheads="1"/>
          </p:cNvSpPr>
          <p:nvPr/>
        </p:nvSpPr>
        <p:spPr bwMode="auto">
          <a:xfrm>
            <a:off x="4645025" y="5876925"/>
            <a:ext cx="2320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flowers</a:t>
            </a:r>
          </a:p>
        </p:txBody>
      </p:sp>
      <p:sp>
        <p:nvSpPr>
          <p:cNvPr id="91145" name="TextBox 16"/>
          <p:cNvSpPr txBox="1">
            <a:spLocks noChangeArrowheads="1"/>
          </p:cNvSpPr>
          <p:nvPr/>
        </p:nvSpPr>
        <p:spPr bwMode="auto">
          <a:xfrm>
            <a:off x="3349625" y="4868863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excellent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91140" grpId="0"/>
      <p:bldP spid="91142" grpId="0"/>
      <p:bldP spid="91143" grpId="0"/>
      <p:bldP spid="91144" grpId="0"/>
      <p:bldP spid="911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1"/>
          <p:cNvSpPr>
            <a:spLocks noChangeArrowheads="1"/>
          </p:cNvSpPr>
          <p:nvPr/>
        </p:nvSpPr>
        <p:spPr bwMode="auto">
          <a:xfrm>
            <a:off x="71437" y="1079242"/>
            <a:ext cx="9072563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Last week, we </a:t>
            </a:r>
            <a:r>
              <a:rPr lang="en-US" altLang="zh-CN" sz="3200" dirty="0" smtClean="0"/>
              <a:t>_____ </a:t>
            </a:r>
            <a:r>
              <a:rPr lang="en-US" altLang="zh-CN" sz="3200" dirty="0"/>
              <a:t>(feed) some cows in the countryside.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My mother always </a:t>
            </a:r>
            <a:r>
              <a:rPr lang="en-US" altLang="zh-CN" sz="3200" dirty="0" smtClean="0"/>
              <a:t>________(</a:t>
            </a:r>
            <a:r>
              <a:rPr lang="en-US" altLang="zh-CN" sz="3200" dirty="0"/>
              <a:t>worry) about 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en-US" altLang="zh-CN" sz="3200" dirty="0" smtClean="0"/>
              <a:t>________ </a:t>
            </a:r>
            <a:r>
              <a:rPr lang="en-US" altLang="zh-CN" sz="3200" dirty="0"/>
              <a:t>(lucky), it</a:t>
            </a:r>
            <a:r>
              <a:rPr lang="en-US" altLang="zh-CN" sz="3200" dirty="0">
                <a:latin typeface="Calibri" panose="020F0502020204030204" pitchFamily="34" charset="0"/>
              </a:rPr>
              <a:t>’</a:t>
            </a:r>
            <a:r>
              <a:rPr lang="en-US" altLang="zh-CN" sz="3200" dirty="0"/>
              <a:t>s sunny and we can go out for a walk.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He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(live) in New York last year.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We </a:t>
            </a:r>
            <a:r>
              <a:rPr lang="en-US" altLang="zh-CN" sz="3200" dirty="0" smtClean="0"/>
              <a:t>_______ </a:t>
            </a:r>
            <a:r>
              <a:rPr lang="en-US" altLang="zh-CN" sz="3200" dirty="0"/>
              <a:t>(eat) some apples this morning.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Tina </a:t>
            </a:r>
            <a:r>
              <a:rPr lang="en-US" altLang="zh-CN" sz="3200" dirty="0" smtClean="0"/>
              <a:t>_____________ </a:t>
            </a:r>
            <a:r>
              <a:rPr lang="en-US" altLang="zh-CN" sz="3200" dirty="0"/>
              <a:t>(not study) last weekend.</a:t>
            </a:r>
          </a:p>
        </p:txBody>
      </p:sp>
      <p:sp>
        <p:nvSpPr>
          <p:cNvPr id="92163" name="TextBox 13"/>
          <p:cNvSpPr txBox="1">
            <a:spLocks noChangeArrowheads="1"/>
          </p:cNvSpPr>
          <p:nvPr/>
        </p:nvSpPr>
        <p:spPr bwMode="auto">
          <a:xfrm>
            <a:off x="3490913" y="1057017"/>
            <a:ext cx="128984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fed</a:t>
            </a:r>
          </a:p>
        </p:txBody>
      </p:sp>
      <p:sp>
        <p:nvSpPr>
          <p:cNvPr id="92164" name="TextBox 14"/>
          <p:cNvSpPr txBox="1">
            <a:spLocks noChangeArrowheads="1"/>
          </p:cNvSpPr>
          <p:nvPr/>
        </p:nvSpPr>
        <p:spPr bwMode="auto">
          <a:xfrm>
            <a:off x="4262437" y="1993642"/>
            <a:ext cx="28463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worries</a:t>
            </a:r>
          </a:p>
        </p:txBody>
      </p:sp>
      <p:sp>
        <p:nvSpPr>
          <p:cNvPr id="92165" name="Text Box 21"/>
          <p:cNvSpPr txBox="1">
            <a:spLocks noChangeArrowheads="1"/>
          </p:cNvSpPr>
          <p:nvPr/>
        </p:nvSpPr>
        <p:spPr bwMode="auto">
          <a:xfrm>
            <a:off x="381000" y="195262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2166" name="TextBox 26"/>
          <p:cNvSpPr txBox="1">
            <a:spLocks noChangeArrowheads="1"/>
          </p:cNvSpPr>
          <p:nvPr/>
        </p:nvSpPr>
        <p:spPr bwMode="auto">
          <a:xfrm>
            <a:off x="985837" y="2968367"/>
            <a:ext cx="1922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Luckily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92167" name="TextBox 16"/>
          <p:cNvSpPr txBox="1">
            <a:spLocks noChangeArrowheads="1"/>
          </p:cNvSpPr>
          <p:nvPr/>
        </p:nvSpPr>
        <p:spPr bwMode="auto">
          <a:xfrm>
            <a:off x="1863725" y="3938330"/>
            <a:ext cx="133072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lived</a:t>
            </a:r>
          </a:p>
        </p:txBody>
      </p:sp>
      <p:sp>
        <p:nvSpPr>
          <p:cNvPr id="92168" name="TextBox 16"/>
          <p:cNvSpPr txBox="1">
            <a:spLocks noChangeArrowheads="1"/>
          </p:cNvSpPr>
          <p:nvPr/>
        </p:nvSpPr>
        <p:spPr bwMode="auto">
          <a:xfrm>
            <a:off x="1821655" y="4949567"/>
            <a:ext cx="27455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didn't study</a:t>
            </a:r>
          </a:p>
        </p:txBody>
      </p:sp>
      <p:sp>
        <p:nvSpPr>
          <p:cNvPr id="92169" name="TextBox 16"/>
          <p:cNvSpPr txBox="1">
            <a:spLocks noChangeArrowheads="1"/>
          </p:cNvSpPr>
          <p:nvPr/>
        </p:nvSpPr>
        <p:spPr bwMode="auto">
          <a:xfrm>
            <a:off x="1747837" y="4492367"/>
            <a:ext cx="2320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6" grpId="0"/>
      <p:bldP spid="92167" grpId="0"/>
      <p:bldP spid="92168" grpId="0"/>
      <p:bldP spid="921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0" y="215900"/>
            <a:ext cx="9144000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</a:t>
            </a:r>
            <a:r>
              <a:rPr lang="zh-CN" altLang="en-US" sz="3200" dirty="0"/>
              <a:t>你周末去动物园了吗？</a:t>
            </a:r>
            <a:r>
              <a:rPr lang="en-US" altLang="zh-CN" sz="3200" dirty="0" smtClean="0"/>
              <a:t>____________________</a:t>
            </a:r>
            <a:r>
              <a:rPr lang="en-US" altLang="zh-CN" sz="3200" dirty="0"/>
              <a:t>on the weekend?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昨天，我哥哥和朋友去钓鱼。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Yesterday, my brother </a:t>
            </a:r>
            <a:r>
              <a:rPr lang="en-US" altLang="zh-CN" sz="3200" dirty="0" smtClean="0"/>
              <a:t>___________</a:t>
            </a:r>
            <a:r>
              <a:rPr lang="en-US" altLang="zh-CN" sz="3200" dirty="0"/>
              <a:t>with his friends.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在学校的旅游里，我们班去参观了一个艺术博物馆。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In the school trip, our class_________________.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琳达上个月爬山了。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Linda </a:t>
            </a:r>
            <a:r>
              <a:rPr lang="en-US" altLang="zh-CN" sz="3200" dirty="0" smtClean="0"/>
              <a:t>__________________</a:t>
            </a:r>
            <a:r>
              <a:rPr lang="en-US" altLang="zh-CN" sz="3200" dirty="0"/>
              <a:t>last month.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在农场里，我看见了相当多的奶牛。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I saw </a:t>
            </a:r>
            <a:r>
              <a:rPr lang="en-US" altLang="zh-CN" sz="3200" dirty="0" smtClean="0"/>
              <a:t>___________________ </a:t>
            </a:r>
            <a:r>
              <a:rPr lang="en-US" altLang="zh-CN" sz="3200" dirty="0"/>
              <a:t>in the farm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93187" name="TextBox 3"/>
          <p:cNvSpPr txBox="1">
            <a:spLocks noChangeArrowheads="1"/>
          </p:cNvSpPr>
          <p:nvPr/>
        </p:nvSpPr>
        <p:spPr bwMode="auto">
          <a:xfrm>
            <a:off x="103187" y="1123950"/>
            <a:ext cx="4425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Did you go to the zoo </a:t>
            </a:r>
          </a:p>
        </p:txBody>
      </p:sp>
      <p:sp>
        <p:nvSpPr>
          <p:cNvPr id="93188" name="TextBox 7"/>
          <p:cNvSpPr txBox="1">
            <a:spLocks noChangeArrowheads="1"/>
          </p:cNvSpPr>
          <p:nvPr/>
        </p:nvSpPr>
        <p:spPr bwMode="auto">
          <a:xfrm>
            <a:off x="4114800" y="2133600"/>
            <a:ext cx="271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went fishing</a:t>
            </a:r>
          </a:p>
        </p:txBody>
      </p:sp>
      <p:sp>
        <p:nvSpPr>
          <p:cNvPr id="93189" name="TextBox 5"/>
          <p:cNvSpPr txBox="1">
            <a:spLocks noChangeArrowheads="1"/>
          </p:cNvSpPr>
          <p:nvPr/>
        </p:nvSpPr>
        <p:spPr bwMode="auto">
          <a:xfrm>
            <a:off x="4789488" y="4076700"/>
            <a:ext cx="45164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visited an art museum  </a:t>
            </a:r>
          </a:p>
        </p:txBody>
      </p:sp>
      <p:sp>
        <p:nvSpPr>
          <p:cNvPr id="93190" name="TextBox 5"/>
          <p:cNvSpPr txBox="1">
            <a:spLocks noChangeArrowheads="1"/>
          </p:cNvSpPr>
          <p:nvPr/>
        </p:nvSpPr>
        <p:spPr bwMode="auto">
          <a:xfrm>
            <a:off x="1116013" y="6021388"/>
            <a:ext cx="3913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quite a lot of cows </a:t>
            </a:r>
          </a:p>
        </p:txBody>
      </p:sp>
      <p:sp>
        <p:nvSpPr>
          <p:cNvPr id="93191" name="TextBox 5"/>
          <p:cNvSpPr txBox="1">
            <a:spLocks noChangeArrowheads="1"/>
          </p:cNvSpPr>
          <p:nvPr/>
        </p:nvSpPr>
        <p:spPr bwMode="auto">
          <a:xfrm>
            <a:off x="1260475" y="5013325"/>
            <a:ext cx="414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宋体" panose="02010600030101010101" pitchFamily="2" charset="-122"/>
              </a:rPr>
              <a:t>climbed a mountain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  <p:bldP spid="93190" grpId="0"/>
      <p:bldP spid="931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0" y="1214497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23. </a:t>
            </a:r>
            <a:r>
              <a:rPr lang="zh-CN" altLang="en-US" sz="3200" dirty="0">
                <a:sym typeface="Arial" panose="020B0604020202020204" pitchFamily="34" charset="0"/>
              </a:rPr>
              <a:t>你昨天有看到一些马吗？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___________________________</a:t>
            </a:r>
            <a:r>
              <a:rPr lang="en-US" altLang="zh-CN" sz="3200" dirty="0">
                <a:sym typeface="Arial" panose="020B0604020202020204" pitchFamily="34" charset="0"/>
              </a:rPr>
              <a:t>yesterday?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24. </a:t>
            </a:r>
            <a:r>
              <a:rPr lang="zh-CN" altLang="en-US" sz="3200" dirty="0">
                <a:sym typeface="Arial" panose="020B0604020202020204" pitchFamily="34" charset="0"/>
              </a:rPr>
              <a:t>上个周末，我们去拍照了。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_____________________________.</a:t>
            </a:r>
            <a:endParaRPr lang="en-US" altLang="zh-CN" sz="3200" dirty="0"/>
          </a:p>
        </p:txBody>
      </p:sp>
      <p:sp>
        <p:nvSpPr>
          <p:cNvPr id="94211" name="TextBox 3"/>
          <p:cNvSpPr txBox="1">
            <a:spLocks noChangeArrowheads="1"/>
          </p:cNvSpPr>
          <p:nvPr/>
        </p:nvSpPr>
        <p:spPr bwMode="auto">
          <a:xfrm>
            <a:off x="323850" y="1547872"/>
            <a:ext cx="5818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Did you see any horses?</a:t>
            </a:r>
          </a:p>
        </p:txBody>
      </p:sp>
      <p:sp>
        <p:nvSpPr>
          <p:cNvPr id="94212" name="TextBox 7"/>
          <p:cNvSpPr txBox="1">
            <a:spLocks noChangeArrowheads="1"/>
          </p:cNvSpPr>
          <p:nvPr/>
        </p:nvSpPr>
        <p:spPr bwMode="auto">
          <a:xfrm>
            <a:off x="396875" y="2628959"/>
            <a:ext cx="6232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 took photos last weekend.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  <p:bldP spid="942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612776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357188" y="1524000"/>
            <a:ext cx="82296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yesterday, flower, worry, luckily, sun, museum, fire, painting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come out, take photos, go fishing, fire station, have fun, draw pictures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句型</a:t>
            </a:r>
            <a:r>
              <a:rPr lang="en-US" altLang="zh-CN" sz="3200" dirty="0"/>
              <a:t>: 1. Were the strawberries good?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        2. Did Carol ride a horse?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1524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337344" y="1066800"/>
            <a:ext cx="8458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/>
            <a:r>
              <a:rPr lang="en-US" altLang="zh-CN" sz="3200" dirty="0"/>
              <a:t>1. ___________ adv. </a:t>
            </a:r>
            <a:r>
              <a:rPr lang="zh-CN" altLang="en-US" sz="3200" dirty="0"/>
              <a:t>昨天 			</a:t>
            </a:r>
          </a:p>
          <a:p>
            <a:pPr algn="l"/>
            <a:r>
              <a:rPr lang="en-US" altLang="zh-CN" sz="3200" dirty="0"/>
              <a:t>2. __________ n.</a:t>
            </a:r>
            <a:r>
              <a:rPr lang="zh-CN" altLang="en-US" sz="3200" dirty="0"/>
              <a:t>太阳		</a:t>
            </a:r>
          </a:p>
          <a:p>
            <a:pPr algn="l"/>
            <a:r>
              <a:rPr lang="en-US" altLang="zh-CN" sz="3200" dirty="0"/>
              <a:t>3. ________n. </a:t>
            </a:r>
            <a:r>
              <a:rPr lang="zh-CN" altLang="en-US" sz="3200" dirty="0"/>
              <a:t>火</a:t>
            </a:r>
          </a:p>
          <a:p>
            <a:pPr algn="l"/>
            <a:r>
              <a:rPr lang="en-US" altLang="zh-CN" sz="3200" dirty="0"/>
              <a:t>4. ___________ n.</a:t>
            </a:r>
            <a:r>
              <a:rPr lang="zh-CN" altLang="en-US" sz="3200" dirty="0"/>
              <a:t>＆</a:t>
            </a:r>
            <a:r>
              <a:rPr lang="en-US" altLang="zh-CN" sz="3200" dirty="0"/>
              <a:t>v. </a:t>
            </a:r>
            <a:r>
              <a:rPr lang="zh-CN" altLang="en-US" sz="3200" dirty="0"/>
              <a:t>担心；担忧 	</a:t>
            </a:r>
          </a:p>
          <a:p>
            <a:pPr algn="l"/>
            <a:r>
              <a:rPr lang="en-US" altLang="zh-CN" sz="3200" dirty="0"/>
              <a:t>5. __________ adv. </a:t>
            </a:r>
            <a:r>
              <a:rPr lang="zh-CN" altLang="en-US" sz="3200" dirty="0"/>
              <a:t>幸运地，好运地</a:t>
            </a:r>
          </a:p>
          <a:p>
            <a:pPr algn="l"/>
            <a:r>
              <a:rPr lang="en-US" altLang="zh-CN" sz="3200" dirty="0"/>
              <a:t>6. ____________ n. </a:t>
            </a:r>
            <a:r>
              <a:rPr lang="zh-CN" altLang="en-US" sz="3200" dirty="0"/>
              <a:t>博物馆 		</a:t>
            </a:r>
          </a:p>
          <a:p>
            <a:pPr algn="l"/>
            <a:r>
              <a:rPr lang="en-US" altLang="zh-CN" sz="3200" dirty="0"/>
              <a:t>7. __________ n. </a:t>
            </a:r>
            <a:r>
              <a:rPr lang="zh-CN" altLang="en-US" sz="3200" dirty="0"/>
              <a:t>绘画；油画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1121569" y="1993900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yesterday </a:t>
            </a:r>
          </a:p>
        </p:txBody>
      </p:sp>
      <p:sp>
        <p:nvSpPr>
          <p:cNvPr id="74757" name="TextBox 12"/>
          <p:cNvSpPr txBox="1">
            <a:spLocks noChangeArrowheads="1"/>
          </p:cNvSpPr>
          <p:nvPr/>
        </p:nvSpPr>
        <p:spPr bwMode="auto">
          <a:xfrm>
            <a:off x="848519" y="2493963"/>
            <a:ext cx="23939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sun</a:t>
            </a:r>
          </a:p>
        </p:txBody>
      </p:sp>
      <p:sp>
        <p:nvSpPr>
          <p:cNvPr id="74758" name="TextBox 11"/>
          <p:cNvSpPr txBox="1">
            <a:spLocks noChangeArrowheads="1"/>
          </p:cNvSpPr>
          <p:nvPr/>
        </p:nvSpPr>
        <p:spPr bwMode="auto">
          <a:xfrm>
            <a:off x="1092994" y="2916238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fire</a:t>
            </a:r>
          </a:p>
        </p:txBody>
      </p:sp>
      <p:sp>
        <p:nvSpPr>
          <p:cNvPr id="74759" name="TextBox 11"/>
          <p:cNvSpPr txBox="1">
            <a:spLocks noChangeArrowheads="1"/>
          </p:cNvSpPr>
          <p:nvPr/>
        </p:nvSpPr>
        <p:spPr bwMode="auto">
          <a:xfrm>
            <a:off x="1019969" y="3421063"/>
            <a:ext cx="28336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worry</a:t>
            </a:r>
          </a:p>
        </p:txBody>
      </p:sp>
      <p:sp>
        <p:nvSpPr>
          <p:cNvPr id="74760" name="TextBox 11"/>
          <p:cNvSpPr txBox="1">
            <a:spLocks noChangeArrowheads="1"/>
          </p:cNvSpPr>
          <p:nvPr/>
        </p:nvSpPr>
        <p:spPr bwMode="auto">
          <a:xfrm>
            <a:off x="1164432" y="3924300"/>
            <a:ext cx="2833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luckily</a:t>
            </a:r>
          </a:p>
        </p:txBody>
      </p:sp>
      <p:sp>
        <p:nvSpPr>
          <p:cNvPr id="74761" name="TextBox 11"/>
          <p:cNvSpPr txBox="1">
            <a:spLocks noChangeArrowheads="1"/>
          </p:cNvSpPr>
          <p:nvPr/>
        </p:nvSpPr>
        <p:spPr bwMode="auto">
          <a:xfrm>
            <a:off x="1094582" y="4410075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museum</a:t>
            </a:r>
          </a:p>
        </p:txBody>
      </p:sp>
      <p:sp>
        <p:nvSpPr>
          <p:cNvPr id="74762" name="TextBox 11"/>
          <p:cNvSpPr txBox="1">
            <a:spLocks noChangeArrowheads="1"/>
          </p:cNvSpPr>
          <p:nvPr/>
        </p:nvSpPr>
        <p:spPr bwMode="auto">
          <a:xfrm>
            <a:off x="948532" y="4860925"/>
            <a:ext cx="2743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painting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40519" y="355601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681831" y="1497807"/>
            <a:ext cx="8077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/>
              <a:t>二、请认真阅读课本，找出以下短语。</a:t>
            </a:r>
          </a:p>
          <a:p>
            <a:pPr algn="l"/>
            <a:r>
              <a:rPr lang="en-US" altLang="zh-CN" sz="3200" dirty="0">
                <a:sym typeface="+mn-ea"/>
              </a:rPr>
              <a:t>8. </a:t>
            </a:r>
            <a:r>
              <a:rPr lang="zh-CN" altLang="en-US" sz="3200" dirty="0">
                <a:sym typeface="+mn-ea"/>
              </a:rPr>
              <a:t>爬山</a:t>
            </a:r>
            <a:r>
              <a:rPr lang="en-US" altLang="zh-CN" sz="3200" dirty="0">
                <a:sym typeface="+mn-ea"/>
              </a:rPr>
              <a:t>________________ 		</a:t>
            </a:r>
          </a:p>
          <a:p>
            <a:pPr algn="l"/>
            <a:r>
              <a:rPr lang="en-US" altLang="zh-CN" sz="3200" dirty="0">
                <a:sym typeface="+mn-ea"/>
              </a:rPr>
              <a:t>9. </a:t>
            </a:r>
            <a:r>
              <a:rPr lang="zh-CN" altLang="en-US" sz="3200" dirty="0">
                <a:sym typeface="+mn-ea"/>
              </a:rPr>
              <a:t>出来 </a:t>
            </a:r>
            <a:r>
              <a:rPr lang="en-US" altLang="zh-CN" sz="3200" dirty="0">
                <a:sym typeface="+mn-ea"/>
              </a:rPr>
              <a:t>_______________			</a:t>
            </a:r>
          </a:p>
          <a:p>
            <a:pPr algn="l"/>
            <a:r>
              <a:rPr lang="en-US" altLang="zh-CN" sz="3200" dirty="0">
                <a:sym typeface="+mn-ea"/>
              </a:rPr>
              <a:t>10. </a:t>
            </a:r>
            <a:r>
              <a:rPr lang="zh-CN" altLang="en-US" sz="3200" dirty="0">
                <a:sym typeface="+mn-ea"/>
              </a:rPr>
              <a:t>消防站 </a:t>
            </a:r>
            <a:r>
              <a:rPr lang="en-US" altLang="zh-CN" sz="3200" dirty="0">
                <a:sym typeface="+mn-ea"/>
              </a:rPr>
              <a:t>____________</a:t>
            </a:r>
          </a:p>
          <a:p>
            <a:pPr algn="l"/>
            <a:r>
              <a:rPr lang="en-US" altLang="zh-CN" sz="3200" dirty="0">
                <a:sym typeface="+mn-ea"/>
              </a:rPr>
              <a:t>11. </a:t>
            </a:r>
            <a:r>
              <a:rPr lang="zh-CN" altLang="en-US" sz="3200" dirty="0">
                <a:sym typeface="+mn-ea"/>
              </a:rPr>
              <a:t>去钓鱼 </a:t>
            </a:r>
            <a:r>
              <a:rPr lang="en-US" altLang="zh-CN" sz="3200" dirty="0">
                <a:sym typeface="+mn-ea"/>
              </a:rPr>
              <a:t>____________ 	</a:t>
            </a:r>
          </a:p>
          <a:p>
            <a:pPr algn="l"/>
            <a:r>
              <a:rPr lang="en-US" altLang="zh-CN" sz="3200" dirty="0">
                <a:sym typeface="+mn-ea"/>
              </a:rPr>
              <a:t>12. </a:t>
            </a:r>
            <a:r>
              <a:rPr lang="zh-CN" altLang="en-US" sz="3200" dirty="0">
                <a:sym typeface="+mn-ea"/>
              </a:rPr>
              <a:t>玩得开心 </a:t>
            </a:r>
            <a:r>
              <a:rPr lang="en-US" altLang="zh-CN" sz="3200" dirty="0">
                <a:sym typeface="+mn-ea"/>
              </a:rPr>
              <a:t>__________      		</a:t>
            </a:r>
          </a:p>
          <a:p>
            <a:pPr algn="l"/>
            <a:r>
              <a:rPr lang="en-US" altLang="zh-CN" sz="3200" dirty="0">
                <a:sym typeface="+mn-ea"/>
              </a:rPr>
              <a:t>13. </a:t>
            </a:r>
            <a:r>
              <a:rPr lang="zh-CN" altLang="en-US" sz="3200" dirty="0">
                <a:sym typeface="+mn-ea"/>
              </a:rPr>
              <a:t>画画</a:t>
            </a:r>
            <a:r>
              <a:rPr lang="en-US" altLang="zh-CN" sz="3200" dirty="0">
                <a:sym typeface="+mn-ea"/>
              </a:rPr>
              <a:t>_______________</a:t>
            </a:r>
          </a:p>
        </p:txBody>
      </p:sp>
      <p:sp>
        <p:nvSpPr>
          <p:cNvPr id="77828" name="TextBox 9"/>
          <p:cNvSpPr txBox="1">
            <a:spLocks noChangeArrowheads="1"/>
          </p:cNvSpPr>
          <p:nvPr/>
        </p:nvSpPr>
        <p:spPr bwMode="auto">
          <a:xfrm>
            <a:off x="2235995" y="1907382"/>
            <a:ext cx="3707606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climb a mountain  </a:t>
            </a:r>
          </a:p>
        </p:txBody>
      </p:sp>
      <p:sp>
        <p:nvSpPr>
          <p:cNvPr id="77829" name="TextBox 10"/>
          <p:cNvSpPr txBox="1">
            <a:spLocks noChangeArrowheads="1"/>
          </p:cNvSpPr>
          <p:nvPr/>
        </p:nvSpPr>
        <p:spPr bwMode="auto">
          <a:xfrm>
            <a:off x="2378869" y="2412207"/>
            <a:ext cx="2341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come out</a:t>
            </a:r>
          </a:p>
        </p:txBody>
      </p:sp>
      <p:sp>
        <p:nvSpPr>
          <p:cNvPr id="77830" name="TextBox 12"/>
          <p:cNvSpPr txBox="1">
            <a:spLocks noChangeArrowheads="1"/>
          </p:cNvSpPr>
          <p:nvPr/>
        </p:nvSpPr>
        <p:spPr bwMode="auto">
          <a:xfrm>
            <a:off x="3024981" y="2915445"/>
            <a:ext cx="253762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fire station</a:t>
            </a:r>
          </a:p>
        </p:txBody>
      </p:sp>
      <p:sp>
        <p:nvSpPr>
          <p:cNvPr id="77831" name="TextBox 11"/>
          <p:cNvSpPr txBox="1">
            <a:spLocks noChangeArrowheads="1"/>
          </p:cNvSpPr>
          <p:nvPr/>
        </p:nvSpPr>
        <p:spPr bwMode="auto">
          <a:xfrm>
            <a:off x="3383757" y="3418682"/>
            <a:ext cx="2786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go fishing</a:t>
            </a:r>
          </a:p>
        </p:txBody>
      </p:sp>
      <p:sp>
        <p:nvSpPr>
          <p:cNvPr id="77832" name="TextBox 11"/>
          <p:cNvSpPr txBox="1">
            <a:spLocks noChangeArrowheads="1"/>
          </p:cNvSpPr>
          <p:nvPr/>
        </p:nvSpPr>
        <p:spPr bwMode="auto">
          <a:xfrm>
            <a:off x="3529807" y="3923507"/>
            <a:ext cx="2032794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have fun</a:t>
            </a:r>
          </a:p>
        </p:txBody>
      </p:sp>
      <p:sp>
        <p:nvSpPr>
          <p:cNvPr id="77833" name="TextBox 11"/>
          <p:cNvSpPr txBox="1">
            <a:spLocks noChangeArrowheads="1"/>
          </p:cNvSpPr>
          <p:nvPr/>
        </p:nvSpPr>
        <p:spPr bwMode="auto">
          <a:xfrm>
            <a:off x="2362200" y="4409282"/>
            <a:ext cx="312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draw pictures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22860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1011238"/>
            <a:ext cx="914400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三、熟读</a:t>
            </a:r>
            <a:r>
              <a:rPr lang="en-US" altLang="zh-CN" sz="3200" dirty="0"/>
              <a:t>Grammar Focus</a:t>
            </a:r>
            <a:r>
              <a:rPr lang="zh-CN" altLang="en-US" sz="3200" dirty="0"/>
              <a:t>，完成下列句子。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你去动物园了吗？</a:t>
            </a: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Carol</a:t>
            </a:r>
            <a:r>
              <a:rPr lang="zh-CN" altLang="en-US" sz="3200" dirty="0"/>
              <a:t>骑马了吗</a:t>
            </a:r>
            <a:r>
              <a:rPr lang="en-US" altLang="zh-CN" sz="3200" dirty="0"/>
              <a:t>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</a:t>
            </a:r>
            <a:r>
              <a:rPr lang="zh-CN" altLang="en-US" sz="3200" dirty="0"/>
              <a:t>不，她没有。但她挤牛奶了。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17. </a:t>
            </a:r>
            <a:r>
              <a:rPr lang="zh-CN" altLang="en-US" sz="3200" dirty="0">
                <a:sym typeface="Arial" panose="020B0604020202020204" pitchFamily="34" charset="0"/>
              </a:rPr>
              <a:t>草莓好吃吗？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_______________________________________18. </a:t>
            </a:r>
            <a:r>
              <a:rPr lang="zh-CN" altLang="en-US" sz="3200" dirty="0">
                <a:sym typeface="Arial" panose="020B0604020202020204" pitchFamily="34" charset="0"/>
              </a:rPr>
              <a:t>我看见了很多奶牛。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____________________________________ </a:t>
            </a:r>
          </a:p>
        </p:txBody>
      </p:sp>
      <p:sp>
        <p:nvSpPr>
          <p:cNvPr id="79876" name="TextBox 13"/>
          <p:cNvSpPr txBox="1">
            <a:spLocks noChangeArrowheads="1"/>
          </p:cNvSpPr>
          <p:nvPr/>
        </p:nvSpPr>
        <p:spPr bwMode="auto">
          <a:xfrm>
            <a:off x="152400" y="2011363"/>
            <a:ext cx="7577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Did you go to the zoo?</a:t>
            </a:r>
          </a:p>
        </p:txBody>
      </p:sp>
      <p:sp>
        <p:nvSpPr>
          <p:cNvPr id="79877" name="TextBox 15"/>
          <p:cNvSpPr txBox="1">
            <a:spLocks noChangeArrowheads="1"/>
          </p:cNvSpPr>
          <p:nvPr/>
        </p:nvSpPr>
        <p:spPr bwMode="auto">
          <a:xfrm>
            <a:off x="180975" y="2932113"/>
            <a:ext cx="892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Did Carole ride a horse?</a:t>
            </a:r>
          </a:p>
        </p:txBody>
      </p:sp>
      <p:sp>
        <p:nvSpPr>
          <p:cNvPr id="79878" name="TextBox 17"/>
          <p:cNvSpPr txBox="1">
            <a:spLocks noChangeArrowheads="1"/>
          </p:cNvSpPr>
          <p:nvPr/>
        </p:nvSpPr>
        <p:spPr bwMode="auto">
          <a:xfrm>
            <a:off x="250825" y="3868738"/>
            <a:ext cx="7929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No, she didn’t. But she milked a cow.</a:t>
            </a:r>
          </a:p>
        </p:txBody>
      </p:sp>
      <p:sp>
        <p:nvSpPr>
          <p:cNvPr id="79879" name="TextBox 17"/>
          <p:cNvSpPr txBox="1">
            <a:spLocks noChangeArrowheads="1"/>
          </p:cNvSpPr>
          <p:nvPr/>
        </p:nvSpPr>
        <p:spPr bwMode="auto">
          <a:xfrm>
            <a:off x="180975" y="4876801"/>
            <a:ext cx="9018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Were the strawberries good?</a:t>
            </a:r>
          </a:p>
        </p:txBody>
      </p:sp>
      <p:sp>
        <p:nvSpPr>
          <p:cNvPr id="79880" name="TextBox 17"/>
          <p:cNvSpPr txBox="1">
            <a:spLocks noChangeArrowheads="1"/>
          </p:cNvSpPr>
          <p:nvPr/>
        </p:nvSpPr>
        <p:spPr bwMode="auto">
          <a:xfrm>
            <a:off x="179388" y="5740401"/>
            <a:ext cx="8883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 saw quite a lot of cows.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  <p:bldP spid="79879" grpId="0"/>
      <p:bldP spid="798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715963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zh-CN" altLang="en-US" sz="3200" dirty="0"/>
              <a:t>一般过去时的动词变化规则：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一般情况直接在动词原形后加 </a:t>
            </a:r>
            <a:r>
              <a:rPr lang="en-US" altLang="zh-CN" sz="3200" dirty="0"/>
              <a:t>_______, </a:t>
            </a:r>
            <a:r>
              <a:rPr lang="zh-CN" altLang="en-US" sz="3200" dirty="0"/>
              <a:t>如</a:t>
            </a:r>
            <a:r>
              <a:rPr lang="en-US" altLang="zh-CN" sz="3200" dirty="0"/>
              <a:t>: want --- wanted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以不发音的</a:t>
            </a:r>
            <a:r>
              <a:rPr lang="en-US" altLang="zh-CN" sz="3200" dirty="0"/>
              <a:t>e</a:t>
            </a:r>
            <a:r>
              <a:rPr lang="zh-CN" altLang="en-US" sz="3200" dirty="0"/>
              <a:t>结尾的动词，词尾直接加</a:t>
            </a:r>
            <a:r>
              <a:rPr lang="en-US" altLang="zh-CN" sz="3200" dirty="0"/>
              <a:t>________, </a:t>
            </a:r>
            <a:r>
              <a:rPr lang="zh-CN" altLang="en-US" sz="3200" dirty="0"/>
              <a:t>如</a:t>
            </a:r>
            <a:r>
              <a:rPr lang="en-US" altLang="zh-CN" sz="3200" dirty="0"/>
              <a:t>: live --- lived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以“辅音字母</a:t>
            </a:r>
            <a:r>
              <a:rPr lang="en-US" altLang="zh-CN" sz="3200" dirty="0"/>
              <a:t>+y”</a:t>
            </a:r>
            <a:r>
              <a:rPr lang="zh-CN" altLang="en-US" sz="3200" dirty="0"/>
              <a:t>结尾的动词，把</a:t>
            </a:r>
            <a:r>
              <a:rPr lang="en-US" altLang="zh-CN" sz="3200" dirty="0"/>
              <a:t>y</a:t>
            </a:r>
            <a:r>
              <a:rPr lang="zh-CN" altLang="en-US" sz="3200" dirty="0"/>
              <a:t>变</a:t>
            </a:r>
            <a:r>
              <a:rPr lang="en-US" altLang="zh-CN" sz="3200" dirty="0"/>
              <a:t>_______, </a:t>
            </a:r>
            <a:r>
              <a:rPr lang="zh-CN" altLang="en-US" sz="3200" dirty="0"/>
              <a:t>再加</a:t>
            </a:r>
            <a:r>
              <a:rPr lang="en-US" altLang="zh-CN" sz="3200" dirty="0" err="1"/>
              <a:t>ed</a:t>
            </a:r>
            <a:r>
              <a:rPr lang="en-US" altLang="zh-CN" sz="3200" dirty="0"/>
              <a:t>, </a:t>
            </a:r>
            <a:r>
              <a:rPr lang="zh-CN" altLang="en-US" sz="3200" dirty="0"/>
              <a:t>如</a:t>
            </a:r>
            <a:r>
              <a:rPr lang="en-US" altLang="zh-CN" sz="3200" dirty="0"/>
              <a:t>: study --- studied</a:t>
            </a:r>
            <a:r>
              <a:rPr lang="zh-CN" altLang="en-US" sz="3200" dirty="0"/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重读闭音节且末尾只有一个辅音字母的动词，要</a:t>
            </a:r>
            <a:r>
              <a:rPr lang="en-US" altLang="zh-CN" sz="3200" dirty="0"/>
              <a:t>_______</a:t>
            </a:r>
            <a:r>
              <a:rPr lang="zh-CN" altLang="en-US" sz="3200" dirty="0"/>
              <a:t>该辅音字母再加</a:t>
            </a:r>
            <a:r>
              <a:rPr lang="en-US" altLang="zh-CN" sz="3200" dirty="0" err="1"/>
              <a:t>ed</a:t>
            </a:r>
            <a:r>
              <a:rPr lang="zh-CN" altLang="en-US" sz="3200" dirty="0"/>
              <a:t>，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如</a:t>
            </a:r>
            <a:r>
              <a:rPr lang="en-US" altLang="zh-CN" sz="3200" dirty="0"/>
              <a:t>: stop --- stopped</a:t>
            </a:r>
            <a:r>
              <a:rPr lang="zh-CN" altLang="en-US" sz="3200" dirty="0"/>
              <a:t>。</a:t>
            </a:r>
          </a:p>
        </p:txBody>
      </p:sp>
      <p:sp>
        <p:nvSpPr>
          <p:cNvPr id="81924" name="TextBox 2"/>
          <p:cNvSpPr txBox="1">
            <a:spLocks noChangeArrowheads="1"/>
          </p:cNvSpPr>
          <p:nvPr/>
        </p:nvSpPr>
        <p:spPr bwMode="auto">
          <a:xfrm>
            <a:off x="323850" y="2563813"/>
            <a:ext cx="6305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1925" name="TextBox 2"/>
          <p:cNvSpPr txBox="1">
            <a:spLocks noChangeArrowheads="1"/>
          </p:cNvSpPr>
          <p:nvPr/>
        </p:nvSpPr>
        <p:spPr bwMode="auto">
          <a:xfrm>
            <a:off x="5867400" y="1052513"/>
            <a:ext cx="2290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ed</a:t>
            </a:r>
          </a:p>
        </p:txBody>
      </p:sp>
      <p:sp>
        <p:nvSpPr>
          <p:cNvPr id="81926" name="TextBox 2"/>
          <p:cNvSpPr txBox="1">
            <a:spLocks noChangeArrowheads="1"/>
          </p:cNvSpPr>
          <p:nvPr/>
        </p:nvSpPr>
        <p:spPr bwMode="auto">
          <a:xfrm>
            <a:off x="7451725" y="3068638"/>
            <a:ext cx="1119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81927" name="TextBox 2"/>
          <p:cNvSpPr txBox="1">
            <a:spLocks noChangeArrowheads="1"/>
          </p:cNvSpPr>
          <p:nvPr/>
        </p:nvSpPr>
        <p:spPr bwMode="auto">
          <a:xfrm>
            <a:off x="1114425" y="4508500"/>
            <a:ext cx="2405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双写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矩形 1"/>
          <p:cNvSpPr>
            <a:spLocks noChangeArrowheads="1"/>
          </p:cNvSpPr>
          <p:nvPr/>
        </p:nvSpPr>
        <p:spPr bwMode="auto">
          <a:xfrm>
            <a:off x="0" y="533400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5. </a:t>
            </a:r>
            <a:r>
              <a:rPr lang="zh-CN" altLang="en-US" sz="3200" dirty="0">
                <a:sym typeface="Arial" panose="020B0604020202020204" pitchFamily="34" charset="0"/>
              </a:rPr>
              <a:t>有些单词需要特殊记忆</a:t>
            </a:r>
            <a:r>
              <a:rPr lang="zh-CN" altLang="en-US" sz="3200" dirty="0" smtClean="0">
                <a:sym typeface="Arial" panose="020B0604020202020204" pitchFamily="34" charset="0"/>
              </a:rPr>
              <a:t>，如</a:t>
            </a:r>
            <a:r>
              <a:rPr lang="en-US" altLang="zh-CN" sz="3200" dirty="0">
                <a:sym typeface="Arial" panose="020B0604020202020204" pitchFamily="34" charset="0"/>
              </a:rPr>
              <a:t>: buy --- bought, have --- had, go --- went, eat --- ate,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see --- saw, is(am) --- was, are --- were, do --- did, come --- came, grow --- grew,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get --- got, teach --- taught, ride --- rode, take --- took.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worry </a:t>
            </a:r>
            <a:r>
              <a:rPr lang="zh-CN" altLang="en-US" sz="3200" dirty="0">
                <a:sym typeface="Arial" panose="020B0604020202020204" pitchFamily="34" charset="0"/>
              </a:rPr>
              <a:t>的用法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worry </a:t>
            </a:r>
            <a:r>
              <a:rPr lang="zh-CN" altLang="en-US" sz="3200" dirty="0">
                <a:sym typeface="Arial" panose="020B0604020202020204" pitchFamily="34" charset="0"/>
              </a:rPr>
              <a:t>做动词时为不及物动词，常用于短语</a:t>
            </a:r>
            <a:r>
              <a:rPr lang="en-US" altLang="zh-CN" sz="3200" dirty="0">
                <a:sym typeface="Arial" panose="020B0604020202020204" pitchFamily="34" charset="0"/>
              </a:rPr>
              <a:t>worry about sb./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</a:t>
            </a:r>
            <a:r>
              <a:rPr lang="zh-CN" altLang="en-US" sz="3200" dirty="0">
                <a:sym typeface="Arial" panose="020B0604020202020204" pitchFamily="34" charset="0"/>
              </a:rPr>
              <a:t>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worry </a:t>
            </a:r>
            <a:r>
              <a:rPr lang="zh-CN" altLang="en-US" sz="3200" dirty="0">
                <a:sym typeface="Arial" panose="020B0604020202020204" pitchFamily="34" charset="0"/>
              </a:rPr>
              <a:t>的形容词是</a:t>
            </a:r>
            <a:r>
              <a:rPr lang="en-US" altLang="zh-CN" sz="3200" dirty="0">
                <a:sym typeface="Arial" panose="020B0604020202020204" pitchFamily="34" charset="0"/>
              </a:rPr>
              <a:t>worried, </a:t>
            </a:r>
            <a:r>
              <a:rPr lang="zh-CN" altLang="en-US" sz="3200" dirty="0">
                <a:sym typeface="Arial" panose="020B0604020202020204" pitchFamily="34" charset="0"/>
              </a:rPr>
              <a:t>常用于短语</a:t>
            </a:r>
            <a:r>
              <a:rPr lang="en-US" altLang="zh-CN" sz="3200" dirty="0">
                <a:sym typeface="Arial" panose="020B0604020202020204" pitchFamily="34" charset="0"/>
              </a:rPr>
              <a:t>be worried about sb./</a:t>
            </a:r>
            <a:r>
              <a:rPr lang="en-US" altLang="zh-CN" sz="3200" dirty="0" err="1">
                <a:sym typeface="Arial" panose="020B0604020202020204" pitchFamily="34" charset="0"/>
              </a:rPr>
              <a:t>sth</a:t>
            </a:r>
            <a:r>
              <a:rPr lang="en-US" altLang="zh-CN" sz="3200" dirty="0">
                <a:sym typeface="Arial" panose="020B0604020202020204" pitchFamily="34" charset="0"/>
              </a:rPr>
              <a:t>. </a:t>
            </a:r>
            <a:r>
              <a:rPr lang="zh-CN" altLang="en-US" sz="3200" dirty="0">
                <a:sym typeface="Arial" panose="020B0604020202020204" pitchFamily="34" charset="0"/>
              </a:rPr>
              <a:t>担心某人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某物。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矩形 1"/>
          <p:cNvSpPr>
            <a:spLocks noChangeArrowheads="1"/>
          </p:cNvSpPr>
          <p:nvPr/>
        </p:nvSpPr>
        <p:spPr bwMode="auto">
          <a:xfrm>
            <a:off x="0" y="860425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>
                <a:sym typeface="Arial" panose="020B0604020202020204" pitchFamily="34" charset="0"/>
              </a:rPr>
              <a:t>请写出以下动词的过去式：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1) need ________   		2) climb __________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3) show __________       4) arrive ________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5) move __________	6) worry _________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7) stop _________	        8) go 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9) teach__________       10) is/am  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11) are ___________	12) grow 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13) </a:t>
            </a:r>
            <a:r>
              <a:rPr lang="zh-CN" altLang="en-US" sz="3200">
                <a:sym typeface="Arial" panose="020B0604020202020204" pitchFamily="34" charset="0"/>
              </a:rPr>
              <a:t>我的父母担心我。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My parents____________________________me.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= My parents _________________________me.</a:t>
            </a:r>
          </a:p>
        </p:txBody>
      </p:sp>
      <p:sp>
        <p:nvSpPr>
          <p:cNvPr id="84995" name="TextBox 2"/>
          <p:cNvSpPr txBox="1">
            <a:spLocks noChangeArrowheads="1"/>
          </p:cNvSpPr>
          <p:nvPr/>
        </p:nvSpPr>
        <p:spPr bwMode="auto">
          <a:xfrm>
            <a:off x="1854200" y="1268413"/>
            <a:ext cx="1819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needed</a:t>
            </a:r>
          </a:p>
        </p:txBody>
      </p:sp>
      <p:sp>
        <p:nvSpPr>
          <p:cNvPr id="84996" name="TextBox 2"/>
          <p:cNvSpPr txBox="1">
            <a:spLocks noChangeArrowheads="1"/>
          </p:cNvSpPr>
          <p:nvPr/>
        </p:nvSpPr>
        <p:spPr bwMode="auto">
          <a:xfrm>
            <a:off x="1762125" y="2276475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moved</a:t>
            </a:r>
          </a:p>
        </p:txBody>
      </p:sp>
      <p:sp>
        <p:nvSpPr>
          <p:cNvPr id="84997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小 试 牛 刀</a:t>
            </a:r>
          </a:p>
        </p:txBody>
      </p:sp>
      <p:sp>
        <p:nvSpPr>
          <p:cNvPr id="84998" name="TextBox 2"/>
          <p:cNvSpPr txBox="1">
            <a:spLocks noChangeArrowheads="1"/>
          </p:cNvSpPr>
          <p:nvPr/>
        </p:nvSpPr>
        <p:spPr bwMode="auto">
          <a:xfrm>
            <a:off x="6372225" y="1268413"/>
            <a:ext cx="1819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climbed</a:t>
            </a:r>
          </a:p>
        </p:txBody>
      </p:sp>
      <p:sp>
        <p:nvSpPr>
          <p:cNvPr id="84999" name="TextBox 2"/>
          <p:cNvSpPr txBox="1">
            <a:spLocks noChangeArrowheads="1"/>
          </p:cNvSpPr>
          <p:nvPr/>
        </p:nvSpPr>
        <p:spPr bwMode="auto">
          <a:xfrm>
            <a:off x="1908175" y="1771650"/>
            <a:ext cx="181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showed</a:t>
            </a:r>
          </a:p>
        </p:txBody>
      </p:sp>
      <p:sp>
        <p:nvSpPr>
          <p:cNvPr id="85000" name="TextBox 2"/>
          <p:cNvSpPr txBox="1">
            <a:spLocks noChangeArrowheads="1"/>
          </p:cNvSpPr>
          <p:nvPr/>
        </p:nvSpPr>
        <p:spPr bwMode="auto">
          <a:xfrm>
            <a:off x="6372225" y="1771650"/>
            <a:ext cx="1819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arrived</a:t>
            </a:r>
          </a:p>
        </p:txBody>
      </p:sp>
      <p:sp>
        <p:nvSpPr>
          <p:cNvPr id="85001" name="TextBox 2"/>
          <p:cNvSpPr txBox="1">
            <a:spLocks noChangeArrowheads="1"/>
          </p:cNvSpPr>
          <p:nvPr/>
        </p:nvSpPr>
        <p:spPr bwMode="auto">
          <a:xfrm>
            <a:off x="6227763" y="2276475"/>
            <a:ext cx="2449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worried</a:t>
            </a:r>
          </a:p>
        </p:txBody>
      </p:sp>
      <p:sp>
        <p:nvSpPr>
          <p:cNvPr id="85002" name="TextBox 2"/>
          <p:cNvSpPr txBox="1">
            <a:spLocks noChangeArrowheads="1"/>
          </p:cNvSpPr>
          <p:nvPr/>
        </p:nvSpPr>
        <p:spPr bwMode="auto">
          <a:xfrm>
            <a:off x="1547813" y="2708275"/>
            <a:ext cx="24495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stopped</a:t>
            </a:r>
          </a:p>
        </p:txBody>
      </p:sp>
      <p:sp>
        <p:nvSpPr>
          <p:cNvPr id="85003" name="TextBox 2"/>
          <p:cNvSpPr txBox="1">
            <a:spLocks noChangeArrowheads="1"/>
          </p:cNvSpPr>
          <p:nvPr/>
        </p:nvSpPr>
        <p:spPr bwMode="auto">
          <a:xfrm>
            <a:off x="5867400" y="2781300"/>
            <a:ext cx="244951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went</a:t>
            </a:r>
          </a:p>
        </p:txBody>
      </p:sp>
      <p:sp>
        <p:nvSpPr>
          <p:cNvPr id="85004" name="TextBox 2"/>
          <p:cNvSpPr txBox="1">
            <a:spLocks noChangeArrowheads="1"/>
          </p:cNvSpPr>
          <p:nvPr/>
        </p:nvSpPr>
        <p:spPr bwMode="auto">
          <a:xfrm>
            <a:off x="1692275" y="3213100"/>
            <a:ext cx="2447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taught</a:t>
            </a:r>
          </a:p>
        </p:txBody>
      </p:sp>
      <p:sp>
        <p:nvSpPr>
          <p:cNvPr id="85005" name="TextBox 2"/>
          <p:cNvSpPr txBox="1">
            <a:spLocks noChangeArrowheads="1"/>
          </p:cNvSpPr>
          <p:nvPr/>
        </p:nvSpPr>
        <p:spPr bwMode="auto">
          <a:xfrm>
            <a:off x="6372225" y="3284538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85006" name="TextBox 2"/>
          <p:cNvSpPr txBox="1">
            <a:spLocks noChangeArrowheads="1"/>
          </p:cNvSpPr>
          <p:nvPr/>
        </p:nvSpPr>
        <p:spPr bwMode="auto">
          <a:xfrm>
            <a:off x="1692275" y="3716338"/>
            <a:ext cx="24479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were</a:t>
            </a:r>
          </a:p>
        </p:txBody>
      </p:sp>
      <p:sp>
        <p:nvSpPr>
          <p:cNvPr id="85007" name="TextBox 2"/>
          <p:cNvSpPr txBox="1">
            <a:spLocks noChangeArrowheads="1"/>
          </p:cNvSpPr>
          <p:nvPr/>
        </p:nvSpPr>
        <p:spPr bwMode="auto">
          <a:xfrm>
            <a:off x="6299200" y="3789363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grew</a:t>
            </a:r>
          </a:p>
        </p:txBody>
      </p:sp>
      <p:sp>
        <p:nvSpPr>
          <p:cNvPr id="85008" name="TextBox 2"/>
          <p:cNvSpPr txBox="1">
            <a:spLocks noChangeArrowheads="1"/>
          </p:cNvSpPr>
          <p:nvPr/>
        </p:nvSpPr>
        <p:spPr bwMode="auto">
          <a:xfrm>
            <a:off x="3419475" y="4724400"/>
            <a:ext cx="4016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worry about</a:t>
            </a:r>
          </a:p>
        </p:txBody>
      </p:sp>
      <p:sp>
        <p:nvSpPr>
          <p:cNvPr id="85009" name="TextBox 2"/>
          <p:cNvSpPr txBox="1">
            <a:spLocks noChangeArrowheads="1"/>
          </p:cNvSpPr>
          <p:nvPr/>
        </p:nvSpPr>
        <p:spPr bwMode="auto">
          <a:xfrm>
            <a:off x="3419475" y="5156200"/>
            <a:ext cx="38592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are worried about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  <p:bldP spid="85006" grpId="0"/>
      <p:bldP spid="85007" grpId="0"/>
      <p:bldP spid="85008" grpId="0"/>
      <p:bldP spid="850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1"/>
          <p:cNvSpPr txBox="1">
            <a:spLocks noChangeArrowheads="1"/>
          </p:cNvSpPr>
          <p:nvPr/>
        </p:nvSpPr>
        <p:spPr bwMode="auto">
          <a:xfrm>
            <a:off x="349250" y="37782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 dirty="0"/>
              <a:t>Period 2</a:t>
            </a:r>
            <a:r>
              <a:rPr lang="zh-CN" altLang="en-US" sz="3200" b="1" dirty="0"/>
              <a:t>训练案 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课本</a:t>
            </a:r>
            <a:r>
              <a:rPr lang="en-US" altLang="zh-CN" sz="3200" b="1" dirty="0"/>
              <a:t>P63-P64)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3200" b="1" dirty="0"/>
              <a:t>成效追踪</a:t>
            </a:r>
            <a:endParaRPr lang="zh-CN" altLang="en-US" sz="3200" dirty="0"/>
          </a:p>
        </p:txBody>
      </p:sp>
      <p:sp>
        <p:nvSpPr>
          <p:cNvPr id="86019" name="矩形 2"/>
          <p:cNvSpPr>
            <a:spLocks noChangeArrowheads="1"/>
          </p:cNvSpPr>
          <p:nvPr/>
        </p:nvSpPr>
        <p:spPr bwMode="auto">
          <a:xfrm>
            <a:off x="0" y="1642170"/>
            <a:ext cx="91440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一般过去时各种句式的转换：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一般疑问句：</a:t>
            </a:r>
            <a:r>
              <a:rPr lang="en-US" altLang="zh-CN" sz="3200" dirty="0" smtClean="0"/>
              <a:t>_______</a:t>
            </a:r>
            <a:r>
              <a:rPr lang="zh-CN" altLang="en-US" sz="3200" dirty="0" smtClean="0"/>
              <a:t>或</a:t>
            </a:r>
            <a:r>
              <a:rPr lang="en-US" altLang="zh-CN" sz="3200" dirty="0" smtClean="0"/>
              <a:t>_______+ </a:t>
            </a:r>
            <a:r>
              <a:rPr lang="zh-CN" altLang="en-US" sz="3200" dirty="0"/>
              <a:t>主语</a:t>
            </a:r>
            <a:r>
              <a:rPr lang="en-US" altLang="zh-CN" sz="3200" dirty="0">
                <a:latin typeface="Calibri" panose="020F0502020204030204" pitchFamily="34" charset="0"/>
              </a:rPr>
              <a:t>…</a:t>
            </a:r>
            <a:r>
              <a:rPr lang="en-US" altLang="zh-CN" sz="3200" dirty="0"/>
              <a:t>? (</a:t>
            </a:r>
            <a:r>
              <a:rPr lang="zh-CN" altLang="en-US" sz="3200" dirty="0"/>
              <a:t>有</a:t>
            </a:r>
            <a:r>
              <a:rPr lang="en-US" altLang="zh-CN" sz="3200" dirty="0"/>
              <a:t>be</a:t>
            </a:r>
            <a:r>
              <a:rPr lang="zh-CN" altLang="en-US" sz="3200" dirty="0"/>
              <a:t>动词时</a:t>
            </a:r>
            <a:r>
              <a:rPr lang="en-US" altLang="zh-CN" sz="3200" dirty="0"/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 </a:t>
            </a:r>
            <a:r>
              <a:rPr lang="en-US" altLang="zh-CN" sz="3200" dirty="0"/>
              <a:t>+ </a:t>
            </a:r>
            <a:r>
              <a:rPr lang="zh-CN" altLang="en-US" sz="3200" dirty="0"/>
              <a:t>主语</a:t>
            </a:r>
            <a:r>
              <a:rPr lang="en-US" altLang="zh-CN" sz="3200" dirty="0"/>
              <a:t>+ </a:t>
            </a:r>
            <a:r>
              <a:rPr lang="zh-CN" altLang="en-US" sz="3200" dirty="0"/>
              <a:t>动词原形</a:t>
            </a:r>
            <a:r>
              <a:rPr lang="en-US" altLang="zh-CN" sz="3200" dirty="0">
                <a:latin typeface="Calibri" panose="020F0502020204030204" pitchFamily="34" charset="0"/>
              </a:rPr>
              <a:t>…</a:t>
            </a:r>
            <a:r>
              <a:rPr lang="en-US" altLang="zh-CN" sz="3200" dirty="0"/>
              <a:t>? (</a:t>
            </a:r>
            <a:r>
              <a:rPr lang="zh-CN" altLang="en-US" sz="3200" dirty="0"/>
              <a:t>有实义动词时</a:t>
            </a:r>
            <a:r>
              <a:rPr lang="en-US" altLang="zh-CN" sz="3200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否定句：主语</a:t>
            </a:r>
            <a:r>
              <a:rPr lang="en-US" altLang="zh-CN" sz="3200" dirty="0"/>
              <a:t>+ </a:t>
            </a:r>
            <a:r>
              <a:rPr lang="en-US" altLang="zh-CN" sz="3200" dirty="0" smtClean="0"/>
              <a:t>______</a:t>
            </a:r>
            <a:r>
              <a:rPr lang="zh-CN" altLang="en-US" sz="3200" dirty="0"/>
              <a:t>或</a:t>
            </a:r>
            <a:r>
              <a:rPr lang="en-US" altLang="zh-CN" sz="3200" dirty="0" smtClean="0"/>
              <a:t>______+ ____(</a:t>
            </a:r>
            <a:r>
              <a:rPr lang="zh-CN" altLang="en-US" sz="3200" dirty="0"/>
              <a:t>有</a:t>
            </a:r>
            <a:r>
              <a:rPr lang="en-US" altLang="zh-CN" sz="3200" dirty="0"/>
              <a:t>be</a:t>
            </a:r>
            <a:r>
              <a:rPr lang="zh-CN" altLang="en-US" sz="3200" dirty="0"/>
              <a:t>动词时</a:t>
            </a:r>
            <a:r>
              <a:rPr lang="en-US" altLang="zh-CN" sz="3200" dirty="0"/>
              <a:t>)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主语</a:t>
            </a:r>
            <a:r>
              <a:rPr lang="en-US" altLang="zh-CN" sz="3200" dirty="0"/>
              <a:t>+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+ </a:t>
            </a:r>
            <a:r>
              <a:rPr lang="en-US" altLang="zh-CN" sz="3200" dirty="0" smtClean="0"/>
              <a:t>____ </a:t>
            </a:r>
            <a:r>
              <a:rPr lang="en-US" altLang="zh-CN" sz="3200" dirty="0"/>
              <a:t>+ </a:t>
            </a:r>
            <a:r>
              <a:rPr lang="zh-CN" altLang="en-US" sz="3200" dirty="0"/>
              <a:t>动词原形</a:t>
            </a:r>
            <a:r>
              <a:rPr lang="en-US" altLang="zh-CN" sz="3200" dirty="0">
                <a:latin typeface="Calibri" panose="020F0502020204030204" pitchFamily="34" charset="0"/>
              </a:rPr>
              <a:t>…</a:t>
            </a:r>
            <a:r>
              <a:rPr lang="en-US" altLang="zh-CN" sz="3200" dirty="0"/>
              <a:t>(</a:t>
            </a:r>
            <a:r>
              <a:rPr lang="zh-CN" altLang="en-US" sz="3200" dirty="0"/>
              <a:t>有实义动词时</a:t>
            </a:r>
            <a:r>
              <a:rPr lang="en-US" altLang="zh-CN" sz="3200" dirty="0"/>
              <a:t>)</a:t>
            </a:r>
          </a:p>
        </p:txBody>
      </p:sp>
      <p:sp>
        <p:nvSpPr>
          <p:cNvPr id="86020" name="矩形 14"/>
          <p:cNvSpPr>
            <a:spLocks noChangeArrowheads="1"/>
          </p:cNvSpPr>
          <p:nvPr/>
        </p:nvSpPr>
        <p:spPr bwMode="auto">
          <a:xfrm>
            <a:off x="4714875" y="2073970"/>
            <a:ext cx="1200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Were</a:t>
            </a:r>
          </a:p>
        </p:txBody>
      </p:sp>
      <p:sp>
        <p:nvSpPr>
          <p:cNvPr id="86021" name="矩形 14"/>
          <p:cNvSpPr>
            <a:spLocks noChangeArrowheads="1"/>
          </p:cNvSpPr>
          <p:nvPr/>
        </p:nvSpPr>
        <p:spPr bwMode="auto">
          <a:xfrm>
            <a:off x="2555875" y="2073970"/>
            <a:ext cx="11001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86022" name="矩形 14"/>
          <p:cNvSpPr>
            <a:spLocks noChangeArrowheads="1"/>
          </p:cNvSpPr>
          <p:nvPr/>
        </p:nvSpPr>
        <p:spPr bwMode="auto">
          <a:xfrm>
            <a:off x="180975" y="3010595"/>
            <a:ext cx="1077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86023" name="矩形 15"/>
          <p:cNvSpPr>
            <a:spLocks noChangeArrowheads="1"/>
          </p:cNvSpPr>
          <p:nvPr/>
        </p:nvSpPr>
        <p:spPr bwMode="auto">
          <a:xfrm>
            <a:off x="6324601" y="3513833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not</a:t>
            </a:r>
          </a:p>
        </p:txBody>
      </p:sp>
      <p:sp>
        <p:nvSpPr>
          <p:cNvPr id="86024" name="矩形 14"/>
          <p:cNvSpPr>
            <a:spLocks noChangeArrowheads="1"/>
          </p:cNvSpPr>
          <p:nvPr/>
        </p:nvSpPr>
        <p:spPr bwMode="auto">
          <a:xfrm>
            <a:off x="2916238" y="3513833"/>
            <a:ext cx="11001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was</a:t>
            </a:r>
          </a:p>
        </p:txBody>
      </p:sp>
      <p:sp>
        <p:nvSpPr>
          <p:cNvPr id="86025" name="矩形 14"/>
          <p:cNvSpPr>
            <a:spLocks noChangeArrowheads="1"/>
          </p:cNvSpPr>
          <p:nvPr/>
        </p:nvSpPr>
        <p:spPr bwMode="auto">
          <a:xfrm>
            <a:off x="4714875" y="3519745"/>
            <a:ext cx="1200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were</a:t>
            </a:r>
          </a:p>
        </p:txBody>
      </p:sp>
      <p:sp>
        <p:nvSpPr>
          <p:cNvPr id="86026" name="矩形 8"/>
          <p:cNvSpPr>
            <a:spLocks noChangeArrowheads="1"/>
          </p:cNvSpPr>
          <p:nvPr/>
        </p:nvSpPr>
        <p:spPr bwMode="auto">
          <a:xfrm>
            <a:off x="1258888" y="4521895"/>
            <a:ext cx="12969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did</a:t>
            </a:r>
          </a:p>
        </p:txBody>
      </p:sp>
      <p:sp>
        <p:nvSpPr>
          <p:cNvPr id="86027" name="矩形 14"/>
          <p:cNvSpPr>
            <a:spLocks noChangeArrowheads="1"/>
          </p:cNvSpPr>
          <p:nvPr/>
        </p:nvSpPr>
        <p:spPr bwMode="auto">
          <a:xfrm>
            <a:off x="2629693" y="4534595"/>
            <a:ext cx="95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1" grpId="0"/>
      <p:bldP spid="86022" grpId="0"/>
      <p:bldP spid="86023" grpId="0"/>
      <p:bldP spid="86024" grpId="0"/>
      <p:bldP spid="86025" grpId="0"/>
      <p:bldP spid="86026" grpId="0"/>
      <p:bldP spid="8602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全屏显示(4:3)</PresentationFormat>
  <Paragraphs>197</Paragraphs>
  <Slides>15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9977137DF7E14E99A21ECF9918DDEB50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