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7"/>
  </p:notesMasterIdLst>
  <p:sldIdLst>
    <p:sldId id="553" r:id="rId2"/>
    <p:sldId id="510" r:id="rId3"/>
    <p:sldId id="472" r:id="rId4"/>
    <p:sldId id="533" r:id="rId5"/>
    <p:sldId id="519" r:id="rId6"/>
    <p:sldId id="520" r:id="rId7"/>
    <p:sldId id="552" r:id="rId8"/>
    <p:sldId id="518" r:id="rId9"/>
    <p:sldId id="502" r:id="rId10"/>
    <p:sldId id="515" r:id="rId11"/>
    <p:sldId id="546" r:id="rId12"/>
    <p:sldId id="542" r:id="rId13"/>
    <p:sldId id="551" r:id="rId14"/>
    <p:sldId id="507" r:id="rId15"/>
    <p:sldId id="501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华文楷体" panose="02010600040101010101" pitchFamily="2" charset="-122"/>
      <p:regular r:id="rId22"/>
    </p:embeddedFont>
    <p:embeddedFont>
      <p:font typeface="黑体" panose="02010609060101010101" pitchFamily="49" charset="-122"/>
      <p:regular r:id="rId23"/>
    </p:embeddedFont>
    <p:embeddedFont>
      <p:font typeface="楷体" panose="02010609060101010101" pitchFamily="49" charset="-122"/>
      <p:regular r:id="rId24"/>
    </p:embeddedFont>
    <p:embeddedFont>
      <p:font typeface="楷体_GB2312" panose="02010600030101010101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  <p:embeddedFont>
      <p:font typeface="幼圆" panose="02010509060101010101" pitchFamily="49" charset="-122"/>
      <p:regular r:id="rId28"/>
    </p:embeddedFont>
    <p:embeddedFont>
      <p:font typeface="仿宋_GB2312" panose="02010600030101010101" charset="-122"/>
      <p:regular r:id="rId29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90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9900"/>
    <a:srgbClr val="FF9933"/>
    <a:srgbClr val="AFF22A"/>
    <a:srgbClr val="FFFFFF"/>
    <a:srgbClr val="CC9900"/>
    <a:srgbClr val="FF6600"/>
    <a:srgbClr val="0070C0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9556" autoAdjust="0"/>
  </p:normalViewPr>
  <p:slideViewPr>
    <p:cSldViewPr>
      <p:cViewPr varScale="1">
        <p:scale>
          <a:sx n="154" d="100"/>
          <a:sy n="154" d="100"/>
        </p:scale>
        <p:origin x="-384" y="-84"/>
      </p:cViewPr>
      <p:guideLst>
        <p:guide orient="horz" pos="1649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483768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2068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扇形统计图 扇形统计图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image" Target="../media/image3.emf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7" Type="http://schemas.openxmlformats.org/officeDocument/2006/relationships/slide" Target="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oleObject" Target="../embeddings/oleObject3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slide" Target="slide2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4.bin"/><Relationship Id="rId7" Type="http://schemas.openxmlformats.org/officeDocument/2006/relationships/slide" Target="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emf"/><Relationship Id="rId5" Type="http://schemas.openxmlformats.org/officeDocument/2006/relationships/image" Target="../media/image19.emf"/><Relationship Id="rId4" Type="http://schemas.openxmlformats.org/officeDocument/2006/relationships/image" Target="../media/image33.png"/><Relationship Id="rId9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oleObject" Target="../embeddings/oleObject5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slide" Target="slide2.xml"/><Relationship Id="rId5" Type="http://schemas.openxmlformats.org/officeDocument/2006/relationships/image" Target="../media/image30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slide" Target="slide1.xml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5.jpeg"/><Relationship Id="rId4" Type="http://schemas.openxmlformats.org/officeDocument/2006/relationships/image" Target="../media/image5.png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slide" Target="slide1.xml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png"/><Relationship Id="rId12" Type="http://schemas.openxmlformats.org/officeDocument/2006/relationships/slide" Target="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21.png"/><Relationship Id="rId9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5.jpeg"/><Relationship Id="rId7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slide" Target="slide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六年级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rId2" action="ppaction://hlinksldjump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3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4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16" y="1563638"/>
            <a:ext cx="9137383" cy="80791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扇形统计图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5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4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6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2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016470" y="629457"/>
            <a:ext cx="1941878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扇形统计图</a:t>
            </a:r>
            <a:endParaRPr lang="zh-CN" altLang="en-US" sz="2800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5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1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185343" y="435390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179512" y="525909"/>
            <a:ext cx="83529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牛奶里含有丰富的营养成分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每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100g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里含有的营养成分如下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: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130093" y="1361028"/>
            <a:ext cx="3299460" cy="1512168"/>
            <a:chOff x="2760177" y="2138883"/>
            <a:chExt cx="2785058" cy="1647628"/>
          </a:xfrm>
          <a:noFill/>
        </p:grpSpPr>
        <p:sp>
          <p:nvSpPr>
            <p:cNvPr id="21" name="AutoShape 27"/>
            <p:cNvSpPr>
              <a:spLocks noChangeArrowheads="1"/>
            </p:cNvSpPr>
            <p:nvPr/>
          </p:nvSpPr>
          <p:spPr bwMode="auto">
            <a:xfrm>
              <a:off x="2760177" y="2138883"/>
              <a:ext cx="2785058" cy="1647628"/>
            </a:xfrm>
            <a:prstGeom prst="cloudCallout">
              <a:avLst>
                <a:gd name="adj1" fmla="val -68710"/>
                <a:gd name="adj2" fmla="val 1039"/>
              </a:avLst>
            </a:prstGeom>
            <a:grpFill/>
            <a:ln w="19050">
              <a:solidFill>
                <a:srgbClr val="3399FF"/>
              </a:solidFill>
              <a:miter lim="800000"/>
            </a:ln>
          </p:spPr>
          <p:txBody>
            <a:bodyPr lIns="68580" tIns="34290" rIns="68580" bIns="34290"/>
            <a:lstStyle>
              <a:lvl1pPr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  <a:defRPr/>
              </a:pP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998644" y="2308770"/>
              <a:ext cx="2308125" cy="130785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  <a:sym typeface="+mn-ea"/>
                </a:rPr>
                <a:t> 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  <a:sym typeface="+mn-ea"/>
                </a:rPr>
                <a:t>每天喝一袋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  <a:sym typeface="+mn-ea"/>
                </a:rPr>
                <a:t>250g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  <a:sym typeface="+mn-ea"/>
                </a:rPr>
                <a:t>的奶能补充营养成分各多少克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  <a:sym typeface="+mn-ea"/>
                </a:rPr>
                <a:t>?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endParaRPr>
            </a:p>
          </p:txBody>
        </p:sp>
      </p:grpSp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2199372" y="3214008"/>
            <a:ext cx="3380740" cy="1301958"/>
          </a:xfrm>
          <a:prstGeom prst="wedgeRoundRectCallout">
            <a:avLst>
              <a:gd name="adj1" fmla="val -70873"/>
              <a:gd name="adj2" fmla="val -20382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根据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总量×各部分量占总量的百分比＝各部分量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，进行求解。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156176" y="1714867"/>
          <a:ext cx="2477135" cy="1864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r:id="rId3" imgW="4486275" imgH="3162300" progId="PBrush">
                  <p:embed/>
                </p:oleObj>
              </mc:Choice>
              <mc:Fallback>
                <p:oleObj r:id="rId3" imgW="4486275" imgH="3162300" progId="PBrush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1714867"/>
                        <a:ext cx="2477135" cy="18649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图片 1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27584" y="3057573"/>
            <a:ext cx="1126831" cy="1614828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539552" y="1425829"/>
            <a:ext cx="1045845" cy="12433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组合 1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6" name="图片 25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7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250880" y="429706"/>
            <a:ext cx="85274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牛奶里含有丰富的营养成分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每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100g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里含有的营养成分如下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: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156176" y="1390374"/>
          <a:ext cx="2477135" cy="1864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r:id="rId3" imgW="4486275" imgH="3162300" progId="PBrush">
                  <p:embed/>
                </p:oleObj>
              </mc:Choice>
              <mc:Fallback>
                <p:oleObj r:id="rId3" imgW="4486275" imgH="3162300" progId="PBrush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1390374"/>
                        <a:ext cx="2477135" cy="18649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1259632" y="1214611"/>
            <a:ext cx="1280160" cy="720090"/>
            <a:chOff x="4252" y="3143"/>
            <a:chExt cx="2016" cy="1134"/>
          </a:xfrm>
        </p:grpSpPr>
        <p:pic>
          <p:nvPicPr>
            <p:cNvPr id="7" name="图片 2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252" y="3143"/>
              <a:ext cx="1701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本框 7"/>
            <p:cNvSpPr txBox="1"/>
            <p:nvPr/>
          </p:nvSpPr>
          <p:spPr>
            <a:xfrm>
              <a:off x="4252" y="3306"/>
              <a:ext cx="2016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蛋白质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533799" y="1380981"/>
            <a:ext cx="287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100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×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3.3%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＝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3.3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g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）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259632" y="1908666"/>
            <a:ext cx="1080135" cy="720090"/>
            <a:chOff x="4252" y="3143"/>
            <a:chExt cx="1701" cy="1134"/>
          </a:xfrm>
        </p:grpSpPr>
        <p:pic>
          <p:nvPicPr>
            <p:cNvPr id="16" name="图片 2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252" y="3143"/>
              <a:ext cx="1701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文本框 16"/>
            <p:cNvSpPr txBox="1"/>
            <p:nvPr/>
          </p:nvSpPr>
          <p:spPr>
            <a:xfrm>
              <a:off x="4504" y="3393"/>
              <a:ext cx="1319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脂肪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259632" y="2481436"/>
            <a:ext cx="1080135" cy="720090"/>
            <a:chOff x="4252" y="3143"/>
            <a:chExt cx="1701" cy="1134"/>
          </a:xfrm>
        </p:grpSpPr>
        <p:pic>
          <p:nvPicPr>
            <p:cNvPr id="26" name="图片 2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252" y="3143"/>
              <a:ext cx="1701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文本框 27"/>
            <p:cNvSpPr txBox="1"/>
            <p:nvPr/>
          </p:nvSpPr>
          <p:spPr>
            <a:xfrm>
              <a:off x="4479" y="3352"/>
              <a:ext cx="1319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乳糖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259632" y="3075796"/>
            <a:ext cx="1080135" cy="720090"/>
            <a:chOff x="4252" y="3143"/>
            <a:chExt cx="1701" cy="1134"/>
          </a:xfrm>
        </p:grpSpPr>
        <p:pic>
          <p:nvPicPr>
            <p:cNvPr id="30" name="图片 2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252" y="3143"/>
              <a:ext cx="1701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文本框 30"/>
            <p:cNvSpPr txBox="1"/>
            <p:nvPr/>
          </p:nvSpPr>
          <p:spPr>
            <a:xfrm>
              <a:off x="4479" y="3323"/>
              <a:ext cx="1319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其他</a:t>
              </a: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2504435" y="1995686"/>
            <a:ext cx="242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100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×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4%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＝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g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）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483768" y="2642091"/>
            <a:ext cx="242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100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×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5%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＝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g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）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504434" y="3252961"/>
            <a:ext cx="290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100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×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0.7%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＝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0.7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g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）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11560" y="3916194"/>
            <a:ext cx="607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答：每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100g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里含有蛋白质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3.3g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，脂肪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4g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，乳糖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5g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，其他营养成分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0.7g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。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7" name="图片 36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8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7" name="Text Box 13"/>
          <p:cNvSpPr txBox="1"/>
          <p:nvPr/>
        </p:nvSpPr>
        <p:spPr>
          <a:xfrm>
            <a:off x="183514" y="411510"/>
            <a:ext cx="8420933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比一比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：从下列的两个统计图中，你能看出哪一个学校的女生人数多吗？</a:t>
            </a: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076894" y="984109"/>
          <a:ext cx="367157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r:id="rId3" imgW="4638675" imgH="2276475" progId="PBrush">
                  <p:embed/>
                </p:oleObj>
              </mc:Choice>
              <mc:Fallback>
                <p:oleObj r:id="rId3" imgW="4638675" imgH="2276475" progId="PBrush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94" y="984109"/>
                        <a:ext cx="3671570" cy="169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圆角矩形标注 11"/>
          <p:cNvSpPr/>
          <p:nvPr/>
        </p:nvSpPr>
        <p:spPr>
          <a:xfrm>
            <a:off x="1214187" y="1824414"/>
            <a:ext cx="3384421" cy="963360"/>
          </a:xfrm>
          <a:prstGeom prst="wedgeRoundRectCallout">
            <a:avLst>
              <a:gd name="adj1" fmla="val -54223"/>
              <a:gd name="adj2" fmla="val -884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甲校女生占的百分比多，那么甲校的女生人数多。</a:t>
            </a:r>
          </a:p>
        </p:txBody>
      </p:sp>
      <p:sp>
        <p:nvSpPr>
          <p:cNvPr id="13" name="圆角矩形标注 12"/>
          <p:cNvSpPr/>
          <p:nvPr/>
        </p:nvSpPr>
        <p:spPr>
          <a:xfrm>
            <a:off x="1251827" y="3259901"/>
            <a:ext cx="5464751" cy="1222914"/>
          </a:xfrm>
          <a:prstGeom prst="wedgeRoundRectCallout">
            <a:avLst>
              <a:gd name="adj1" fmla="val 55661"/>
              <a:gd name="adj2" fmla="val 195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不知道甲校和乙校的人数有多少，无法确定男生和女生人数的多少，也就无法比较出哪一个学校的女生人数多。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020272" y="3160559"/>
            <a:ext cx="622259" cy="159838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83513" y="1469048"/>
            <a:ext cx="1008067" cy="1790853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7" name="图片 16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8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128831" y="524252"/>
          <a:ext cx="2907665" cy="2335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r:id="rId3" imgW="2905125" imgH="2333625" progId="PBrush">
                  <p:embed/>
                </p:oleObj>
              </mc:Choice>
              <mc:Fallback>
                <p:oleObj r:id="rId3" imgW="2905125" imgH="2333625" progId="PBrush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8831" y="524252"/>
                        <a:ext cx="2907665" cy="23355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58482" y="363309"/>
            <a:ext cx="542163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观察图形，哪一个大洲的面积最大，哪一个大洲的面积最小？你能给这几个大洲从大到小排列顺序吗？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827584" y="1838152"/>
            <a:ext cx="5354766" cy="1353832"/>
          </a:xfrm>
          <a:prstGeom prst="wedgeRoundRectCallout">
            <a:avLst>
              <a:gd name="adj1" fmla="val -56311"/>
              <a:gd name="adj2" fmla="val -32745"/>
              <a:gd name="adj3" fmla="val 16667"/>
            </a:avLst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从图中观察，哪一个扇形面积最大，它代表的大洲的面积就最大；哪一个扇形面积最小，它代表的大洲的面积就最小。比较这些百分数的大小，可以将大洲从大到小排列顺序。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7504" y="3291830"/>
            <a:ext cx="5608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①亚洲面积最大，大洋洲的面积最小。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7504" y="3723878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②因为：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29.3%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＞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20.2%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＞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16.1%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＞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12%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＞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9.3%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＞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7.1%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＞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6%</a:t>
            </a: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所以：亚洲＞非洲＞北美洲＞南美洲＞南极洲＞欧洲＞大洋洲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496" y="1707654"/>
            <a:ext cx="1126831" cy="161482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7" name="图片 16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8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79914" y="1923678"/>
            <a:ext cx="4888230" cy="4991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什么</a:t>
            </a:r>
            <a:r>
              <a:rPr lang="zh-CN" altLang="en-US" sz="2800" b="1" dirty="0" smtClean="0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叫作扇形</a:t>
            </a:r>
            <a:r>
              <a:rPr lang="zh-CN" altLang="en-US" sz="2800" b="1" dirty="0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统计图？</a:t>
            </a:r>
          </a:p>
        </p:txBody>
      </p:sp>
      <p:sp>
        <p:nvSpPr>
          <p:cNvPr id="19" name="矩形 18"/>
          <p:cNvSpPr/>
          <p:nvPr/>
        </p:nvSpPr>
        <p:spPr>
          <a:xfrm>
            <a:off x="1043608" y="2499742"/>
            <a:ext cx="6912768" cy="154657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用一个圆表示总数量，用圆中大小不同的扇形表示各部分数量所占总数量的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百分比，这样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的统计图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叫作扇形统计图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400" b="1" dirty="0" smtClean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仿宋_GB2312" panose="02010609030101010101" charset="-122"/>
                <a:sym typeface="+mn-ea"/>
              </a:rPr>
              <a:t>用</a:t>
            </a:r>
            <a:r>
              <a:rPr lang="zh-CN" altLang="en-US" sz="24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仿宋_GB2312" panose="02010609030101010101" charset="-122"/>
                <a:sym typeface="+mn-ea"/>
              </a:rPr>
              <a:t>扇形统计图可以清楚地表示出各部分数量与总数量之间的关系。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0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3563888" y="1779662"/>
            <a:ext cx="2088232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对应练习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400716" y="1203598"/>
            <a:ext cx="2677795" cy="2373630"/>
            <a:chOff x="4716145" y="1491615"/>
            <a:chExt cx="2677795" cy="237363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email"/>
            <a:srcRect l="15391" t="1342" r="12711" b="-291"/>
            <a:stretch>
              <a:fillRect/>
            </a:stretch>
          </p:blipFill>
          <p:spPr>
            <a:xfrm>
              <a:off x="4716145" y="1491615"/>
              <a:ext cx="2677795" cy="2373630"/>
            </a:xfrm>
            <a:prstGeom prst="rect">
              <a:avLst/>
            </a:prstGeom>
          </p:spPr>
        </p:pic>
        <p:pic>
          <p:nvPicPr>
            <p:cNvPr id="21" name="Picture 2" descr="http://p2.so.qhmsg.com/bdr/_240_/t01df1bd309fcc38b97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6111" y1="13194" x2="8333" y2="58333"/>
                          <a14:foregroundMark x1="13194" y1="42361" x2="31250" y2="51389"/>
                          <a14:foregroundMark x1="36111" y1="16667" x2="82639" y2="25694"/>
                          <a14:foregroundMark x1="77778" y1="36111" x2="79167" y2="65278"/>
                          <a14:foregroundMark x1="46528" y1="60417" x2="61111" y2="75694"/>
                          <a14:foregroundMark x1="65972" y1="67361" x2="25694" y2="74306"/>
                          <a14:foregroundMark x1="72222" y1="18750" x2="84028" y2="38889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3942" y="1863090"/>
              <a:ext cx="2002153" cy="2002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组合 23"/>
          <p:cNvGrpSpPr/>
          <p:nvPr/>
        </p:nvGrpSpPr>
        <p:grpSpPr>
          <a:xfrm>
            <a:off x="1467496" y="2154015"/>
            <a:ext cx="2569666" cy="1137815"/>
            <a:chOff x="74271" y="1262201"/>
            <a:chExt cx="3986876" cy="135803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" name="云形标注 5"/>
            <p:cNvSpPr>
              <a:spLocks noChangeArrowheads="1"/>
            </p:cNvSpPr>
            <p:nvPr/>
          </p:nvSpPr>
          <p:spPr bwMode="auto">
            <a:xfrm>
              <a:off x="74271" y="1262201"/>
              <a:ext cx="3986876" cy="1358034"/>
            </a:xfrm>
            <a:prstGeom prst="cloudCallout">
              <a:avLst>
                <a:gd name="adj1" fmla="val -65597"/>
                <a:gd name="adj2" fmla="val -11287"/>
              </a:avLst>
            </a:prstGeom>
            <a:noFill/>
            <a:ln w="19050" algn="ctr">
              <a:solidFill>
                <a:srgbClr val="8BB408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321139" y="1417007"/>
              <a:ext cx="3676045" cy="78659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观察右图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，你能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得到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什么信息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？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493329" y="492072"/>
            <a:ext cx="6255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我国陆地总面积大约是</a:t>
            </a:r>
            <a:r>
              <a:rPr lang="en-US" altLang="zh-CN" sz="2400" b="1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960</a:t>
            </a:r>
            <a:r>
              <a:rPr lang="zh-CN" altLang="en-US" sz="2400" b="1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万平方千米。下面是我国陆地各种地形分布情况的扇形统计图。</a:t>
            </a:r>
          </a:p>
        </p:txBody>
      </p:sp>
      <p:sp>
        <p:nvSpPr>
          <p:cNvPr id="33" name="圆角矩形标注 32"/>
          <p:cNvSpPr/>
          <p:nvPr/>
        </p:nvSpPr>
        <p:spPr>
          <a:xfrm>
            <a:off x="565299" y="3720330"/>
            <a:ext cx="5806901" cy="1078230"/>
          </a:xfrm>
          <a:prstGeom prst="wedgeRoundRectCallout">
            <a:avLst>
              <a:gd name="adj1" fmla="val 56990"/>
              <a:gd name="adj2" fmla="val 96"/>
              <a:gd name="adj3" fmla="val 16667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这个圆表示我国国土总面积，从这个圆中可以看出各类地形占总面积的百分之几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山地的面积最大，丘陵的面积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最小。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8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19630" y="2154015"/>
            <a:ext cx="997525" cy="1429523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611560" y="1003143"/>
            <a:ext cx="1166673" cy="1064551"/>
            <a:chOff x="670145" y="1457273"/>
            <a:chExt cx="1555361" cy="1419401"/>
          </a:xfrm>
        </p:grpSpPr>
        <p:pic>
          <p:nvPicPr>
            <p:cNvPr id="26" name="图片 25" descr="28Z58PICt4r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矩形 26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39613" y="3633292"/>
            <a:ext cx="917179" cy="109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组合 2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0" name="图片 29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1" name="文本框 26">
              <a:hlinkClick r:id="rId11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/>
          <p:cNvSpPr/>
          <p:nvPr/>
        </p:nvSpPr>
        <p:spPr>
          <a:xfrm>
            <a:off x="866926" y="3703913"/>
            <a:ext cx="3665731" cy="845413"/>
          </a:xfrm>
          <a:prstGeom prst="wedgeRoundRectCallout">
            <a:avLst>
              <a:gd name="adj1" fmla="val -34420"/>
              <a:gd name="adj2" fmla="val -85075"/>
              <a:gd name="adj3" fmla="val 16667"/>
            </a:avLst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 dirty="0" smtClean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这样</a:t>
            </a:r>
            <a:r>
              <a:rPr lang="zh-CN" altLang="en-US" sz="2400" b="1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的统计图</a:t>
            </a:r>
            <a:r>
              <a:rPr lang="zh-CN" altLang="en-US" sz="2400" b="1" dirty="0" smtClean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叫作扇形</a:t>
            </a:r>
            <a:r>
              <a:rPr lang="zh-CN" altLang="en-US" sz="2400" b="1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统计图。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68344" y="2854960"/>
            <a:ext cx="1276276" cy="151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5077460" y="3184525"/>
            <a:ext cx="2208530" cy="1038225"/>
            <a:chOff x="7676" y="5074"/>
            <a:chExt cx="3478" cy="1635"/>
          </a:xfrm>
          <a:noFill/>
        </p:grpSpPr>
        <p:sp>
          <p:nvSpPr>
            <p:cNvPr id="63" name="云形标注 82"/>
            <p:cNvSpPr>
              <a:spLocks noChangeArrowheads="1"/>
            </p:cNvSpPr>
            <p:nvPr/>
          </p:nvSpPr>
          <p:spPr bwMode="auto">
            <a:xfrm>
              <a:off x="7676" y="5074"/>
              <a:ext cx="3478" cy="1635"/>
            </a:xfrm>
            <a:prstGeom prst="cloudCallout">
              <a:avLst>
                <a:gd name="adj1" fmla="val 73973"/>
                <a:gd name="adj2" fmla="val -7308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996" y="5181"/>
              <a:ext cx="3158" cy="130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什么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叫作扇形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统计图？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20620" y="413385"/>
            <a:ext cx="3168015" cy="2849138"/>
            <a:chOff x="2420620" y="413385"/>
            <a:chExt cx="3168015" cy="284913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email"/>
            <a:srcRect l="15391" t="1342" r="12711" b="-291"/>
            <a:stretch>
              <a:fillRect/>
            </a:stretch>
          </p:blipFill>
          <p:spPr>
            <a:xfrm>
              <a:off x="2420620" y="413385"/>
              <a:ext cx="3168015" cy="2808605"/>
            </a:xfrm>
            <a:prstGeom prst="rect">
              <a:avLst/>
            </a:prstGeom>
          </p:spPr>
        </p:pic>
        <p:pic>
          <p:nvPicPr>
            <p:cNvPr id="9218" name="Picture 2" descr="http://p2.so.qhmsg.com/bdr/_240_/t01df1bd309fcc38b97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9792" y="976170"/>
              <a:ext cx="2286351" cy="2286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椭圆 5"/>
          <p:cNvSpPr/>
          <p:nvPr/>
        </p:nvSpPr>
        <p:spPr>
          <a:xfrm>
            <a:off x="2727468" y="999202"/>
            <a:ext cx="2249150" cy="22491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>
                <a:solidFill>
                  <a:schemeClr val="tx1"/>
                </a:solidFill>
              </a:rPr>
              <a:t>总数量</a:t>
            </a:r>
          </a:p>
        </p:txBody>
      </p:sp>
      <p:sp>
        <p:nvSpPr>
          <p:cNvPr id="17" name="饼形 16"/>
          <p:cNvSpPr/>
          <p:nvPr/>
        </p:nvSpPr>
        <p:spPr>
          <a:xfrm>
            <a:off x="2727468" y="1018401"/>
            <a:ext cx="2249150" cy="2249150"/>
          </a:xfrm>
          <a:prstGeom prst="pie">
            <a:avLst>
              <a:gd name="adj1" fmla="val 0"/>
              <a:gd name="adj2" fmla="val 2293482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>
                <a:solidFill>
                  <a:schemeClr val="tx1"/>
                </a:solidFill>
              </a:rPr>
              <a:t>                              </a:t>
            </a:r>
            <a:endParaRPr lang="en-US" altLang="zh-CN" sz="1800" dirty="0" smtClean="0">
              <a:solidFill>
                <a:schemeClr val="tx1"/>
              </a:solidFill>
            </a:endParaRPr>
          </a:p>
        </p:txBody>
      </p:sp>
      <p:sp>
        <p:nvSpPr>
          <p:cNvPr id="8" name="线形标注 1(无边框) 7"/>
          <p:cNvSpPr/>
          <p:nvPr/>
        </p:nvSpPr>
        <p:spPr>
          <a:xfrm>
            <a:off x="5360043" y="1777310"/>
            <a:ext cx="2157801" cy="711984"/>
          </a:xfrm>
          <a:prstGeom prst="callout1">
            <a:avLst>
              <a:gd name="adj1" fmla="val 26777"/>
              <a:gd name="adj2" fmla="val -2336"/>
              <a:gd name="adj3" fmla="val 84406"/>
              <a:gd name="adj4" fmla="val -4013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部分量占总数量的百分比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1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pic>
        <p:nvPicPr>
          <p:cNvPr id="25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10" cstate="email"/>
          <a:srcRect l="16186" r="22087" b="16488"/>
          <a:stretch>
            <a:fillRect/>
          </a:stretch>
        </p:blipFill>
        <p:spPr bwMode="auto">
          <a:xfrm flipH="1">
            <a:off x="375513" y="2461120"/>
            <a:ext cx="1066774" cy="115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  <p:bldP spid="6" grpId="1" animBg="1"/>
      <p:bldP spid="17" grpId="0" animBg="1"/>
      <p:bldP spid="17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274528" y="2744580"/>
            <a:ext cx="818073" cy="125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6372200" y="628141"/>
            <a:ext cx="2677795" cy="2384299"/>
            <a:chOff x="6607175" y="198437"/>
            <a:chExt cx="2677795" cy="238429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/>
            <a:srcRect l="15391" t="1342" r="12711" b="-291"/>
            <a:stretch>
              <a:fillRect/>
            </a:stretch>
          </p:blipFill>
          <p:spPr>
            <a:xfrm>
              <a:off x="6607175" y="198437"/>
              <a:ext cx="2677795" cy="2373630"/>
            </a:xfrm>
            <a:prstGeom prst="rect">
              <a:avLst/>
            </a:prstGeom>
          </p:spPr>
        </p:pic>
        <p:pic>
          <p:nvPicPr>
            <p:cNvPr id="24" name="Picture 2" descr="http://p2.so.qhmsg.com/bdr/_240_/t01df1bd309fcc38b97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36111" y1="13194" x2="8333" y2="58333"/>
                          <a14:foregroundMark x1="13194" y1="42361" x2="31250" y2="51389"/>
                          <a14:foregroundMark x1="36111" y1="16667" x2="82639" y2="25694"/>
                          <a14:foregroundMark x1="77778" y1="36111" x2="79167" y2="65278"/>
                          <a14:foregroundMark x1="46528" y1="60417" x2="61111" y2="75694"/>
                          <a14:foregroundMark x1="65972" y1="67361" x2="25694" y2="74306"/>
                          <a14:foregroundMark x1="72222" y1="18750" x2="84028" y2="38889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0426" y="580581"/>
              <a:ext cx="2002153" cy="2002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92963" y="526257"/>
            <a:ext cx="1039730" cy="123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1187624" y="310209"/>
            <a:ext cx="5274945" cy="1469453"/>
            <a:chOff x="1865" y="1380"/>
            <a:chExt cx="8307" cy="1632"/>
          </a:xfrm>
          <a:noFill/>
        </p:grpSpPr>
        <p:sp>
          <p:nvSpPr>
            <p:cNvPr id="2" name="云形标注 1"/>
            <p:cNvSpPr/>
            <p:nvPr/>
          </p:nvSpPr>
          <p:spPr>
            <a:xfrm>
              <a:off x="1865" y="1380"/>
              <a:ext cx="8307" cy="1552"/>
            </a:xfrm>
            <a:prstGeom prst="cloudCallout">
              <a:avLst>
                <a:gd name="adj1" fmla="val -52558"/>
                <a:gd name="adj2" fmla="val -487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577" name="Text Box 4"/>
            <p:cNvSpPr txBox="1"/>
            <p:nvPr/>
          </p:nvSpPr>
          <p:spPr>
            <a:xfrm>
              <a:off x="2616" y="1506"/>
              <a:ext cx="6804" cy="1506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  观察这个扇形统计图，你发现了什么？看看它有怎样的特点？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417625" y="3011804"/>
            <a:ext cx="5201920" cy="831215"/>
            <a:chOff x="2664" y="4743"/>
            <a:chExt cx="8192" cy="1309"/>
          </a:xfrm>
          <a:noFill/>
        </p:grpSpPr>
        <p:sp>
          <p:nvSpPr>
            <p:cNvPr id="17" name="矩形标注 16"/>
            <p:cNvSpPr/>
            <p:nvPr/>
          </p:nvSpPr>
          <p:spPr>
            <a:xfrm>
              <a:off x="2664" y="4744"/>
              <a:ext cx="7854" cy="1234"/>
            </a:xfrm>
            <a:prstGeom prst="wedgeRectCallout">
              <a:avLst>
                <a:gd name="adj1" fmla="val -57995"/>
                <a:gd name="adj2" fmla="val 518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 Box 7"/>
            <p:cNvSpPr txBox="1"/>
            <p:nvPr/>
          </p:nvSpPr>
          <p:spPr>
            <a:xfrm>
              <a:off x="2777" y="4743"/>
              <a:ext cx="8079" cy="1309"/>
            </a:xfrm>
            <a:prstGeom prst="rect">
              <a:avLst/>
            </a:prstGeom>
            <a:grp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2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.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扇形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统计图用圆内各个扇形表示各部分数量占总数的百分之几。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40970" y="3966209"/>
            <a:ext cx="6314440" cy="895350"/>
            <a:chOff x="1676" y="6061"/>
            <a:chExt cx="9944" cy="1410"/>
          </a:xfrm>
        </p:grpSpPr>
        <p:sp>
          <p:nvSpPr>
            <p:cNvPr id="5" name="Text Box 8"/>
            <p:cNvSpPr txBox="1"/>
            <p:nvPr/>
          </p:nvSpPr>
          <p:spPr>
            <a:xfrm>
              <a:off x="2373" y="6188"/>
              <a:ext cx="7740" cy="1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 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3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.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用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扇形统计图可以清楚地表示出各部分数量与总数量之间的关系。</a:t>
              </a:r>
            </a:p>
          </p:txBody>
        </p:sp>
        <p:sp>
          <p:nvSpPr>
            <p:cNvPr id="20" name="云形标注 19"/>
            <p:cNvSpPr/>
            <p:nvPr/>
          </p:nvSpPr>
          <p:spPr>
            <a:xfrm>
              <a:off x="1676" y="6061"/>
              <a:ext cx="9944" cy="1410"/>
            </a:xfrm>
            <a:prstGeom prst="cloudCallout">
              <a:avLst>
                <a:gd name="adj1" fmla="val 55612"/>
                <a:gd name="adj2" fmla="val 1914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88224" y="1010285"/>
            <a:ext cx="2034922" cy="2034922"/>
            <a:chOff x="6759199" y="1010285"/>
            <a:chExt cx="2034922" cy="2034922"/>
          </a:xfrm>
        </p:grpSpPr>
        <p:sp>
          <p:nvSpPr>
            <p:cNvPr id="18" name="椭圆 17"/>
            <p:cNvSpPr/>
            <p:nvPr/>
          </p:nvSpPr>
          <p:spPr>
            <a:xfrm>
              <a:off x="6759199" y="1010285"/>
              <a:ext cx="2034922" cy="203492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80312" y="1749752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33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100%</a:t>
              </a:r>
              <a:endPara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372102" y="1779662"/>
            <a:ext cx="897935" cy="10674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473131" y="1974839"/>
            <a:ext cx="4752340" cy="852170"/>
            <a:chOff x="2665" y="3483"/>
            <a:chExt cx="7484" cy="1342"/>
          </a:xfrm>
          <a:noFill/>
        </p:grpSpPr>
        <p:sp>
          <p:nvSpPr>
            <p:cNvPr id="15" name="圆角矩形标注 14"/>
            <p:cNvSpPr/>
            <p:nvPr/>
          </p:nvSpPr>
          <p:spPr>
            <a:xfrm>
              <a:off x="2665" y="3483"/>
              <a:ext cx="7484" cy="1296"/>
            </a:xfrm>
            <a:prstGeom prst="wedgeRoundRectCallout">
              <a:avLst>
                <a:gd name="adj1" fmla="val -58832"/>
                <a:gd name="adj2" fmla="val -20017"/>
                <a:gd name="adj3" fmla="val 1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Text Box 6"/>
            <p:cNvSpPr txBox="1"/>
            <p:nvPr/>
          </p:nvSpPr>
          <p:spPr>
            <a:xfrm>
              <a:off x="2669" y="3516"/>
              <a:ext cx="7372" cy="1309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1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.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扇形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统计图都是用整个圆表示总数量，也就是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100%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。</a:t>
              </a: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923296" y="3370917"/>
            <a:ext cx="622259" cy="1598389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3" name="图片 32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4" name="文本框 26">
              <a:hlinkClick r:id="rId11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9512" y="483518"/>
            <a:ext cx="3209925" cy="2831465"/>
            <a:chOff x="271145" y="1118235"/>
            <a:chExt cx="3209925" cy="28314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71145" y="1118235"/>
              <a:ext cx="3209925" cy="28314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" name="Picture 2" descr="http://p2.so.qhmsg.com/bdr/_240_/t01df1bd309fcc38b97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36111" y1="13194" x2="8333" y2="58333"/>
                          <a14:foregroundMark x1="13194" y1="42361" x2="31250" y2="51389"/>
                          <a14:foregroundMark x1="36111" y1="16667" x2="82639" y2="25694"/>
                          <a14:foregroundMark x1="77778" y1="36111" x2="79167" y2="65278"/>
                          <a14:foregroundMark x1="46528" y1="60417" x2="61111" y2="75694"/>
                          <a14:foregroundMark x1="65972" y1="67361" x2="25694" y2="74306"/>
                          <a14:foregroundMark x1="72222" y1="18750" x2="84028" y2="38889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83" y="1552892"/>
              <a:ext cx="2396806" cy="2396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组合 4"/>
          <p:cNvGrpSpPr/>
          <p:nvPr/>
        </p:nvGrpSpPr>
        <p:grpSpPr>
          <a:xfrm>
            <a:off x="3347864" y="771550"/>
            <a:ext cx="3995405" cy="1792605"/>
            <a:chOff x="4584" y="2639"/>
            <a:chExt cx="7086" cy="2823"/>
          </a:xfrm>
          <a:noFill/>
        </p:grpSpPr>
        <p:sp>
          <p:nvSpPr>
            <p:cNvPr id="12290" name="AutoShape 23"/>
            <p:cNvSpPr/>
            <p:nvPr/>
          </p:nvSpPr>
          <p:spPr>
            <a:xfrm>
              <a:off x="4584" y="2639"/>
              <a:ext cx="7086" cy="2823"/>
            </a:xfrm>
            <a:prstGeom prst="cloudCallout">
              <a:avLst>
                <a:gd name="adj1" fmla="val 60507"/>
                <a:gd name="adj2" fmla="val -3610"/>
              </a:avLst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zh-CN" altLang="zh-CN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91" name="Text Box 24"/>
            <p:cNvSpPr txBox="1"/>
            <p:nvPr/>
          </p:nvSpPr>
          <p:spPr>
            <a:xfrm>
              <a:off x="5478" y="2814"/>
              <a:ext cx="5050" cy="2472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400" b="1" dirty="0">
                  <a:solidFill>
                    <a:srgbClr val="0D0D0D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每种地形的面积占总面积的百分之几？它们是怎样计算出来的？说说看。</a:t>
              </a:r>
              <a:endParaRPr lang="zh-CN" altLang="en-US" sz="3200" b="1" dirty="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84368" y="977824"/>
            <a:ext cx="1017270" cy="121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2213272" y="3147814"/>
            <a:ext cx="5113020" cy="1550670"/>
            <a:chOff x="4705" y="5463"/>
            <a:chExt cx="8052" cy="2442"/>
          </a:xfrm>
          <a:noFill/>
        </p:grpSpPr>
        <p:sp>
          <p:nvSpPr>
            <p:cNvPr id="12" name="横卷形 11"/>
            <p:cNvSpPr/>
            <p:nvPr/>
          </p:nvSpPr>
          <p:spPr>
            <a:xfrm>
              <a:off x="4705" y="5463"/>
              <a:ext cx="8052" cy="2442"/>
            </a:xfrm>
            <a:prstGeom prst="horizont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7" name="对象 6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5670" y="5914"/>
            <a:ext cx="6391" cy="17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r:id="rId8" imgW="1549400" imgH="419100" progId="Equation.3">
                    <p:embed/>
                  </p:oleObj>
                </mc:Choice>
                <mc:Fallback>
                  <p:oleObj r:id="rId8" imgW="1549400" imgH="41910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0" y="5914"/>
                          <a:ext cx="6391" cy="17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组合 1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8" name="图片 17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9" name="文本框 26">
              <a:hlinkClick r:id="rId1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F:\七彩课堂插图板式封面\排版用图标、页眉页脚\标题图（终-排版用）共29个\拓展延伸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80312" y="2590051"/>
            <a:ext cx="1557020" cy="13582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4" name="TextBox 4"/>
          <p:cNvSpPr txBox="1"/>
          <p:nvPr/>
        </p:nvSpPr>
        <p:spPr>
          <a:xfrm>
            <a:off x="179512" y="411510"/>
            <a:ext cx="8496944" cy="953135"/>
          </a:xfrm>
          <a:prstGeom prst="rect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我国国土面积是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960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万平方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千米用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计算器算出每种地形的面积，填入下表：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67544" y="1635646"/>
          <a:ext cx="671322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8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88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地形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山地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丘陵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平原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盆地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高原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3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  <a:cs typeface="仿宋_GB2312" panose="02010609030101010101" charset="-122"/>
                        </a:rPr>
                        <a:t>占总面积的百分比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33.3%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9.9%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18.8%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26.0%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6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_GB2312" panose="02010609030101010101" charset="-122"/>
                        </a:rPr>
                        <a:t>面积</a:t>
                      </a:r>
                      <a:r>
                        <a:rPr lang="en-US" altLang="zh-CN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_GB2312" panose="02010609030101010101" charset="-122"/>
                        </a:rPr>
                        <a:t>/</a:t>
                      </a:r>
                      <a:r>
                        <a:rPr lang="zh-CN" altLang="en-US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_GB2312" panose="02010609030101010101" charset="-122"/>
                        </a:rPr>
                        <a:t>万平方千米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800" dirty="0" smtClean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  <a:p>
                      <a:pPr algn="ctr"/>
                      <a:endParaRPr lang="en-US" altLang="zh-CN" sz="2800" dirty="0" smtClean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800" dirty="0" smtClean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  <a:p>
                      <a:pPr algn="ctr"/>
                      <a:endParaRPr lang="en-US" altLang="zh-CN" sz="2800" dirty="0" smtClean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800" dirty="0" smtClean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  <a:p>
                      <a:pPr algn="ctr"/>
                      <a:endParaRPr lang="en-US" altLang="zh-CN" sz="2800" dirty="0" smtClean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800" dirty="0" smtClean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  <a:p>
                      <a:pPr algn="ctr"/>
                      <a:endParaRPr lang="en-US" altLang="zh-CN" sz="2800" dirty="0" smtClean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800" dirty="0" smtClean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  <a:p>
                      <a:pPr algn="ctr"/>
                      <a:endParaRPr lang="en-US" altLang="zh-CN" sz="2800" dirty="0" smtClean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流程图: 可选过程 1"/>
          <p:cNvSpPr/>
          <p:nvPr/>
        </p:nvSpPr>
        <p:spPr>
          <a:xfrm>
            <a:off x="1629594" y="3449206"/>
            <a:ext cx="1061085" cy="4991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319.68</a:t>
            </a:r>
          </a:p>
        </p:txBody>
      </p:sp>
      <p:sp>
        <p:nvSpPr>
          <p:cNvPr id="3" name="流程图: 可选过程 2"/>
          <p:cNvSpPr/>
          <p:nvPr/>
        </p:nvSpPr>
        <p:spPr>
          <a:xfrm>
            <a:off x="2816409" y="3449206"/>
            <a:ext cx="912495" cy="4991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95.04</a:t>
            </a:r>
          </a:p>
        </p:txBody>
      </p:sp>
      <p:sp>
        <p:nvSpPr>
          <p:cNvPr id="4" name="流程图: 可选过程 3"/>
          <p:cNvSpPr/>
          <p:nvPr/>
        </p:nvSpPr>
        <p:spPr>
          <a:xfrm>
            <a:off x="3972744" y="3449206"/>
            <a:ext cx="878840" cy="4991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115.2</a:t>
            </a:r>
          </a:p>
        </p:txBody>
      </p:sp>
      <p:sp>
        <p:nvSpPr>
          <p:cNvPr id="5" name="流程图: 可选过程 4"/>
          <p:cNvSpPr/>
          <p:nvPr/>
        </p:nvSpPr>
        <p:spPr>
          <a:xfrm>
            <a:off x="5011604" y="3449206"/>
            <a:ext cx="1015365" cy="4991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180.48</a:t>
            </a:r>
          </a:p>
        </p:txBody>
      </p:sp>
      <p:sp>
        <p:nvSpPr>
          <p:cNvPr id="7" name="流程图: 可选过程 6"/>
          <p:cNvSpPr/>
          <p:nvPr/>
        </p:nvSpPr>
        <p:spPr>
          <a:xfrm>
            <a:off x="6178734" y="3449206"/>
            <a:ext cx="878840" cy="4991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249.6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6" name="图片 1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7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"/>
          <p:cNvSpPr txBox="1">
            <a:spLocks noChangeArrowheads="1"/>
          </p:cNvSpPr>
          <p:nvPr/>
        </p:nvSpPr>
        <p:spPr bwMode="auto">
          <a:xfrm>
            <a:off x="1042988" y="1610494"/>
            <a:ext cx="699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endParaRPr lang="zh-CN" altLang="zh-CN" sz="2400" dirty="0"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16351" y="987574"/>
            <a:ext cx="6767512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3" cstate="email"/>
          <a:srcRect l="16186" r="22087" b="16488"/>
          <a:stretch>
            <a:fillRect/>
          </a:stretch>
        </p:blipFill>
        <p:spPr bwMode="auto">
          <a:xfrm>
            <a:off x="7596336" y="3156271"/>
            <a:ext cx="1066774" cy="115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圆角矩形标注 27"/>
          <p:cNvSpPr>
            <a:spLocks noChangeArrowheads="1"/>
          </p:cNvSpPr>
          <p:nvPr/>
        </p:nvSpPr>
        <p:spPr bwMode="auto">
          <a:xfrm>
            <a:off x="1331640" y="3314621"/>
            <a:ext cx="2519599" cy="1057329"/>
          </a:xfrm>
          <a:prstGeom prst="wedgeRoundRectCallout">
            <a:avLst>
              <a:gd name="adj1" fmla="val -57642"/>
              <a:gd name="adj2" fmla="val -21924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观察下图，你能知道什么，想到什么？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9" name="圆角矩形标注 28"/>
          <p:cNvSpPr>
            <a:spLocks noChangeArrowheads="1"/>
          </p:cNvSpPr>
          <p:nvPr/>
        </p:nvSpPr>
        <p:spPr bwMode="auto">
          <a:xfrm>
            <a:off x="4211960" y="3375233"/>
            <a:ext cx="3456384" cy="936104"/>
          </a:xfrm>
          <a:prstGeom prst="wedgeRoundRectCallout">
            <a:avLst>
              <a:gd name="adj1" fmla="val 54115"/>
              <a:gd name="adj2" fmla="val -13688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我国用世界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9.9%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的耕地养育了世界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19.6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%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16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2520" y="3188332"/>
            <a:ext cx="947662" cy="1358066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9" name="图片 18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467544" y="411510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填一填。</a:t>
            </a:r>
            <a:endParaRPr lang="zh-CN" altLang="en-US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6012160" y="2006528"/>
            <a:ext cx="122047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总数量</a:t>
            </a: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759336" y="1463303"/>
            <a:ext cx="114836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总数量</a:t>
            </a:r>
          </a:p>
        </p:txBody>
      </p:sp>
      <p:sp>
        <p:nvSpPr>
          <p:cNvPr id="17" name="矩形 4"/>
          <p:cNvSpPr>
            <a:spLocks noChangeArrowheads="1"/>
          </p:cNvSpPr>
          <p:nvPr/>
        </p:nvSpPr>
        <p:spPr bwMode="auto">
          <a:xfrm>
            <a:off x="5508104" y="1059582"/>
            <a:ext cx="22809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各部分数量</a:t>
            </a: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4355976" y="2355726"/>
            <a:ext cx="18338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各部分数量</a:t>
            </a:r>
          </a:p>
        </p:txBody>
      </p:sp>
      <p:sp>
        <p:nvSpPr>
          <p:cNvPr id="19" name="矩形 4"/>
          <p:cNvSpPr>
            <a:spLocks noChangeArrowheads="1"/>
          </p:cNvSpPr>
          <p:nvPr/>
        </p:nvSpPr>
        <p:spPr bwMode="auto">
          <a:xfrm>
            <a:off x="6796978" y="3263503"/>
            <a:ext cx="943374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扇形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67544" y="1089420"/>
            <a:ext cx="815142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）扇形统计图可以清楚地表示出（          ）与（      ）之间的关系。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8029" y="2006528"/>
            <a:ext cx="75571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）在扇形统计图中，用整个圆表示（       ），用圆中大小不同的扇形表示（             ）占总数量的百分比。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67544" y="3253973"/>
            <a:ext cx="777686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）如果要表示饮料中各成分的含量，选用（    ）统计图比较合适。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7" grpId="0"/>
      <p:bldP spid="18" grpId="0"/>
      <p:bldP spid="19" grpId="0"/>
      <p:bldP spid="14" grpId="0"/>
      <p:bldP spid="15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164339" y="2355726"/>
            <a:ext cx="864096" cy="10272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 descr="j_p5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11546" y="267494"/>
            <a:ext cx="32035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07504" y="391699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右边是萌萌摆出的一个干果拼盘。已知花生米大约占果盘的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20%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，你能估计其他几种干果大约各占几分之几吗？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1043608" y="2355726"/>
            <a:ext cx="6012670" cy="1080120"/>
          </a:xfrm>
          <a:prstGeom prst="wedgeRoundRectCallout">
            <a:avLst>
              <a:gd name="adj1" fmla="val -52227"/>
              <a:gd name="adj2" fmla="val -1185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红枣所占的面积大约是花生米的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倍多一些，所以红枣大约占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40%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，开心果大约占这个干果拼盘的四分之一多一些，约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为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30%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。</a:t>
            </a:r>
          </a:p>
        </p:txBody>
      </p:sp>
      <p:sp>
        <p:nvSpPr>
          <p:cNvPr id="10" name="圆角矩形标注 9"/>
          <p:cNvSpPr/>
          <p:nvPr/>
        </p:nvSpPr>
        <p:spPr>
          <a:xfrm>
            <a:off x="402708" y="3723878"/>
            <a:ext cx="6120679" cy="800815"/>
          </a:xfrm>
          <a:prstGeom prst="wedgeRoundRectCallout">
            <a:avLst>
              <a:gd name="adj1" fmla="val 54569"/>
              <a:gd name="adj2" fmla="val -650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葡萄干所占的面积等于单位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“1”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减去花生、红枣和开心果所占的百分比，约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为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10%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。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248" y="3497948"/>
            <a:ext cx="818073" cy="125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组合 1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0" name="图片 19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1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ldLvl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902</Words>
  <Application>Microsoft Office PowerPoint</Application>
  <PresentationFormat>全屏显示(16:9)</PresentationFormat>
  <Paragraphs>106</Paragraphs>
  <Slides>15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Calibri</vt:lpstr>
      <vt:lpstr>华文楷体</vt:lpstr>
      <vt:lpstr>黑体</vt:lpstr>
      <vt:lpstr>楷体</vt:lpstr>
      <vt:lpstr>宋体</vt:lpstr>
      <vt:lpstr>楷体_GB2312</vt:lpstr>
      <vt:lpstr>Arial</vt:lpstr>
      <vt:lpstr>微软雅黑</vt:lpstr>
      <vt:lpstr>幼圆</vt:lpstr>
      <vt:lpstr>仿宋_GB2312</vt:lpstr>
      <vt:lpstr>WWW.2PPT.COM
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42</cp:revision>
  <dcterms:created xsi:type="dcterms:W3CDTF">2017-03-17T02:28:00Z</dcterms:created>
  <dcterms:modified xsi:type="dcterms:W3CDTF">2023-01-16T21:47:02Z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649270251873472A812D4891464442A5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