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C3259-7EC4-433C-AC2A-FE6D3A800D7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838D4-6230-486B-B40C-0EBD6EA7CD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CBC76-7D72-4A34-9AE8-08E715ED0168}" type="slidenum">
              <a:rPr lang="en-US" altLang="zh-CN" smtClean="0">
                <a:solidFill>
                  <a:prstClr val="black"/>
                </a:solidFill>
              </a:rPr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1C3ED36-C790-42AD-B0FA-EFFA949AA5A0}" type="slidenum">
              <a:rPr lang="en-US" altLang="zh-CN">
                <a:solidFill>
                  <a:prstClr val="black"/>
                </a:solidFill>
              </a:rPr>
              <a:t>13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84A7FA9-E4FB-46D5-A35D-57A6E4F0E809}" type="slidenum">
              <a:rPr lang="en-US" altLang="zh-CN">
                <a:solidFill>
                  <a:prstClr val="black"/>
                </a:solidFill>
              </a:rPr>
              <a:t>16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85973-474E-4BB2-8EFD-B34570E8E21C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61878-1366-4D40-8B18-F27C4A12DBD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076A4-31B2-4B6B-A9B1-9FA1EAAA190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AF5D2B8-7413-4CA6-9B04-A956CA8C8C1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D2E38-EEE0-465C-B382-D3E1E37BDFB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24F8B-9389-40B5-8AF9-84E0B019FB7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DB162-8AA7-42ED-B6D0-C114FB4FFAF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37D9F-C037-449D-9434-BD886627B8AC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D6712-70E0-4A17-AC91-F821E152599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94ECA-C1FF-4B10-B72A-DD4F5B34BEF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7EC25-F428-491E-AC5A-26B0FB435B0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235BF-ED02-4ADD-939E-C402D02DFC1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B3722F-BA1F-47E8-88E3-EBA891CBDDB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slide" Target="slide9.xml"/><Relationship Id="rId5" Type="http://schemas.openxmlformats.org/officeDocument/2006/relationships/image" Target="../media/image28.png"/><Relationship Id="rId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11" Type="http://schemas.openxmlformats.org/officeDocument/2006/relationships/image" Target="../media/image28.png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0.bin"/><Relationship Id="rId18" Type="http://schemas.openxmlformats.org/officeDocument/2006/relationships/oleObject" Target="../embeddings/oleObject43.bin"/><Relationship Id="rId26" Type="http://schemas.openxmlformats.org/officeDocument/2006/relationships/oleObject" Target="../embeddings/oleObject48.bin"/><Relationship Id="rId3" Type="http://schemas.openxmlformats.org/officeDocument/2006/relationships/audio" Target="../media/audio2.wav"/><Relationship Id="rId21" Type="http://schemas.openxmlformats.org/officeDocument/2006/relationships/oleObject" Target="../embeddings/oleObject4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2.wmf"/><Relationship Id="rId17" Type="http://schemas.openxmlformats.org/officeDocument/2006/relationships/image" Target="../media/image44.wmf"/><Relationship Id="rId25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2.bin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9.bin"/><Relationship Id="rId24" Type="http://schemas.openxmlformats.org/officeDocument/2006/relationships/oleObject" Target="../embeddings/oleObject47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23" Type="http://schemas.openxmlformats.org/officeDocument/2006/relationships/oleObject" Target="../embeddings/oleObject46.bin"/><Relationship Id="rId28" Type="http://schemas.openxmlformats.org/officeDocument/2006/relationships/image" Target="../media/image48.wmf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44.bin"/><Relationship Id="rId4" Type="http://schemas.openxmlformats.org/officeDocument/2006/relationships/audio" Target="../media/audio3.wav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3.wmf"/><Relationship Id="rId22" Type="http://schemas.openxmlformats.org/officeDocument/2006/relationships/image" Target="../media/image46.wmf"/><Relationship Id="rId27" Type="http://schemas.openxmlformats.org/officeDocument/2006/relationships/oleObject" Target="../embeddings/oleObject4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e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e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3.wmf"/><Relationship Id="rId19" Type="http://schemas.openxmlformats.org/officeDocument/2006/relationships/image" Target="../media/image28.png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1219199" y="1828800"/>
            <a:ext cx="6691313" cy="1714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600" b="1" kern="10" dirty="0">
                <a:ln w="12700">
                  <a:noFill/>
                  <a:prstDash val="solid"/>
                </a:ln>
                <a:solidFill>
                  <a:srgbClr val="00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等式的基本性质</a:t>
            </a:r>
          </a:p>
        </p:txBody>
      </p:sp>
      <p:sp>
        <p:nvSpPr>
          <p:cNvPr id="6" name="矩形 5"/>
          <p:cNvSpPr/>
          <p:nvPr/>
        </p:nvSpPr>
        <p:spPr>
          <a:xfrm>
            <a:off x="2854442" y="5073605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52413" y="1524000"/>
            <a:ext cx="82073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</a:rPr>
              <a:t>2. </a:t>
            </a:r>
            <a:r>
              <a:rPr lang="zh-CN" altLang="en-US" sz="3200" b="1" dirty="0">
                <a:solidFill>
                  <a:srgbClr val="000000"/>
                </a:solidFill>
              </a:rPr>
              <a:t>已知                   请你利用等式的基本性质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    将其变形</a:t>
            </a:r>
            <a:r>
              <a:rPr lang="en-US" altLang="zh-CN" sz="3200" b="1" dirty="0">
                <a:solidFill>
                  <a:srgbClr val="000000"/>
                </a:solidFill>
              </a:rPr>
              <a:t>. </a:t>
            </a: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1655763" y="1371600"/>
          <a:ext cx="194310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3" imgW="558800" imgH="203200" progId="Equation.DSMT4">
                  <p:embed/>
                </p:oleObj>
              </mc:Choice>
              <mc:Fallback>
                <p:oleObj name="Equation" r:id="rId3" imgW="558800" imgH="203200" progId="Equation.DSMT4">
                  <p:embed/>
                  <p:pic>
                    <p:nvPicPr>
                      <p:cNvPr id="0" name="图片 9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763" y="1371600"/>
                        <a:ext cx="1943100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824" name="Group 8"/>
          <p:cNvGrpSpPr/>
          <p:nvPr/>
        </p:nvGrpSpPr>
        <p:grpSpPr bwMode="auto">
          <a:xfrm>
            <a:off x="2627313" y="0"/>
            <a:ext cx="3800475" cy="1123950"/>
            <a:chOff x="1655" y="0"/>
            <a:chExt cx="2394" cy="708"/>
          </a:xfrm>
        </p:grpSpPr>
        <p:pic>
          <p:nvPicPr>
            <p:cNvPr id="34825" name="Picture 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55" y="0"/>
              <a:ext cx="2394" cy="7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826" name="Text Box 10"/>
            <p:cNvSpPr txBox="1">
              <a:spLocks noChangeArrowheads="1"/>
            </p:cNvSpPr>
            <p:nvPr/>
          </p:nvSpPr>
          <p:spPr bwMode="auto">
            <a:xfrm>
              <a:off x="2048" y="52"/>
              <a:ext cx="185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6000" b="1">
                  <a:solidFill>
                    <a:srgbClr val="FF0000"/>
                  </a:solidFill>
                  <a:ea typeface="华文隶书" panose="02010800040101010101" pitchFamily="2" charset="-122"/>
                </a:rPr>
                <a:t>随你变</a:t>
              </a:r>
            </a:p>
          </p:txBody>
        </p:sp>
      </p:grpSp>
      <p:sp>
        <p:nvSpPr>
          <p:cNvPr id="34827" name="AutoShape 1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72225" y="6308725"/>
            <a:ext cx="865188" cy="36036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>
              <a:solidFill>
                <a:srgbClr val="000000"/>
              </a:solidFill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1547813" y="3357563"/>
          <a:ext cx="2303462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3" imgW="673100" imgH="203200" progId="Equation.DSMT4">
                  <p:embed/>
                </p:oleObj>
              </mc:Choice>
              <mc:Fallback>
                <p:oleObj name="Equation" r:id="rId3" imgW="673100" imgH="203200" progId="Equation.DSMT4">
                  <p:embed/>
                  <p:pic>
                    <p:nvPicPr>
                      <p:cNvPr id="0" name="图片 10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357563"/>
                        <a:ext cx="2303462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5292725" y="2924175"/>
          <a:ext cx="2087563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5" imgW="609600" imgH="419100" progId="Equation.DSMT4">
                  <p:embed/>
                </p:oleObj>
              </mc:Choice>
              <mc:Fallback>
                <p:oleObj name="Equation" r:id="rId5" imgW="609600" imgH="419100" progId="Equation.DSMT4">
                  <p:embed/>
                  <p:pic>
                    <p:nvPicPr>
                      <p:cNvPr id="0" name="图片 102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924175"/>
                        <a:ext cx="2087563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844" name="Group 4"/>
          <p:cNvGrpSpPr/>
          <p:nvPr/>
        </p:nvGrpSpPr>
        <p:grpSpPr bwMode="auto">
          <a:xfrm>
            <a:off x="323850" y="1268413"/>
            <a:ext cx="8496300" cy="1174750"/>
            <a:chOff x="295" y="527"/>
            <a:chExt cx="5352" cy="754"/>
          </a:xfrm>
        </p:grpSpPr>
        <p:sp>
          <p:nvSpPr>
            <p:cNvPr id="35845" name="Text Box 5"/>
            <p:cNvSpPr txBox="1">
              <a:spLocks noChangeArrowheads="1"/>
            </p:cNvSpPr>
            <p:nvPr/>
          </p:nvSpPr>
          <p:spPr bwMode="auto">
            <a:xfrm>
              <a:off x="295" y="536"/>
              <a:ext cx="5352" cy="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dirty="0">
                  <a:solidFill>
                    <a:srgbClr val="000000"/>
                  </a:solidFill>
                </a:rPr>
                <a:t>                                                      </a:t>
              </a:r>
              <a:r>
                <a:rPr lang="zh-CN" altLang="en-US" sz="2800" b="1" dirty="0">
                  <a:solidFill>
                    <a:srgbClr val="000000"/>
                  </a:solidFill>
                </a:rPr>
                <a:t>利用等式的基本性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00"/>
                  </a:solidFill>
                </a:rPr>
                <a:t>         质将其变形成为下列的等式</a:t>
              </a:r>
              <a:r>
                <a:rPr lang="en-US" altLang="zh-CN" sz="2800" b="1" dirty="0">
                  <a:solidFill>
                    <a:srgbClr val="000000"/>
                  </a:solidFill>
                </a:rPr>
                <a:t>,</a:t>
              </a:r>
              <a:r>
                <a:rPr lang="zh-CN" altLang="en-US" sz="2800" b="1" dirty="0">
                  <a:solidFill>
                    <a:srgbClr val="000000"/>
                  </a:solidFill>
                </a:rPr>
                <a:t>并说明变形的依据</a:t>
              </a:r>
            </a:p>
          </p:txBody>
        </p:sp>
        <p:graphicFrame>
          <p:nvGraphicFramePr>
            <p:cNvPr id="35846" name="Object 6"/>
            <p:cNvGraphicFramePr>
              <a:graphicFrameLocks noChangeAspect="1"/>
            </p:cNvGraphicFramePr>
            <p:nvPr/>
          </p:nvGraphicFramePr>
          <p:xfrm>
            <a:off x="1410" y="527"/>
            <a:ext cx="1425" cy="3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8" name="Equation" r:id="rId7" imgW="761365" imgH="203200" progId="Equation.DSMT4">
                    <p:embed/>
                  </p:oleObj>
                </mc:Choice>
                <mc:Fallback>
                  <p:oleObj name="Equation" r:id="rId7" imgW="761365" imgH="203200" progId="Equation.DSMT4">
                    <p:embed/>
                    <p:pic>
                      <p:nvPicPr>
                        <p:cNvPr id="0" name="图片 102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0" y="527"/>
                          <a:ext cx="1425" cy="3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295" y="527"/>
              <a:ext cx="1270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000000"/>
                  </a:solidFill>
                </a:rPr>
                <a:t>例</a:t>
              </a:r>
              <a:r>
                <a:rPr lang="en-US" altLang="zh-CN" sz="2800" b="1">
                  <a:solidFill>
                    <a:srgbClr val="000000"/>
                  </a:solidFill>
                </a:rPr>
                <a:t>1</a:t>
              </a:r>
              <a:r>
                <a:rPr lang="zh-CN" altLang="en-US" sz="2800" b="1">
                  <a:solidFill>
                    <a:srgbClr val="000000"/>
                  </a:solidFill>
                </a:rPr>
                <a:t>：已知</a:t>
              </a:r>
            </a:p>
          </p:txBody>
        </p:sp>
        <p:graphicFrame>
          <p:nvGraphicFramePr>
            <p:cNvPr id="35848" name="Object 8"/>
            <p:cNvGraphicFramePr>
              <a:graphicFrameLocks noChangeAspect="1"/>
            </p:cNvGraphicFramePr>
            <p:nvPr/>
          </p:nvGraphicFramePr>
          <p:xfrm>
            <a:off x="3016" y="536"/>
            <a:ext cx="680" cy="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9" name="Equation" r:id="rId9" imgW="368300" imgH="203200" progId="Equation.DSMT4">
                    <p:embed/>
                  </p:oleObj>
                </mc:Choice>
                <mc:Fallback>
                  <p:oleObj name="Equation" r:id="rId9" imgW="368300" imgH="203200" progId="Equation.DSMT4">
                    <p:embed/>
                    <p:pic>
                      <p:nvPicPr>
                        <p:cNvPr id="0" name="图片 102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6" y="536"/>
                          <a:ext cx="680" cy="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849" name="Text Box 9"/>
            <p:cNvSpPr txBox="1">
              <a:spLocks noChangeArrowheads="1"/>
            </p:cNvSpPr>
            <p:nvPr/>
          </p:nvSpPr>
          <p:spPr bwMode="auto">
            <a:xfrm>
              <a:off x="2744" y="527"/>
              <a:ext cx="454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000000"/>
                  </a:solidFill>
                </a:rPr>
                <a:t>且</a:t>
              </a:r>
            </a:p>
          </p:txBody>
        </p:sp>
      </p:grpSp>
      <p:grpSp>
        <p:nvGrpSpPr>
          <p:cNvPr id="35850" name="Group 10"/>
          <p:cNvGrpSpPr/>
          <p:nvPr/>
        </p:nvGrpSpPr>
        <p:grpSpPr bwMode="auto">
          <a:xfrm>
            <a:off x="2627313" y="0"/>
            <a:ext cx="3800475" cy="1123950"/>
            <a:chOff x="1655" y="0"/>
            <a:chExt cx="2394" cy="708"/>
          </a:xfrm>
        </p:grpSpPr>
        <p:pic>
          <p:nvPicPr>
            <p:cNvPr id="35851" name="Picture 11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655" y="0"/>
              <a:ext cx="2394" cy="7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852" name="Text Box 12"/>
            <p:cNvSpPr txBox="1">
              <a:spLocks noChangeArrowheads="1"/>
            </p:cNvSpPr>
            <p:nvPr/>
          </p:nvSpPr>
          <p:spPr bwMode="auto">
            <a:xfrm>
              <a:off x="2048" y="52"/>
              <a:ext cx="185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6000" b="1" dirty="0">
                  <a:solidFill>
                    <a:srgbClr val="FF0000"/>
                  </a:solidFill>
                  <a:ea typeface="华文隶书" panose="02010800040101010101" pitchFamily="2" charset="-122"/>
                </a:rPr>
                <a:t>随我变</a:t>
              </a:r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990600" y="914400"/>
            <a:ext cx="10668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例</a:t>
            </a:r>
            <a:r>
              <a:rPr lang="en-US" altLang="zh-CN" sz="3600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2</a:t>
            </a:r>
            <a:endParaRPr lang="zh-CN" altLang="en-US" sz="3600" kern="10"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914400" y="1828800"/>
            <a:ext cx="701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利用等式的性质解下列方程，并写出检验过程：</a:t>
            </a:r>
          </a:p>
        </p:txBody>
      </p:sp>
      <p:grpSp>
        <p:nvGrpSpPr>
          <p:cNvPr id="14349" name="Group 13"/>
          <p:cNvGrpSpPr/>
          <p:nvPr/>
        </p:nvGrpSpPr>
        <p:grpSpPr bwMode="auto">
          <a:xfrm>
            <a:off x="914400" y="2895600"/>
            <a:ext cx="3292475" cy="533400"/>
            <a:chOff x="576" y="1824"/>
            <a:chExt cx="2074" cy="336"/>
          </a:xfrm>
        </p:grpSpPr>
        <p:graphicFrame>
          <p:nvGraphicFramePr>
            <p:cNvPr id="14343" name="Object 7"/>
            <p:cNvGraphicFramePr>
              <a:graphicFrameLocks noChangeAspect="1"/>
            </p:cNvGraphicFramePr>
            <p:nvPr/>
          </p:nvGraphicFramePr>
          <p:xfrm>
            <a:off x="1200" y="1824"/>
            <a:ext cx="1450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4" name="公式" r:id="rId3" imgW="812165" imgH="177800" progId="Equation.3">
                    <p:embed/>
                  </p:oleObj>
                </mc:Choice>
                <mc:Fallback>
                  <p:oleObj name="公式" r:id="rId3" imgW="812165" imgH="177800" progId="Equation.3">
                    <p:embed/>
                    <p:pic>
                      <p:nvPicPr>
                        <p:cNvPr id="0" name="图片 112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1824"/>
                          <a:ext cx="1450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576" y="1824"/>
              <a:ext cx="76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900" b="1">
                  <a:solidFill>
                    <a:srgbClr val="000000"/>
                  </a:solidFill>
                </a:rPr>
                <a:t>（</a:t>
              </a:r>
              <a:r>
                <a:rPr lang="en-US" altLang="zh-CN" sz="2900">
                  <a:solidFill>
                    <a:srgbClr val="000000"/>
                  </a:solidFill>
                </a:rPr>
                <a:t>1</a:t>
              </a:r>
              <a:r>
                <a:rPr lang="zh-CN" altLang="en-US" sz="2900" b="1">
                  <a:solidFill>
                    <a:srgbClr val="000000"/>
                  </a:solidFill>
                </a:rPr>
                <a:t>）</a:t>
              </a:r>
            </a:p>
          </p:txBody>
        </p:sp>
      </p:grpSp>
      <p:grpSp>
        <p:nvGrpSpPr>
          <p:cNvPr id="14350" name="Group 14"/>
          <p:cNvGrpSpPr/>
          <p:nvPr/>
        </p:nvGrpSpPr>
        <p:grpSpPr bwMode="auto">
          <a:xfrm>
            <a:off x="914400" y="3581400"/>
            <a:ext cx="3651250" cy="533400"/>
            <a:chOff x="576" y="2256"/>
            <a:chExt cx="2300" cy="336"/>
          </a:xfrm>
        </p:grpSpPr>
        <p:graphicFrame>
          <p:nvGraphicFramePr>
            <p:cNvPr id="14345" name="Object 9"/>
            <p:cNvGraphicFramePr>
              <a:graphicFrameLocks noChangeAspect="1"/>
            </p:cNvGraphicFramePr>
            <p:nvPr/>
          </p:nvGraphicFramePr>
          <p:xfrm>
            <a:off x="1200" y="2256"/>
            <a:ext cx="1676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5" name="公式" r:id="rId5" imgW="939165" imgH="177800" progId="Equation.3">
                    <p:embed/>
                  </p:oleObj>
                </mc:Choice>
                <mc:Fallback>
                  <p:oleObj name="公式" r:id="rId5" imgW="939165" imgH="177800" progId="Equation.3">
                    <p:embed/>
                    <p:pic>
                      <p:nvPicPr>
                        <p:cNvPr id="0" name="图片 112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2256"/>
                          <a:ext cx="1676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576" y="2256"/>
              <a:ext cx="76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900" b="1">
                  <a:solidFill>
                    <a:srgbClr val="000000"/>
                  </a:solidFill>
                </a:rPr>
                <a:t>（</a:t>
              </a:r>
              <a:r>
                <a:rPr lang="en-US" altLang="zh-CN" sz="2900">
                  <a:solidFill>
                    <a:srgbClr val="000000"/>
                  </a:solidFill>
                </a:rPr>
                <a:t>2</a:t>
              </a:r>
              <a:r>
                <a:rPr lang="zh-CN" altLang="en-US" sz="2900" b="1">
                  <a:solidFill>
                    <a:srgbClr val="000000"/>
                  </a:solidFill>
                </a:rPr>
                <a:t>）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50825" y="2636838"/>
            <a:ext cx="7673975" cy="183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>
                <a:solidFill>
                  <a:srgbClr val="EB0D32"/>
                </a:solidFill>
                <a:latin typeface="Tahoma" panose="020B0604030504040204" pitchFamily="34" charset="0"/>
                <a:ea typeface="隶书" panose="02010509060101010101" charset="-122"/>
              </a:rPr>
              <a:t>求方程的解，就是将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>
                <a:solidFill>
                  <a:srgbClr val="EB0D32"/>
                </a:solidFill>
                <a:latin typeface="Tahoma" panose="020B0604030504040204" pitchFamily="34" charset="0"/>
                <a:ea typeface="隶书" panose="02010509060101010101" charset="-122"/>
              </a:rPr>
              <a:t>方程变形为</a:t>
            </a:r>
            <a:r>
              <a:rPr lang="en-US" altLang="zh-CN" sz="4800" b="1">
                <a:solidFill>
                  <a:srgbClr val="EB0D32"/>
                </a:solidFill>
                <a:latin typeface="Tahoma" panose="020B0604030504040204" pitchFamily="34" charset="0"/>
                <a:ea typeface="隶书" panose="02010509060101010101" charset="-122"/>
              </a:rPr>
              <a:t>____</a:t>
            </a:r>
            <a:r>
              <a:rPr lang="zh-CN" altLang="en-US" sz="4800" b="1">
                <a:solidFill>
                  <a:srgbClr val="EB0D32"/>
                </a:solidFill>
                <a:latin typeface="Tahoma" panose="020B0604030504040204" pitchFamily="34" charset="0"/>
                <a:ea typeface="隶书" panose="02010509060101010101" charset="-122"/>
              </a:rPr>
              <a:t>的形式</a:t>
            </a:r>
            <a:r>
              <a:rPr lang="zh-CN" altLang="en-US" sz="6600" b="1">
                <a:solidFill>
                  <a:srgbClr val="EB0D32"/>
                </a:solidFill>
                <a:latin typeface="Tahoma" panose="020B0604030504040204" pitchFamily="34" charset="0"/>
                <a:ea typeface="隶书" panose="02010509060101010101" charset="-122"/>
              </a:rPr>
              <a:t>． 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697288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419475" y="3500438"/>
            <a:ext cx="151288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800" b="1">
                <a:solidFill>
                  <a:srgbClr val="6600FF"/>
                </a:solidFill>
                <a:latin typeface="Tahoma" panose="020B0604030504040204" pitchFamily="34" charset="0"/>
              </a:rPr>
              <a:t>x=a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68313" y="765175"/>
            <a:ext cx="48244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8000" b="1">
                <a:solidFill>
                  <a:srgbClr val="0000FF"/>
                </a:solidFill>
                <a:latin typeface="Times New Roman" panose="02020603050405020304" pitchFamily="18" charset="0"/>
              </a:rPr>
              <a:t>结论：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990600" y="990600"/>
            <a:ext cx="21336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练一练</a:t>
            </a:r>
          </a:p>
        </p:txBody>
      </p:sp>
      <p:grpSp>
        <p:nvGrpSpPr>
          <p:cNvPr id="15373" name="Group 13"/>
          <p:cNvGrpSpPr/>
          <p:nvPr/>
        </p:nvGrpSpPr>
        <p:grpSpPr bwMode="auto">
          <a:xfrm>
            <a:off x="914400" y="1828800"/>
            <a:ext cx="7010400" cy="3487738"/>
            <a:chOff x="576" y="1152"/>
            <a:chExt cx="4416" cy="2197"/>
          </a:xfrm>
        </p:grpSpPr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576" y="1152"/>
              <a:ext cx="4416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00"/>
                  </a:solidFill>
                </a:rPr>
                <a:t>利用等式的性质解下列方程，并写出检验过程：</a:t>
              </a:r>
            </a:p>
          </p:txBody>
        </p:sp>
        <p:graphicFrame>
          <p:nvGraphicFramePr>
            <p:cNvPr id="15367" name="Object 7"/>
            <p:cNvGraphicFramePr>
              <a:graphicFrameLocks noChangeAspect="1"/>
            </p:cNvGraphicFramePr>
            <p:nvPr/>
          </p:nvGraphicFramePr>
          <p:xfrm>
            <a:off x="1200" y="1824"/>
            <a:ext cx="1178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1" name="公式" r:id="rId3" imgW="660400" imgH="177800" progId="Equation.3">
                    <p:embed/>
                  </p:oleObj>
                </mc:Choice>
                <mc:Fallback>
                  <p:oleObj name="公式" r:id="rId3" imgW="660400" imgH="177800" progId="Equation.3">
                    <p:embed/>
                    <p:pic>
                      <p:nvPicPr>
                        <p:cNvPr id="0" name="图片 122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1824"/>
                          <a:ext cx="1178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576" y="1824"/>
              <a:ext cx="76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900" b="1" dirty="0">
                  <a:solidFill>
                    <a:srgbClr val="000000"/>
                  </a:solidFill>
                </a:rPr>
                <a:t>（</a:t>
              </a:r>
              <a:r>
                <a:rPr lang="en-US" altLang="zh-CN" sz="2900" dirty="0">
                  <a:solidFill>
                    <a:srgbClr val="000000"/>
                  </a:solidFill>
                </a:rPr>
                <a:t>1</a:t>
              </a:r>
              <a:r>
                <a:rPr lang="zh-CN" altLang="en-US" sz="2900" b="1" dirty="0">
                  <a:solidFill>
                    <a:srgbClr val="000000"/>
                  </a:solidFill>
                </a:rPr>
                <a:t>）</a:t>
              </a:r>
            </a:p>
          </p:txBody>
        </p:sp>
        <p:graphicFrame>
          <p:nvGraphicFramePr>
            <p:cNvPr id="15369" name="Object 9"/>
            <p:cNvGraphicFramePr>
              <a:graphicFrameLocks noChangeAspect="1"/>
            </p:cNvGraphicFramePr>
            <p:nvPr/>
          </p:nvGraphicFramePr>
          <p:xfrm>
            <a:off x="1200" y="2304"/>
            <a:ext cx="1653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2" name="公式" r:id="rId5" imgW="926465" imgH="177800" progId="Equation.3">
                    <p:embed/>
                  </p:oleObj>
                </mc:Choice>
                <mc:Fallback>
                  <p:oleObj name="公式" r:id="rId5" imgW="926465" imgH="177800" progId="Equation.3">
                    <p:embed/>
                    <p:pic>
                      <p:nvPicPr>
                        <p:cNvPr id="0" name="图片 122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2304"/>
                          <a:ext cx="1653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576" y="2304"/>
              <a:ext cx="76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900" b="1">
                  <a:solidFill>
                    <a:srgbClr val="000000"/>
                  </a:solidFill>
                </a:rPr>
                <a:t>（</a:t>
              </a:r>
              <a:r>
                <a:rPr lang="en-US" altLang="zh-CN" sz="2900">
                  <a:solidFill>
                    <a:srgbClr val="000000"/>
                  </a:solidFill>
                </a:rPr>
                <a:t>2</a:t>
              </a:r>
              <a:r>
                <a:rPr lang="zh-CN" altLang="en-US" sz="2900" b="1">
                  <a:solidFill>
                    <a:srgbClr val="000000"/>
                  </a:solidFill>
                </a:rPr>
                <a:t>）</a:t>
              </a:r>
            </a:p>
          </p:txBody>
        </p:sp>
        <p:graphicFrame>
          <p:nvGraphicFramePr>
            <p:cNvPr id="15371" name="Object 11"/>
            <p:cNvGraphicFramePr>
              <a:graphicFrameLocks noChangeAspect="1"/>
            </p:cNvGraphicFramePr>
            <p:nvPr/>
          </p:nvGraphicFramePr>
          <p:xfrm>
            <a:off x="1200" y="2640"/>
            <a:ext cx="1857" cy="7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3" name="公式" r:id="rId7" imgW="1040765" imgH="393700" progId="Equation.3">
                    <p:embed/>
                  </p:oleObj>
                </mc:Choice>
                <mc:Fallback>
                  <p:oleObj name="公式" r:id="rId7" imgW="1040765" imgH="393700" progId="Equation.3">
                    <p:embed/>
                    <p:pic>
                      <p:nvPicPr>
                        <p:cNvPr id="0" name="图片 122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2640"/>
                          <a:ext cx="1857" cy="7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576" y="2832"/>
              <a:ext cx="76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900" b="1">
                  <a:solidFill>
                    <a:srgbClr val="000000"/>
                  </a:solidFill>
                </a:rPr>
                <a:t>（</a:t>
              </a:r>
              <a:r>
                <a:rPr lang="en-US" altLang="zh-CN" sz="2900">
                  <a:solidFill>
                    <a:srgbClr val="000000"/>
                  </a:solidFill>
                </a:rPr>
                <a:t>3</a:t>
              </a:r>
              <a:r>
                <a:rPr lang="zh-CN" altLang="en-US" sz="2900" b="1">
                  <a:solidFill>
                    <a:srgbClr val="000000"/>
                  </a:solidFill>
                </a:rPr>
                <a:t>）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23850" y="531813"/>
            <a:ext cx="272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000000"/>
                </a:solidFill>
                <a:ea typeface="微软雅黑" panose="020B0503020204020204" pitchFamily="34" charset="-122"/>
              </a:rPr>
              <a:t>4</a:t>
            </a:r>
            <a:r>
              <a:rPr lang="zh-CN" altLang="en-US" sz="3600" dirty="0">
                <a:solidFill>
                  <a:srgbClr val="000000"/>
                </a:solidFill>
                <a:ea typeface="微软雅黑" panose="020B0503020204020204" pitchFamily="34" charset="-122"/>
              </a:rPr>
              <a:t>、要把等式</a:t>
            </a: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3021013" y="536575"/>
          <a:ext cx="250825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name="公式" r:id="rId5" imgW="837565" imgH="203200" progId="Equation.3">
                  <p:embed/>
                </p:oleObj>
              </mc:Choice>
              <mc:Fallback>
                <p:oleObj name="公式" r:id="rId5" imgW="837565" imgH="203200" progId="Equation.3">
                  <p:embed/>
                  <p:pic>
                    <p:nvPicPr>
                      <p:cNvPr id="0" name="图片 133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013" y="536575"/>
                        <a:ext cx="250825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508625" y="482600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000000"/>
                </a:solidFill>
                <a:ea typeface="微软雅黑" panose="020B0503020204020204" pitchFamily="34" charset="-122"/>
              </a:rPr>
              <a:t>化成</a:t>
            </a:r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6467475" y="177800"/>
          <a:ext cx="2205038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name="公式" r:id="rId7" imgW="735965" imgH="393700" progId="Equation.3">
                  <p:embed/>
                </p:oleObj>
              </mc:Choice>
              <mc:Fallback>
                <p:oleObj name="公式" r:id="rId7" imgW="735965" imgH="393700" progId="Equation.3">
                  <p:embed/>
                  <p:pic>
                    <p:nvPicPr>
                      <p:cNvPr id="0" name="图片 133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475" y="177800"/>
                        <a:ext cx="2205038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547813" y="1125538"/>
            <a:ext cx="429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000000"/>
                </a:solidFill>
                <a:ea typeface="微软雅黑" panose="020B0503020204020204" pitchFamily="34" charset="-122"/>
              </a:rPr>
              <a:t>必须满足什么条件？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71463" y="3721100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000000"/>
                </a:solidFill>
                <a:ea typeface="微软雅黑" panose="020B0503020204020204" pitchFamily="34" charset="-122"/>
              </a:rPr>
              <a:t>5</a:t>
            </a:r>
            <a:r>
              <a:rPr lang="zh-CN" altLang="en-US" sz="3600">
                <a:solidFill>
                  <a:srgbClr val="000000"/>
                </a:solidFill>
                <a:ea typeface="微软雅黑" panose="020B0503020204020204" pitchFamily="34" charset="-122"/>
              </a:rPr>
              <a:t>、由</a:t>
            </a:r>
          </a:p>
        </p:txBody>
      </p:sp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1522413" y="3757613"/>
          <a:ext cx="129222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0" name="公式" r:id="rId9" imgW="431800" imgH="203200" progId="Equation.3">
                  <p:embed/>
                </p:oleObj>
              </mc:Choice>
              <mc:Fallback>
                <p:oleObj name="公式" r:id="rId9" imgW="431800" imgH="203200" progId="Equation.3">
                  <p:embed/>
                  <p:pic>
                    <p:nvPicPr>
                      <p:cNvPr id="0" name="图片 133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13" y="3757613"/>
                        <a:ext cx="1292225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860675" y="37211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000000"/>
                </a:solidFill>
                <a:ea typeface="微软雅黑" panose="020B0503020204020204" pitchFamily="34" charset="-122"/>
              </a:rPr>
              <a:t>到</a:t>
            </a:r>
          </a:p>
        </p:txBody>
      </p:sp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3435350" y="3470275"/>
          <a:ext cx="1255713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name="公式" r:id="rId11" imgW="419100" imgH="419100" progId="Equation.3">
                  <p:embed/>
                </p:oleObj>
              </mc:Choice>
              <mc:Fallback>
                <p:oleObj name="公式" r:id="rId11" imgW="419100" imgH="419100" progId="Equation.3">
                  <p:embed/>
                  <p:pic>
                    <p:nvPicPr>
                      <p:cNvPr id="0" name="图片 133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350" y="3470275"/>
                        <a:ext cx="1255713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4787900" y="3770313"/>
            <a:ext cx="384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000000"/>
                </a:solidFill>
                <a:ea typeface="微软雅黑" panose="020B0503020204020204" pitchFamily="34" charset="-122"/>
              </a:rPr>
              <a:t>的变形运用了那个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989013" y="4437063"/>
            <a:ext cx="567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000000"/>
                </a:solidFill>
                <a:ea typeface="微软雅黑" panose="020B0503020204020204" pitchFamily="34" charset="-122"/>
              </a:rPr>
              <a:t>性质，是否正确，为什么？</a:t>
            </a:r>
          </a:p>
        </p:txBody>
      </p:sp>
      <p:sp>
        <p:nvSpPr>
          <p:cNvPr id="36877" name="Rectangle 13"/>
          <p:cNvSpPr>
            <a:spLocks noRot="1" noChangeArrowheads="1"/>
          </p:cNvSpPr>
          <p:nvPr/>
        </p:nvSpPr>
        <p:spPr bwMode="auto">
          <a:xfrm>
            <a:off x="0" y="-26988"/>
            <a:ext cx="2339975" cy="64135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ea typeface="微软雅黑" panose="020B0503020204020204" pitchFamily="34" charset="-122"/>
              </a:rPr>
              <a:t>超越自我</a:t>
            </a:r>
          </a:p>
        </p:txBody>
      </p:sp>
      <p:graphicFrame>
        <p:nvGraphicFramePr>
          <p:cNvPr id="36878" name="Object 14"/>
          <p:cNvGraphicFramePr>
            <a:graphicFrameLocks noChangeAspect="1"/>
          </p:cNvGraphicFramePr>
          <p:nvPr/>
        </p:nvGraphicFramePr>
        <p:xfrm>
          <a:off x="1085850" y="1263650"/>
          <a:ext cx="5334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2" name="公式" r:id="rId13" imgW="177800" imgH="139700" progId="Equation.3">
                  <p:embed/>
                </p:oleObj>
              </mc:Choice>
              <mc:Fallback>
                <p:oleObj name="公式" r:id="rId13" imgW="177800" imgH="139700" progId="Equation.3">
                  <p:embed/>
                  <p:pic>
                    <p:nvPicPr>
                      <p:cNvPr id="0" name="图片 133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1263650"/>
                        <a:ext cx="5334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879475" y="2060575"/>
            <a:ext cx="3948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解：根据等式性质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，在</a:t>
            </a:r>
          </a:p>
        </p:txBody>
      </p:sp>
      <p:graphicFrame>
        <p:nvGraphicFramePr>
          <p:cNvPr id="36880" name="Object 16"/>
          <p:cNvGraphicFramePr>
            <a:graphicFrameLocks noChangeAspect="1"/>
          </p:cNvGraphicFramePr>
          <p:nvPr/>
        </p:nvGraphicFramePr>
        <p:xfrm>
          <a:off x="4762500" y="2060575"/>
          <a:ext cx="20939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3" name="公式" r:id="rId15" imgW="837565" imgH="203200" progId="Equation.3">
                  <p:embed/>
                </p:oleObj>
              </mc:Choice>
              <mc:Fallback>
                <p:oleObj name="公式" r:id="rId15" imgW="837565" imgH="203200" progId="Equation.3">
                  <p:embed/>
                  <p:pic>
                    <p:nvPicPr>
                      <p:cNvPr id="0" name="图片 133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0" y="2060575"/>
                        <a:ext cx="20939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6856413" y="2046288"/>
            <a:ext cx="1962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两边同除以</a:t>
            </a:r>
          </a:p>
        </p:txBody>
      </p:sp>
      <p:graphicFrame>
        <p:nvGraphicFramePr>
          <p:cNvPr id="36882" name="Object 18"/>
          <p:cNvGraphicFramePr>
            <a:graphicFrameLocks noChangeAspect="1"/>
          </p:cNvGraphicFramePr>
          <p:nvPr/>
        </p:nvGraphicFramePr>
        <p:xfrm>
          <a:off x="952500" y="2759075"/>
          <a:ext cx="101441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公式" r:id="rId16" imgW="405765" imgH="165100" progId="Equation.3">
                  <p:embed/>
                </p:oleObj>
              </mc:Choice>
              <mc:Fallback>
                <p:oleObj name="公式" r:id="rId16" imgW="405765" imgH="165100" progId="Equation.3">
                  <p:embed/>
                  <p:pic>
                    <p:nvPicPr>
                      <p:cNvPr id="0" name="图片 133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2759075"/>
                        <a:ext cx="1014413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1816100" y="2711450"/>
            <a:ext cx="1250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便得到</a:t>
            </a:r>
          </a:p>
        </p:txBody>
      </p:sp>
      <p:graphicFrame>
        <p:nvGraphicFramePr>
          <p:cNvPr id="36884" name="Object 20"/>
          <p:cNvGraphicFramePr>
            <a:graphicFrameLocks noChangeAspect="1"/>
          </p:cNvGraphicFramePr>
          <p:nvPr/>
        </p:nvGraphicFramePr>
        <p:xfrm>
          <a:off x="2968625" y="2492375"/>
          <a:ext cx="184626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公式" r:id="rId18" imgW="735965" imgH="393700" progId="Equation.3">
                  <p:embed/>
                </p:oleObj>
              </mc:Choice>
              <mc:Fallback>
                <p:oleObj name="公式" r:id="rId18" imgW="735965" imgH="393700" progId="Equation.3">
                  <p:embed/>
                  <p:pic>
                    <p:nvPicPr>
                      <p:cNvPr id="0" name="图片 133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25" y="2492375"/>
                        <a:ext cx="1846263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4768850" y="2744788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所以</a:t>
            </a:r>
          </a:p>
        </p:txBody>
      </p:sp>
      <p:graphicFrame>
        <p:nvGraphicFramePr>
          <p:cNvPr id="36886" name="Object 22"/>
          <p:cNvGraphicFramePr>
            <a:graphicFrameLocks noChangeAspect="1"/>
          </p:cNvGraphicFramePr>
          <p:nvPr/>
        </p:nvGraphicFramePr>
        <p:xfrm>
          <a:off x="5632450" y="2759075"/>
          <a:ext cx="16160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公式" r:id="rId19" imgW="647700" imgH="177800" progId="Equation.3">
                  <p:embed/>
                </p:oleObj>
              </mc:Choice>
              <mc:Fallback>
                <p:oleObj name="公式" r:id="rId19" imgW="647700" imgH="177800" progId="Equation.3">
                  <p:embed/>
                  <p:pic>
                    <p:nvPicPr>
                      <p:cNvPr id="0" name="图片 133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450" y="2759075"/>
                        <a:ext cx="161607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7232650" y="2701925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</a:t>
            </a:r>
          </a:p>
        </p:txBody>
      </p:sp>
      <p:graphicFrame>
        <p:nvGraphicFramePr>
          <p:cNvPr id="36888" name="Object 24"/>
          <p:cNvGraphicFramePr>
            <a:graphicFrameLocks noChangeAspect="1"/>
          </p:cNvGraphicFramePr>
          <p:nvPr/>
        </p:nvGraphicFramePr>
        <p:xfrm>
          <a:off x="7720013" y="2759075"/>
          <a:ext cx="117316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公式" r:id="rId21" imgW="469900" imgH="177800" progId="Equation.3">
                  <p:embed/>
                </p:oleObj>
              </mc:Choice>
              <mc:Fallback>
                <p:oleObj name="公式" r:id="rId21" imgW="469900" imgH="177800" progId="Equation.3">
                  <p:embed/>
                  <p:pic>
                    <p:nvPicPr>
                      <p:cNvPr id="0" name="图片 133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0013" y="2759075"/>
                        <a:ext cx="1173162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963613" y="5243513"/>
            <a:ext cx="46593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解：变形运用了等式性质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5499100" y="5243513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即在</a:t>
            </a:r>
          </a:p>
        </p:txBody>
      </p:sp>
      <p:graphicFrame>
        <p:nvGraphicFramePr>
          <p:cNvPr id="36891" name="Object 27"/>
          <p:cNvGraphicFramePr>
            <a:graphicFrameLocks noChangeAspect="1"/>
          </p:cNvGraphicFramePr>
          <p:nvPr/>
        </p:nvGraphicFramePr>
        <p:xfrm>
          <a:off x="6291263" y="5211763"/>
          <a:ext cx="129222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公式" r:id="rId23" imgW="431800" imgH="203200" progId="Equation.3">
                  <p:embed/>
                </p:oleObj>
              </mc:Choice>
              <mc:Fallback>
                <p:oleObj name="公式" r:id="rId23" imgW="431800" imgH="203200" progId="Equation.3">
                  <p:embed/>
                  <p:pic>
                    <p:nvPicPr>
                      <p:cNvPr id="0" name="图片 133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1263" y="5211763"/>
                        <a:ext cx="1292225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7569200" y="5233988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两边同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971550" y="5819775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除以</a:t>
            </a:r>
          </a:p>
        </p:txBody>
      </p:sp>
      <p:graphicFrame>
        <p:nvGraphicFramePr>
          <p:cNvPr id="36894" name="Object 30"/>
          <p:cNvGraphicFramePr>
            <a:graphicFrameLocks noChangeAspect="1"/>
          </p:cNvGraphicFramePr>
          <p:nvPr/>
        </p:nvGraphicFramePr>
        <p:xfrm>
          <a:off x="1801813" y="5838825"/>
          <a:ext cx="417512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公式" r:id="rId24" imgW="139700" imgH="177800" progId="Equation.3">
                  <p:embed/>
                </p:oleObj>
              </mc:Choice>
              <mc:Fallback>
                <p:oleObj name="公式" r:id="rId24" imgW="139700" imgH="177800" progId="Equation.3">
                  <p:embed/>
                  <p:pic>
                    <p:nvPicPr>
                      <p:cNvPr id="0" name="图片 133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813" y="5838825"/>
                        <a:ext cx="417512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95" name="Object 31"/>
          <p:cNvGraphicFramePr>
            <a:graphicFrameLocks noChangeAspect="1"/>
          </p:cNvGraphicFramePr>
          <p:nvPr/>
        </p:nvGraphicFramePr>
        <p:xfrm>
          <a:off x="3081338" y="5819775"/>
          <a:ext cx="129222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name="公式" r:id="rId26" imgW="431800" imgH="203200" progId="Equation.3">
                  <p:embed/>
                </p:oleObj>
              </mc:Choice>
              <mc:Fallback>
                <p:oleObj name="公式" r:id="rId26" imgW="431800" imgH="203200" progId="Equation.3">
                  <p:embed/>
                  <p:pic>
                    <p:nvPicPr>
                      <p:cNvPr id="0" name="图片 133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338" y="5819775"/>
                        <a:ext cx="1292225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1908175" y="5838825"/>
            <a:ext cx="1250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，因为</a:t>
            </a:r>
          </a:p>
        </p:txBody>
      </p: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4175125" y="5870575"/>
            <a:ext cx="1250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，所以</a:t>
            </a:r>
          </a:p>
        </p:txBody>
      </p:sp>
      <p:graphicFrame>
        <p:nvGraphicFramePr>
          <p:cNvPr id="36898" name="Object 34"/>
          <p:cNvGraphicFramePr>
            <a:graphicFrameLocks noChangeAspect="1"/>
          </p:cNvGraphicFramePr>
          <p:nvPr/>
        </p:nvGraphicFramePr>
        <p:xfrm>
          <a:off x="5332413" y="5845175"/>
          <a:ext cx="117792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name="公式" r:id="rId27" imgW="393700" imgH="203200" progId="Equation.3">
                  <p:embed/>
                </p:oleObj>
              </mc:Choice>
              <mc:Fallback>
                <p:oleObj name="公式" r:id="rId27" imgW="393700" imgH="203200" progId="Equation.3">
                  <p:embed/>
                  <p:pic>
                    <p:nvPicPr>
                      <p:cNvPr id="0" name="图片 133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2413" y="5845175"/>
                        <a:ext cx="1177925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99" name="Text Box 35"/>
          <p:cNvSpPr txBox="1">
            <a:spLocks noChangeArrowheads="1"/>
          </p:cNvSpPr>
          <p:nvPr/>
        </p:nvSpPr>
        <p:spPr bwMode="auto">
          <a:xfrm>
            <a:off x="6219825" y="5891213"/>
            <a:ext cx="302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，所以变形正确。</a:t>
            </a:r>
          </a:p>
        </p:txBody>
      </p:sp>
    </p:spTree>
  </p:cSld>
  <p:clrMapOvr>
    <a:masterClrMapping/>
  </p:clrMapOvr>
  <p:transition spd="slow">
    <p:pull dir="ld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68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9" grpId="0"/>
      <p:bldP spid="36881" grpId="0"/>
      <p:bldP spid="36883" grpId="0"/>
      <p:bldP spid="36885" grpId="0"/>
      <p:bldP spid="36887" grpId="0"/>
      <p:bldP spid="36889" grpId="0"/>
      <p:bldP spid="36890" grpId="0"/>
      <p:bldP spid="36892" grpId="0"/>
      <p:bldP spid="36893" grpId="0"/>
      <p:bldP spid="36896" grpId="0"/>
      <p:bldP spid="36897" grpId="0"/>
      <p:bldP spid="3689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/>
          <p:nvPr/>
        </p:nvGrpSpPr>
        <p:grpSpPr bwMode="auto">
          <a:xfrm>
            <a:off x="1524000" y="1219200"/>
            <a:ext cx="6248400" cy="3048000"/>
            <a:chOff x="1440" y="384"/>
            <a:chExt cx="3504" cy="1632"/>
          </a:xfrm>
        </p:grpSpPr>
        <p:sp>
          <p:nvSpPr>
            <p:cNvPr id="37891" name="AutoShape 3"/>
            <p:cNvSpPr>
              <a:spLocks noChangeArrowheads="1"/>
            </p:cNvSpPr>
            <p:nvPr/>
          </p:nvSpPr>
          <p:spPr bwMode="auto">
            <a:xfrm>
              <a:off x="1440" y="384"/>
              <a:ext cx="3504" cy="1632"/>
            </a:xfrm>
            <a:prstGeom prst="wedgeRoundRectCallout">
              <a:avLst>
                <a:gd name="adj1" fmla="val 51912"/>
                <a:gd name="adj2" fmla="val 104287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3200">
                <a:solidFill>
                  <a:srgbClr val="000000"/>
                </a:solidFill>
              </a:endParaRPr>
            </a:p>
          </p:txBody>
        </p:sp>
        <p:sp>
          <p:nvSpPr>
            <p:cNvPr id="37892" name="Text Box 4"/>
            <p:cNvSpPr txBox="1">
              <a:spLocks noChangeArrowheads="1"/>
            </p:cNvSpPr>
            <p:nvPr/>
          </p:nvSpPr>
          <p:spPr bwMode="auto">
            <a:xfrm>
              <a:off x="1632" y="672"/>
              <a:ext cx="3312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zh-CN" sz="3200" b="1">
                <a:solidFill>
                  <a:srgbClr val="000000"/>
                </a:solidFill>
              </a:endParaRPr>
            </a:p>
          </p:txBody>
        </p:sp>
      </p:grpSp>
      <p:pic>
        <p:nvPicPr>
          <p:cNvPr id="37893" name="Picture 5" descr="无标题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3810000"/>
            <a:ext cx="19812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676400" y="1828800"/>
            <a:ext cx="6096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00"/>
                </a:solidFill>
              </a:rPr>
              <a:t>若</a:t>
            </a:r>
            <a:r>
              <a:rPr kumimoji="1" lang="en-US" altLang="zh-CN" sz="4000" b="1" dirty="0">
                <a:solidFill>
                  <a:srgbClr val="000000"/>
                </a:solidFill>
              </a:rPr>
              <a:t>x=2</a:t>
            </a:r>
            <a:r>
              <a:rPr kumimoji="1" lang="zh-CN" altLang="en-US" sz="4000" b="1" dirty="0">
                <a:solidFill>
                  <a:srgbClr val="000000"/>
                </a:solidFill>
              </a:rPr>
              <a:t>是方程</a:t>
            </a:r>
            <a:r>
              <a:rPr kumimoji="1" lang="en-US" altLang="zh-CN" sz="4000" b="1" dirty="0">
                <a:solidFill>
                  <a:srgbClr val="000000"/>
                </a:solidFill>
              </a:rPr>
              <a:t>bx+3=5</a:t>
            </a:r>
            <a:r>
              <a:rPr kumimoji="1" lang="zh-CN" altLang="en-US" sz="4000" b="1" dirty="0">
                <a:solidFill>
                  <a:srgbClr val="000000"/>
                </a:solidFill>
              </a:rPr>
              <a:t>的解，你能解</a:t>
            </a:r>
            <a:r>
              <a:rPr kumimoji="1" lang="en-US" altLang="zh-CN" sz="4000" b="1" dirty="0">
                <a:solidFill>
                  <a:srgbClr val="000000"/>
                </a:solidFill>
              </a:rPr>
              <a:t>3y-1=by+9 </a:t>
            </a:r>
            <a:r>
              <a:rPr kumimoji="1" lang="zh-CN" altLang="en-US" sz="4000" b="1" dirty="0">
                <a:solidFill>
                  <a:srgbClr val="000000"/>
                </a:solidFill>
              </a:rPr>
              <a:t>这个方程吗？</a:t>
            </a:r>
          </a:p>
        </p:txBody>
      </p:sp>
      <p:sp>
        <p:nvSpPr>
          <p:cNvPr id="37895" name="WordArt 7"/>
          <p:cNvSpPr>
            <a:spLocks noChangeArrowheads="1" noChangeShapeType="1" noTextEdit="1"/>
          </p:cNvSpPr>
          <p:nvPr/>
        </p:nvSpPr>
        <p:spPr bwMode="auto">
          <a:xfrm rot="5400000">
            <a:off x="-800100" y="2141522"/>
            <a:ext cx="32004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ea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再变我也会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990600" y="990600"/>
            <a:ext cx="16002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小结</a:t>
            </a:r>
          </a:p>
        </p:txBody>
      </p:sp>
      <p:grpSp>
        <p:nvGrpSpPr>
          <p:cNvPr id="18441" name="Group 9"/>
          <p:cNvGrpSpPr/>
          <p:nvPr/>
        </p:nvGrpSpPr>
        <p:grpSpPr bwMode="auto">
          <a:xfrm>
            <a:off x="1600200" y="2514600"/>
            <a:ext cx="6248400" cy="1204913"/>
            <a:chOff x="1008" y="1584"/>
            <a:chExt cx="3936" cy="759"/>
          </a:xfrm>
        </p:grpSpPr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1488" y="1920"/>
              <a:ext cx="3456" cy="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800" b="1" dirty="0">
                  <a:solidFill>
                    <a:srgbClr val="91420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楷体_GB2312" pitchFamily="49" charset="-122"/>
                </a:rPr>
                <a:t>这节课我们学习了？ </a:t>
              </a:r>
            </a:p>
          </p:txBody>
        </p:sp>
        <p:pic>
          <p:nvPicPr>
            <p:cNvPr id="18439" name="Picture 7" descr="12625287211m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08" y="1584"/>
              <a:ext cx="624" cy="6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2057400" y="2133600"/>
            <a:ext cx="457200" cy="609600"/>
          </a:xfrm>
          <a:prstGeom prst="rect">
            <a:avLst/>
          </a:prstGeom>
          <a:solidFill>
            <a:srgbClr val="6699FF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6096000" y="2438400"/>
            <a:ext cx="609600" cy="609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b</a:t>
            </a:r>
          </a:p>
        </p:txBody>
      </p:sp>
      <p:grpSp>
        <p:nvGrpSpPr>
          <p:cNvPr id="19460" name="Group 4"/>
          <p:cNvGrpSpPr/>
          <p:nvPr/>
        </p:nvGrpSpPr>
        <p:grpSpPr bwMode="auto">
          <a:xfrm>
            <a:off x="3886200" y="1828800"/>
            <a:ext cx="1371600" cy="2208213"/>
            <a:chOff x="2352" y="1056"/>
            <a:chExt cx="864" cy="1391"/>
          </a:xfrm>
        </p:grpSpPr>
        <p:sp>
          <p:nvSpPr>
            <p:cNvPr id="19461" name="AutoShape 5"/>
            <p:cNvSpPr>
              <a:spLocks noChangeArrowheads="1"/>
            </p:cNvSpPr>
            <p:nvPr/>
          </p:nvSpPr>
          <p:spPr bwMode="auto">
            <a:xfrm rot="10789515">
              <a:off x="2735" y="1103"/>
              <a:ext cx="145" cy="13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9462" name="AutoShape 6"/>
            <p:cNvSpPr>
              <a:spLocks noChangeArrowheads="1"/>
            </p:cNvSpPr>
            <p:nvPr/>
          </p:nvSpPr>
          <p:spPr bwMode="auto">
            <a:xfrm>
              <a:off x="2352" y="1056"/>
              <a:ext cx="864" cy="528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 flipV="1">
              <a:off x="2811" y="1113"/>
              <a:ext cx="0" cy="10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4419600" y="3581400"/>
            <a:ext cx="381000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2376488" y="2971800"/>
            <a:ext cx="381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6553200" y="2971800"/>
            <a:ext cx="381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>
            <a:off x="5715000" y="2971800"/>
            <a:ext cx="2057400" cy="228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2347913" y="3509963"/>
            <a:ext cx="457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 rot="10800000">
            <a:off x="1905000" y="4267200"/>
            <a:ext cx="1905000" cy="228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70" name="AutoShape 14"/>
          <p:cNvSpPr>
            <a:spLocks noChangeArrowheads="1"/>
          </p:cNvSpPr>
          <p:nvPr/>
        </p:nvSpPr>
        <p:spPr bwMode="auto">
          <a:xfrm rot="10800000">
            <a:off x="5486400" y="4267200"/>
            <a:ext cx="1905000" cy="228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2590800" y="4038600"/>
            <a:ext cx="396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4495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73" name="AutoShape 17"/>
          <p:cNvSpPr>
            <a:spLocks noChangeArrowheads="1"/>
          </p:cNvSpPr>
          <p:nvPr/>
        </p:nvSpPr>
        <p:spPr bwMode="auto">
          <a:xfrm>
            <a:off x="1600200" y="2962275"/>
            <a:ext cx="2057400" cy="228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6172200" y="2590800"/>
            <a:ext cx="609600" cy="609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9476" name="AutoShape 20"/>
          <p:cNvSpPr>
            <a:spLocks noChangeArrowheads="1"/>
          </p:cNvSpPr>
          <p:nvPr/>
        </p:nvSpPr>
        <p:spPr bwMode="auto">
          <a:xfrm rot="10789515">
            <a:off x="4494213" y="1903413"/>
            <a:ext cx="230187" cy="2133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77" name="AutoShape 21"/>
          <p:cNvSpPr>
            <a:spLocks noChangeArrowheads="1"/>
          </p:cNvSpPr>
          <p:nvPr/>
        </p:nvSpPr>
        <p:spPr bwMode="auto">
          <a:xfrm>
            <a:off x="3886200" y="1828800"/>
            <a:ext cx="1371600" cy="8382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rot="360000" flipV="1">
            <a:off x="4710113" y="1933575"/>
            <a:ext cx="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79" name="AutoShape 23"/>
          <p:cNvSpPr>
            <a:spLocks noChangeArrowheads="1"/>
          </p:cNvSpPr>
          <p:nvPr/>
        </p:nvSpPr>
        <p:spPr bwMode="auto">
          <a:xfrm>
            <a:off x="4419600" y="3581400"/>
            <a:ext cx="381000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80" name="AutoShape 24"/>
          <p:cNvSpPr>
            <a:spLocks noChangeArrowheads="1"/>
          </p:cNvSpPr>
          <p:nvPr/>
        </p:nvSpPr>
        <p:spPr bwMode="auto">
          <a:xfrm>
            <a:off x="2438400" y="2700338"/>
            <a:ext cx="381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81" name="AutoShape 25"/>
          <p:cNvSpPr>
            <a:spLocks noChangeArrowheads="1"/>
          </p:cNvSpPr>
          <p:nvPr/>
        </p:nvSpPr>
        <p:spPr bwMode="auto">
          <a:xfrm>
            <a:off x="6553200" y="3171825"/>
            <a:ext cx="381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82" name="AutoShape 26"/>
          <p:cNvSpPr>
            <a:spLocks noChangeArrowheads="1"/>
          </p:cNvSpPr>
          <p:nvPr/>
        </p:nvSpPr>
        <p:spPr bwMode="auto">
          <a:xfrm>
            <a:off x="5715000" y="3157538"/>
            <a:ext cx="2057400" cy="228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 rot="360000">
            <a:off x="2362200" y="3505200"/>
            <a:ext cx="457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84" name="AutoShape 28"/>
          <p:cNvSpPr>
            <a:spLocks noChangeArrowheads="1"/>
          </p:cNvSpPr>
          <p:nvPr/>
        </p:nvSpPr>
        <p:spPr bwMode="auto">
          <a:xfrm rot="10800000">
            <a:off x="1905000" y="4267200"/>
            <a:ext cx="1905000" cy="228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85" name="AutoShape 29"/>
          <p:cNvSpPr>
            <a:spLocks noChangeArrowheads="1"/>
          </p:cNvSpPr>
          <p:nvPr/>
        </p:nvSpPr>
        <p:spPr bwMode="auto">
          <a:xfrm rot="10800000">
            <a:off x="5486400" y="4267200"/>
            <a:ext cx="1905000" cy="228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2590800" y="4038600"/>
            <a:ext cx="396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87" name="Oval 31"/>
          <p:cNvSpPr>
            <a:spLocks noChangeArrowheads="1"/>
          </p:cNvSpPr>
          <p:nvPr/>
        </p:nvSpPr>
        <p:spPr bwMode="auto">
          <a:xfrm>
            <a:off x="4495800" y="3505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88" name="AutoShape 32"/>
          <p:cNvSpPr>
            <a:spLocks noChangeArrowheads="1"/>
          </p:cNvSpPr>
          <p:nvPr/>
        </p:nvSpPr>
        <p:spPr bwMode="auto">
          <a:xfrm>
            <a:off x="1600200" y="2695575"/>
            <a:ext cx="2057400" cy="228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9504" name="Group 48"/>
          <p:cNvGrpSpPr/>
          <p:nvPr/>
        </p:nvGrpSpPr>
        <p:grpSpPr bwMode="auto">
          <a:xfrm>
            <a:off x="3886200" y="1828800"/>
            <a:ext cx="1371600" cy="2208213"/>
            <a:chOff x="2352" y="1056"/>
            <a:chExt cx="864" cy="1391"/>
          </a:xfrm>
        </p:grpSpPr>
        <p:sp>
          <p:nvSpPr>
            <p:cNvPr id="19505" name="AutoShape 49"/>
            <p:cNvSpPr>
              <a:spLocks noChangeArrowheads="1"/>
            </p:cNvSpPr>
            <p:nvPr/>
          </p:nvSpPr>
          <p:spPr bwMode="auto">
            <a:xfrm rot="10789515">
              <a:off x="2735" y="1103"/>
              <a:ext cx="145" cy="13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9506" name="AutoShape 50"/>
            <p:cNvSpPr>
              <a:spLocks noChangeArrowheads="1"/>
            </p:cNvSpPr>
            <p:nvPr/>
          </p:nvSpPr>
          <p:spPr bwMode="auto">
            <a:xfrm>
              <a:off x="2352" y="1056"/>
              <a:ext cx="864" cy="528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9507" name="Line 51"/>
            <p:cNvSpPr>
              <a:spLocks noChangeShapeType="1"/>
            </p:cNvSpPr>
            <p:nvPr/>
          </p:nvSpPr>
          <p:spPr bwMode="auto">
            <a:xfrm flipV="1">
              <a:off x="2811" y="1113"/>
              <a:ext cx="0" cy="10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508" name="AutoShape 52"/>
          <p:cNvSpPr>
            <a:spLocks noChangeArrowheads="1"/>
          </p:cNvSpPr>
          <p:nvPr/>
        </p:nvSpPr>
        <p:spPr bwMode="auto">
          <a:xfrm>
            <a:off x="4419600" y="3581400"/>
            <a:ext cx="381000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509" name="AutoShape 53"/>
          <p:cNvSpPr>
            <a:spLocks noChangeArrowheads="1"/>
          </p:cNvSpPr>
          <p:nvPr/>
        </p:nvSpPr>
        <p:spPr bwMode="auto">
          <a:xfrm>
            <a:off x="2376488" y="2971800"/>
            <a:ext cx="381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510" name="AutoShape 54"/>
          <p:cNvSpPr>
            <a:spLocks noChangeArrowheads="1"/>
          </p:cNvSpPr>
          <p:nvPr/>
        </p:nvSpPr>
        <p:spPr bwMode="auto">
          <a:xfrm>
            <a:off x="6553200" y="2971800"/>
            <a:ext cx="381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520" name="Oval 64"/>
          <p:cNvSpPr>
            <a:spLocks noChangeArrowheads="1"/>
          </p:cNvSpPr>
          <p:nvPr/>
        </p:nvSpPr>
        <p:spPr bwMode="auto">
          <a:xfrm>
            <a:off x="6096000" y="2438400"/>
            <a:ext cx="609600" cy="609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9511" name="AutoShape 55"/>
          <p:cNvSpPr>
            <a:spLocks noChangeArrowheads="1"/>
          </p:cNvSpPr>
          <p:nvPr/>
        </p:nvSpPr>
        <p:spPr bwMode="auto">
          <a:xfrm>
            <a:off x="5715000" y="2971800"/>
            <a:ext cx="2057400" cy="228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512" name="Rectangle 56"/>
          <p:cNvSpPr>
            <a:spLocks noChangeArrowheads="1"/>
          </p:cNvSpPr>
          <p:nvPr/>
        </p:nvSpPr>
        <p:spPr bwMode="auto">
          <a:xfrm>
            <a:off x="2347913" y="3509963"/>
            <a:ext cx="457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513" name="AutoShape 57"/>
          <p:cNvSpPr>
            <a:spLocks noChangeArrowheads="1"/>
          </p:cNvSpPr>
          <p:nvPr/>
        </p:nvSpPr>
        <p:spPr bwMode="auto">
          <a:xfrm rot="10800000">
            <a:off x="1905000" y="4267200"/>
            <a:ext cx="1905000" cy="228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514" name="AutoShape 58"/>
          <p:cNvSpPr>
            <a:spLocks noChangeArrowheads="1"/>
          </p:cNvSpPr>
          <p:nvPr/>
        </p:nvSpPr>
        <p:spPr bwMode="auto">
          <a:xfrm rot="10800000">
            <a:off x="5486400" y="4267200"/>
            <a:ext cx="1905000" cy="228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2590800" y="4038600"/>
            <a:ext cx="396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516" name="Oval 60"/>
          <p:cNvSpPr>
            <a:spLocks noChangeArrowheads="1"/>
          </p:cNvSpPr>
          <p:nvPr/>
        </p:nvSpPr>
        <p:spPr bwMode="auto">
          <a:xfrm>
            <a:off x="4495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518" name="Rectangle 62"/>
          <p:cNvSpPr>
            <a:spLocks noChangeArrowheads="1"/>
          </p:cNvSpPr>
          <p:nvPr/>
        </p:nvSpPr>
        <p:spPr bwMode="auto">
          <a:xfrm>
            <a:off x="2057400" y="2438400"/>
            <a:ext cx="457200" cy="609600"/>
          </a:xfrm>
          <a:prstGeom prst="rect">
            <a:avLst/>
          </a:prstGeom>
          <a:solidFill>
            <a:srgbClr val="6699FF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9517" name="AutoShape 61"/>
          <p:cNvSpPr>
            <a:spLocks noChangeArrowheads="1"/>
          </p:cNvSpPr>
          <p:nvPr/>
        </p:nvSpPr>
        <p:spPr bwMode="auto">
          <a:xfrm>
            <a:off x="1600200" y="2962275"/>
            <a:ext cx="2057400" cy="228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9521" name="Object 65"/>
          <p:cNvGraphicFramePr>
            <a:graphicFrameLocks noChangeAspect="1"/>
          </p:cNvGraphicFramePr>
          <p:nvPr/>
        </p:nvGraphicFramePr>
        <p:xfrm>
          <a:off x="3733800" y="4572000"/>
          <a:ext cx="1828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公式" r:id="rId4" imgW="469900" imgH="241300" progId="Equation.3">
                  <p:embed/>
                </p:oleObj>
              </mc:Choice>
              <mc:Fallback>
                <p:oleObj name="公式" r:id="rId4" imgW="469900" imgH="241300" progId="Equation.3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572000"/>
                        <a:ext cx="1828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4" dur="500"/>
                                        <p:tgtEl>
                                          <p:spTgt spid="1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9" grpId="0" animBg="1" autoUpdateAnimBg="0"/>
      <p:bldP spid="19489" grpId="1" animBg="1"/>
      <p:bldP spid="19474" grpId="0" animBg="1" autoUpdateAnimBg="0"/>
      <p:bldP spid="19474" grpId="1" animBg="1"/>
      <p:bldP spid="19464" grpId="0" animBg="1"/>
      <p:bldP spid="19464" grpId="1" animBg="1"/>
      <p:bldP spid="19465" grpId="0" animBg="1"/>
      <p:bldP spid="19465" grpId="1" animBg="1"/>
      <p:bldP spid="19466" grpId="0" animBg="1"/>
      <p:bldP spid="19466" grpId="1" animBg="1"/>
      <p:bldP spid="19467" grpId="0" animBg="1"/>
      <p:bldP spid="19467" grpId="1" animBg="1"/>
      <p:bldP spid="19468" grpId="0" animBg="1"/>
      <p:bldP spid="19468" grpId="1" animBg="1"/>
      <p:bldP spid="19469" grpId="0" animBg="1"/>
      <p:bldP spid="19469" grpId="1" animBg="1"/>
      <p:bldP spid="19470" grpId="0" animBg="1"/>
      <p:bldP spid="19470" grpId="1" animBg="1"/>
      <p:bldP spid="19471" grpId="0" animBg="1"/>
      <p:bldP spid="19471" grpId="1" animBg="1"/>
      <p:bldP spid="19472" grpId="0" animBg="1"/>
      <p:bldP spid="19472" grpId="1" animBg="1"/>
      <p:bldP spid="19473" grpId="0" animBg="1"/>
      <p:bldP spid="19473" grpId="1" animBg="1"/>
      <p:bldP spid="19475" grpId="0" animBg="1"/>
      <p:bldP spid="19475" grpId="1" animBg="1"/>
      <p:bldP spid="19476" grpId="0" animBg="1"/>
      <p:bldP spid="19476" grpId="1" animBg="1"/>
      <p:bldP spid="19477" grpId="0" animBg="1"/>
      <p:bldP spid="19477" grpId="1" animBg="1"/>
      <p:bldP spid="19478" grpId="0" animBg="1"/>
      <p:bldP spid="19478" grpId="1" animBg="1"/>
      <p:bldP spid="19479" grpId="0" animBg="1"/>
      <p:bldP spid="19479" grpId="1" animBg="1"/>
      <p:bldP spid="19480" grpId="0" animBg="1"/>
      <p:bldP spid="19480" grpId="1" animBg="1"/>
      <p:bldP spid="19481" grpId="0" animBg="1"/>
      <p:bldP spid="19481" grpId="1" animBg="1"/>
      <p:bldP spid="19482" grpId="0" animBg="1"/>
      <p:bldP spid="19482" grpId="1" animBg="1"/>
      <p:bldP spid="19483" grpId="0" animBg="1"/>
      <p:bldP spid="19483" grpId="1" animBg="1"/>
      <p:bldP spid="19484" grpId="0" animBg="1"/>
      <p:bldP spid="19484" grpId="1" animBg="1"/>
      <p:bldP spid="19485" grpId="0" animBg="1"/>
      <p:bldP spid="19485" grpId="1" animBg="1"/>
      <p:bldP spid="19486" grpId="0" animBg="1"/>
      <p:bldP spid="19486" grpId="1" animBg="1"/>
      <p:bldP spid="19487" grpId="0" animBg="1"/>
      <p:bldP spid="19487" grpId="1" animBg="1"/>
      <p:bldP spid="19488" grpId="0" animBg="1"/>
      <p:bldP spid="19488" grpId="1" animBg="1"/>
      <p:bldP spid="19508" grpId="0" animBg="1"/>
      <p:bldP spid="19509" grpId="0" animBg="1"/>
      <p:bldP spid="19510" grpId="0" animBg="1"/>
      <p:bldP spid="19520" grpId="0" animBg="1" autoUpdateAnimBg="0"/>
      <p:bldP spid="19511" grpId="0" animBg="1"/>
      <p:bldP spid="19512" grpId="0" animBg="1"/>
      <p:bldP spid="19513" grpId="0" animBg="1"/>
      <p:bldP spid="19514" grpId="0" animBg="1"/>
      <p:bldP spid="19515" grpId="0" animBg="1"/>
      <p:bldP spid="19516" grpId="0" animBg="1"/>
      <p:bldP spid="19518" grpId="0" animBg="1" autoUpdateAnimBg="0"/>
      <p:bldP spid="195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40" name="Rectangle 136"/>
          <p:cNvSpPr>
            <a:spLocks noChangeArrowheads="1"/>
          </p:cNvSpPr>
          <p:nvPr/>
        </p:nvSpPr>
        <p:spPr bwMode="auto">
          <a:xfrm>
            <a:off x="2590800" y="2514600"/>
            <a:ext cx="381000" cy="457200"/>
          </a:xfrm>
          <a:prstGeom prst="rect">
            <a:avLst/>
          </a:prstGeom>
          <a:solidFill>
            <a:srgbClr val="FF99CC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FFFF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1638" name="Oval 134"/>
          <p:cNvSpPr>
            <a:spLocks noChangeArrowheads="1"/>
          </p:cNvSpPr>
          <p:nvPr/>
        </p:nvSpPr>
        <p:spPr bwMode="auto">
          <a:xfrm>
            <a:off x="6096000" y="2438400"/>
            <a:ext cx="609600" cy="609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1639" name="Rectangle 135"/>
          <p:cNvSpPr>
            <a:spLocks noChangeArrowheads="1"/>
          </p:cNvSpPr>
          <p:nvPr/>
        </p:nvSpPr>
        <p:spPr bwMode="auto">
          <a:xfrm>
            <a:off x="2057400" y="2438400"/>
            <a:ext cx="457200" cy="609600"/>
          </a:xfrm>
          <a:prstGeom prst="rect">
            <a:avLst/>
          </a:prstGeom>
          <a:solidFill>
            <a:srgbClr val="6699FF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a</a:t>
            </a:r>
          </a:p>
        </p:txBody>
      </p:sp>
      <p:graphicFrame>
        <p:nvGraphicFramePr>
          <p:cNvPr id="21567" name="Object 63"/>
          <p:cNvGraphicFramePr>
            <a:graphicFrameLocks noChangeAspect="1"/>
          </p:cNvGraphicFramePr>
          <p:nvPr/>
        </p:nvGraphicFramePr>
        <p:xfrm>
          <a:off x="3733800" y="4572000"/>
          <a:ext cx="1828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公式" r:id="rId3" imgW="469900" imgH="241300" progId="Equation.3">
                  <p:embed/>
                </p:oleObj>
              </mc:Choice>
              <mc:Fallback>
                <p:oleObj name="公式" r:id="rId3" imgW="469900" imgH="241300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572000"/>
                        <a:ext cx="1828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623" name="Group 119"/>
          <p:cNvGrpSpPr/>
          <p:nvPr/>
        </p:nvGrpSpPr>
        <p:grpSpPr bwMode="auto">
          <a:xfrm>
            <a:off x="1600200" y="1828800"/>
            <a:ext cx="6172200" cy="2667000"/>
            <a:chOff x="912" y="1056"/>
            <a:chExt cx="3888" cy="1680"/>
          </a:xfrm>
        </p:grpSpPr>
        <p:grpSp>
          <p:nvGrpSpPr>
            <p:cNvPr id="21624" name="Group 120"/>
            <p:cNvGrpSpPr/>
            <p:nvPr/>
          </p:nvGrpSpPr>
          <p:grpSpPr bwMode="auto">
            <a:xfrm>
              <a:off x="2352" y="1056"/>
              <a:ext cx="864" cy="1391"/>
              <a:chOff x="2352" y="1056"/>
              <a:chExt cx="864" cy="1391"/>
            </a:xfrm>
          </p:grpSpPr>
          <p:sp>
            <p:nvSpPr>
              <p:cNvPr id="21625" name="AutoShape 121"/>
              <p:cNvSpPr>
                <a:spLocks noChangeArrowheads="1"/>
              </p:cNvSpPr>
              <p:nvPr/>
            </p:nvSpPr>
            <p:spPr bwMode="auto">
              <a:xfrm rot="10789515">
                <a:off x="2735" y="1103"/>
                <a:ext cx="145" cy="134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626" name="AutoShape 122"/>
              <p:cNvSpPr>
                <a:spLocks noChangeArrowheads="1"/>
              </p:cNvSpPr>
              <p:nvPr/>
            </p:nvSpPr>
            <p:spPr bwMode="auto">
              <a:xfrm>
                <a:off x="2352" y="1056"/>
                <a:ext cx="864" cy="528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627" name="Line 123"/>
              <p:cNvSpPr>
                <a:spLocks noChangeShapeType="1"/>
              </p:cNvSpPr>
              <p:nvPr/>
            </p:nvSpPr>
            <p:spPr bwMode="auto">
              <a:xfrm flipV="1">
                <a:off x="2811" y="1113"/>
                <a:ext cx="0" cy="105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628" name="AutoShape 124"/>
            <p:cNvSpPr>
              <a:spLocks noChangeArrowheads="1"/>
            </p:cNvSpPr>
            <p:nvPr/>
          </p:nvSpPr>
          <p:spPr bwMode="auto">
            <a:xfrm>
              <a:off x="2688" y="2160"/>
              <a:ext cx="240" cy="2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29" name="AutoShape 125"/>
            <p:cNvSpPr>
              <a:spLocks noChangeArrowheads="1"/>
            </p:cNvSpPr>
            <p:nvPr/>
          </p:nvSpPr>
          <p:spPr bwMode="auto">
            <a:xfrm>
              <a:off x="1401" y="1776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30" name="AutoShape 126"/>
            <p:cNvSpPr>
              <a:spLocks noChangeArrowheads="1"/>
            </p:cNvSpPr>
            <p:nvPr/>
          </p:nvSpPr>
          <p:spPr bwMode="auto">
            <a:xfrm>
              <a:off x="4032" y="1776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31" name="AutoShape 127"/>
            <p:cNvSpPr>
              <a:spLocks noChangeArrowheads="1"/>
            </p:cNvSpPr>
            <p:nvPr/>
          </p:nvSpPr>
          <p:spPr bwMode="auto">
            <a:xfrm>
              <a:off x="3504" y="1776"/>
              <a:ext cx="12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32" name="Rectangle 128"/>
            <p:cNvSpPr>
              <a:spLocks noChangeArrowheads="1"/>
            </p:cNvSpPr>
            <p:nvPr/>
          </p:nvSpPr>
          <p:spPr bwMode="auto">
            <a:xfrm>
              <a:off x="1383" y="2115"/>
              <a:ext cx="2880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33" name="AutoShape 129"/>
            <p:cNvSpPr>
              <a:spLocks noChangeArrowheads="1"/>
            </p:cNvSpPr>
            <p:nvPr/>
          </p:nvSpPr>
          <p:spPr bwMode="auto">
            <a:xfrm rot="10800000">
              <a:off x="1104" y="2592"/>
              <a:ext cx="120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34" name="AutoShape 130"/>
            <p:cNvSpPr>
              <a:spLocks noChangeArrowheads="1"/>
            </p:cNvSpPr>
            <p:nvPr/>
          </p:nvSpPr>
          <p:spPr bwMode="auto">
            <a:xfrm rot="10800000">
              <a:off x="3360" y="2592"/>
              <a:ext cx="120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35" name="Rectangle 131"/>
            <p:cNvSpPr>
              <a:spLocks noChangeArrowheads="1"/>
            </p:cNvSpPr>
            <p:nvPr/>
          </p:nvSpPr>
          <p:spPr bwMode="auto">
            <a:xfrm>
              <a:off x="1536" y="2448"/>
              <a:ext cx="24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36" name="Oval 132"/>
            <p:cNvSpPr>
              <a:spLocks noChangeArrowheads="1"/>
            </p:cNvSpPr>
            <p:nvPr/>
          </p:nvSpPr>
          <p:spPr bwMode="auto">
            <a:xfrm>
              <a:off x="2736" y="211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37" name="AutoShape 133"/>
            <p:cNvSpPr>
              <a:spLocks noChangeArrowheads="1"/>
            </p:cNvSpPr>
            <p:nvPr/>
          </p:nvSpPr>
          <p:spPr bwMode="auto">
            <a:xfrm>
              <a:off x="912" y="1770"/>
              <a:ext cx="12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1655" name="Rectangle 151"/>
          <p:cNvSpPr>
            <a:spLocks noChangeArrowheads="1"/>
          </p:cNvSpPr>
          <p:nvPr/>
        </p:nvSpPr>
        <p:spPr bwMode="auto">
          <a:xfrm>
            <a:off x="2590800" y="2667000"/>
            <a:ext cx="381000" cy="457200"/>
          </a:xfrm>
          <a:prstGeom prst="rect">
            <a:avLst/>
          </a:prstGeom>
          <a:solidFill>
            <a:srgbClr val="FF99CC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FFFF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1657" name="Rectangle 153"/>
          <p:cNvSpPr>
            <a:spLocks noChangeArrowheads="1"/>
          </p:cNvSpPr>
          <p:nvPr/>
        </p:nvSpPr>
        <p:spPr bwMode="auto">
          <a:xfrm>
            <a:off x="2057400" y="2590800"/>
            <a:ext cx="457200" cy="609600"/>
          </a:xfrm>
          <a:prstGeom prst="rect">
            <a:avLst/>
          </a:prstGeom>
          <a:solidFill>
            <a:srgbClr val="6699FF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1656" name="Oval 152"/>
          <p:cNvSpPr>
            <a:spLocks noChangeArrowheads="1"/>
          </p:cNvSpPr>
          <p:nvPr/>
        </p:nvSpPr>
        <p:spPr bwMode="auto">
          <a:xfrm>
            <a:off x="6096000" y="2133600"/>
            <a:ext cx="609600" cy="609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1658" name="Rectangle 154"/>
          <p:cNvSpPr>
            <a:spLocks noChangeArrowheads="1"/>
          </p:cNvSpPr>
          <p:nvPr/>
        </p:nvSpPr>
        <p:spPr bwMode="auto">
          <a:xfrm>
            <a:off x="6781800" y="2209800"/>
            <a:ext cx="381000" cy="457200"/>
          </a:xfrm>
          <a:prstGeom prst="rect">
            <a:avLst/>
          </a:prstGeom>
          <a:solidFill>
            <a:srgbClr val="FF99CC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FFFF"/>
                </a:solidFill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21641" name="Group 137"/>
          <p:cNvGrpSpPr/>
          <p:nvPr/>
        </p:nvGrpSpPr>
        <p:grpSpPr bwMode="auto">
          <a:xfrm>
            <a:off x="1600200" y="1828800"/>
            <a:ext cx="6172200" cy="2667000"/>
            <a:chOff x="912" y="1056"/>
            <a:chExt cx="3888" cy="1680"/>
          </a:xfrm>
        </p:grpSpPr>
        <p:sp>
          <p:nvSpPr>
            <p:cNvPr id="21642" name="AutoShape 138"/>
            <p:cNvSpPr>
              <a:spLocks noChangeArrowheads="1"/>
            </p:cNvSpPr>
            <p:nvPr/>
          </p:nvSpPr>
          <p:spPr bwMode="auto">
            <a:xfrm rot="10789515">
              <a:off x="2735" y="1103"/>
              <a:ext cx="145" cy="13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43" name="AutoShape 139"/>
            <p:cNvSpPr>
              <a:spLocks noChangeArrowheads="1"/>
            </p:cNvSpPr>
            <p:nvPr/>
          </p:nvSpPr>
          <p:spPr bwMode="auto">
            <a:xfrm>
              <a:off x="2352" y="1056"/>
              <a:ext cx="864" cy="528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44" name="Line 140"/>
            <p:cNvSpPr>
              <a:spLocks noChangeShapeType="1"/>
            </p:cNvSpPr>
            <p:nvPr/>
          </p:nvSpPr>
          <p:spPr bwMode="auto">
            <a:xfrm rot="21240000" flipV="1">
              <a:off x="2742" y="1113"/>
              <a:ext cx="0" cy="10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45" name="AutoShape 141"/>
            <p:cNvSpPr>
              <a:spLocks noChangeArrowheads="1"/>
            </p:cNvSpPr>
            <p:nvPr/>
          </p:nvSpPr>
          <p:spPr bwMode="auto">
            <a:xfrm>
              <a:off x="2688" y="2160"/>
              <a:ext cx="240" cy="2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46" name="AutoShape 142"/>
            <p:cNvSpPr>
              <a:spLocks noChangeArrowheads="1"/>
            </p:cNvSpPr>
            <p:nvPr/>
          </p:nvSpPr>
          <p:spPr bwMode="auto">
            <a:xfrm>
              <a:off x="1410" y="1899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47" name="AutoShape 143"/>
            <p:cNvSpPr>
              <a:spLocks noChangeArrowheads="1"/>
            </p:cNvSpPr>
            <p:nvPr/>
          </p:nvSpPr>
          <p:spPr bwMode="auto">
            <a:xfrm>
              <a:off x="4032" y="1584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48" name="AutoShape 144"/>
            <p:cNvSpPr>
              <a:spLocks noChangeArrowheads="1"/>
            </p:cNvSpPr>
            <p:nvPr/>
          </p:nvSpPr>
          <p:spPr bwMode="auto">
            <a:xfrm>
              <a:off x="3504" y="1584"/>
              <a:ext cx="12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49" name="Rectangle 145"/>
            <p:cNvSpPr>
              <a:spLocks noChangeArrowheads="1"/>
            </p:cNvSpPr>
            <p:nvPr/>
          </p:nvSpPr>
          <p:spPr bwMode="auto">
            <a:xfrm rot="21240000">
              <a:off x="1392" y="2112"/>
              <a:ext cx="2880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50" name="AutoShape 146"/>
            <p:cNvSpPr>
              <a:spLocks noChangeArrowheads="1"/>
            </p:cNvSpPr>
            <p:nvPr/>
          </p:nvSpPr>
          <p:spPr bwMode="auto">
            <a:xfrm rot="10800000">
              <a:off x="1104" y="2592"/>
              <a:ext cx="120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51" name="AutoShape 147"/>
            <p:cNvSpPr>
              <a:spLocks noChangeArrowheads="1"/>
            </p:cNvSpPr>
            <p:nvPr/>
          </p:nvSpPr>
          <p:spPr bwMode="auto">
            <a:xfrm rot="10800000">
              <a:off x="3360" y="2592"/>
              <a:ext cx="120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52" name="Rectangle 148"/>
            <p:cNvSpPr>
              <a:spLocks noChangeArrowheads="1"/>
            </p:cNvSpPr>
            <p:nvPr/>
          </p:nvSpPr>
          <p:spPr bwMode="auto">
            <a:xfrm>
              <a:off x="1536" y="2448"/>
              <a:ext cx="24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53" name="Oval 149"/>
            <p:cNvSpPr>
              <a:spLocks noChangeArrowheads="1"/>
            </p:cNvSpPr>
            <p:nvPr/>
          </p:nvSpPr>
          <p:spPr bwMode="auto">
            <a:xfrm>
              <a:off x="2736" y="2112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54" name="AutoShape 150"/>
            <p:cNvSpPr>
              <a:spLocks noChangeArrowheads="1"/>
            </p:cNvSpPr>
            <p:nvPr/>
          </p:nvSpPr>
          <p:spPr bwMode="auto">
            <a:xfrm>
              <a:off x="912" y="1872"/>
              <a:ext cx="12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1674" name="Rectangle 170"/>
          <p:cNvSpPr>
            <a:spLocks noChangeArrowheads="1"/>
          </p:cNvSpPr>
          <p:nvPr/>
        </p:nvSpPr>
        <p:spPr bwMode="auto">
          <a:xfrm>
            <a:off x="2590800" y="2514600"/>
            <a:ext cx="381000" cy="457200"/>
          </a:xfrm>
          <a:prstGeom prst="rect">
            <a:avLst/>
          </a:prstGeom>
          <a:solidFill>
            <a:srgbClr val="FF99CC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FFFF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1675" name="Rectangle 171"/>
          <p:cNvSpPr>
            <a:spLocks noChangeArrowheads="1"/>
          </p:cNvSpPr>
          <p:nvPr/>
        </p:nvSpPr>
        <p:spPr bwMode="auto">
          <a:xfrm>
            <a:off x="2057400" y="2438400"/>
            <a:ext cx="457200" cy="609600"/>
          </a:xfrm>
          <a:prstGeom prst="rect">
            <a:avLst/>
          </a:prstGeom>
          <a:solidFill>
            <a:srgbClr val="6699FF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1676" name="Oval 172"/>
          <p:cNvSpPr>
            <a:spLocks noChangeArrowheads="1"/>
          </p:cNvSpPr>
          <p:nvPr/>
        </p:nvSpPr>
        <p:spPr bwMode="auto">
          <a:xfrm>
            <a:off x="6096000" y="2438400"/>
            <a:ext cx="609600" cy="609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1677" name="Rectangle 173"/>
          <p:cNvSpPr>
            <a:spLocks noChangeArrowheads="1"/>
          </p:cNvSpPr>
          <p:nvPr/>
        </p:nvSpPr>
        <p:spPr bwMode="auto">
          <a:xfrm>
            <a:off x="6781800" y="2514600"/>
            <a:ext cx="381000" cy="457200"/>
          </a:xfrm>
          <a:prstGeom prst="rect">
            <a:avLst/>
          </a:prstGeom>
          <a:solidFill>
            <a:srgbClr val="FF99CC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FFFF"/>
                </a:solidFill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21659" name="Group 155"/>
          <p:cNvGrpSpPr/>
          <p:nvPr/>
        </p:nvGrpSpPr>
        <p:grpSpPr bwMode="auto">
          <a:xfrm>
            <a:off x="1600200" y="1828800"/>
            <a:ext cx="6172200" cy="2667000"/>
            <a:chOff x="912" y="1056"/>
            <a:chExt cx="3888" cy="1680"/>
          </a:xfrm>
        </p:grpSpPr>
        <p:grpSp>
          <p:nvGrpSpPr>
            <p:cNvPr id="21660" name="Group 156"/>
            <p:cNvGrpSpPr/>
            <p:nvPr/>
          </p:nvGrpSpPr>
          <p:grpSpPr bwMode="auto">
            <a:xfrm>
              <a:off x="2352" y="1056"/>
              <a:ext cx="864" cy="1391"/>
              <a:chOff x="2352" y="1056"/>
              <a:chExt cx="864" cy="1391"/>
            </a:xfrm>
          </p:grpSpPr>
          <p:sp>
            <p:nvSpPr>
              <p:cNvPr id="21661" name="AutoShape 157"/>
              <p:cNvSpPr>
                <a:spLocks noChangeArrowheads="1"/>
              </p:cNvSpPr>
              <p:nvPr/>
            </p:nvSpPr>
            <p:spPr bwMode="auto">
              <a:xfrm rot="10789515">
                <a:off x="2735" y="1103"/>
                <a:ext cx="145" cy="134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662" name="AutoShape 158"/>
              <p:cNvSpPr>
                <a:spLocks noChangeArrowheads="1"/>
              </p:cNvSpPr>
              <p:nvPr/>
            </p:nvSpPr>
            <p:spPr bwMode="auto">
              <a:xfrm>
                <a:off x="2352" y="1056"/>
                <a:ext cx="864" cy="528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663" name="Line 159"/>
              <p:cNvSpPr>
                <a:spLocks noChangeShapeType="1"/>
              </p:cNvSpPr>
              <p:nvPr/>
            </p:nvSpPr>
            <p:spPr bwMode="auto">
              <a:xfrm flipV="1">
                <a:off x="2811" y="1113"/>
                <a:ext cx="0" cy="105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664" name="AutoShape 160"/>
            <p:cNvSpPr>
              <a:spLocks noChangeArrowheads="1"/>
            </p:cNvSpPr>
            <p:nvPr/>
          </p:nvSpPr>
          <p:spPr bwMode="auto">
            <a:xfrm>
              <a:off x="2688" y="2160"/>
              <a:ext cx="240" cy="2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65" name="AutoShape 161"/>
            <p:cNvSpPr>
              <a:spLocks noChangeArrowheads="1"/>
            </p:cNvSpPr>
            <p:nvPr/>
          </p:nvSpPr>
          <p:spPr bwMode="auto">
            <a:xfrm>
              <a:off x="1401" y="1776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66" name="AutoShape 162"/>
            <p:cNvSpPr>
              <a:spLocks noChangeArrowheads="1"/>
            </p:cNvSpPr>
            <p:nvPr/>
          </p:nvSpPr>
          <p:spPr bwMode="auto">
            <a:xfrm>
              <a:off x="4032" y="1776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67" name="AutoShape 163"/>
            <p:cNvSpPr>
              <a:spLocks noChangeArrowheads="1"/>
            </p:cNvSpPr>
            <p:nvPr/>
          </p:nvSpPr>
          <p:spPr bwMode="auto">
            <a:xfrm>
              <a:off x="3504" y="1776"/>
              <a:ext cx="12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68" name="Rectangle 164"/>
            <p:cNvSpPr>
              <a:spLocks noChangeArrowheads="1"/>
            </p:cNvSpPr>
            <p:nvPr/>
          </p:nvSpPr>
          <p:spPr bwMode="auto">
            <a:xfrm>
              <a:off x="1383" y="2115"/>
              <a:ext cx="2880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69" name="AutoShape 165"/>
            <p:cNvSpPr>
              <a:spLocks noChangeArrowheads="1"/>
            </p:cNvSpPr>
            <p:nvPr/>
          </p:nvSpPr>
          <p:spPr bwMode="auto">
            <a:xfrm rot="10800000">
              <a:off x="1104" y="2592"/>
              <a:ext cx="120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70" name="AutoShape 166"/>
            <p:cNvSpPr>
              <a:spLocks noChangeArrowheads="1"/>
            </p:cNvSpPr>
            <p:nvPr/>
          </p:nvSpPr>
          <p:spPr bwMode="auto">
            <a:xfrm rot="10800000">
              <a:off x="3360" y="2592"/>
              <a:ext cx="120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71" name="Rectangle 167"/>
            <p:cNvSpPr>
              <a:spLocks noChangeArrowheads="1"/>
            </p:cNvSpPr>
            <p:nvPr/>
          </p:nvSpPr>
          <p:spPr bwMode="auto">
            <a:xfrm>
              <a:off x="1536" y="2448"/>
              <a:ext cx="24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72" name="Oval 168"/>
            <p:cNvSpPr>
              <a:spLocks noChangeArrowheads="1"/>
            </p:cNvSpPr>
            <p:nvPr/>
          </p:nvSpPr>
          <p:spPr bwMode="auto">
            <a:xfrm>
              <a:off x="2736" y="211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673" name="AutoShape 169"/>
            <p:cNvSpPr>
              <a:spLocks noChangeArrowheads="1"/>
            </p:cNvSpPr>
            <p:nvPr/>
          </p:nvSpPr>
          <p:spPr bwMode="auto">
            <a:xfrm>
              <a:off x="912" y="1770"/>
              <a:ext cx="12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21678" name="Object 174"/>
          <p:cNvGraphicFramePr>
            <a:graphicFrameLocks noChangeAspect="1"/>
          </p:cNvGraphicFramePr>
          <p:nvPr/>
        </p:nvGraphicFramePr>
        <p:xfrm>
          <a:off x="2971800" y="5334000"/>
          <a:ext cx="33528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公式" r:id="rId5" imgW="965200" imgH="241300" progId="Equation.3">
                  <p:embed/>
                </p:oleObj>
              </mc:Choice>
              <mc:Fallback>
                <p:oleObj name="公式" r:id="rId5" imgW="965200" imgH="241300" progId="Equation.3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334000"/>
                        <a:ext cx="335280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21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40" grpId="0" animBg="1"/>
      <p:bldP spid="21640" grpId="1" animBg="1"/>
      <p:bldP spid="21638" grpId="0" animBg="1"/>
      <p:bldP spid="21639" grpId="0" animBg="1"/>
      <p:bldP spid="21655" grpId="0" animBg="1"/>
      <p:bldP spid="21655" grpId="1" animBg="1"/>
      <p:bldP spid="21657" grpId="0" animBg="1"/>
      <p:bldP spid="21657" grpId="1" animBg="1"/>
      <p:bldP spid="21656" grpId="0" animBg="1"/>
      <p:bldP spid="21656" grpId="1" animBg="1"/>
      <p:bldP spid="21658" grpId="0" animBg="1"/>
      <p:bldP spid="21658" grpId="1" animBg="1"/>
      <p:bldP spid="21674" grpId="0" animBg="1"/>
      <p:bldP spid="21675" grpId="0" animBg="1"/>
      <p:bldP spid="21676" grpId="0" animBg="1"/>
      <p:bldP spid="216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590800" y="2514600"/>
            <a:ext cx="381000" cy="457200"/>
          </a:xfrm>
          <a:prstGeom prst="rect">
            <a:avLst/>
          </a:prstGeom>
          <a:solidFill>
            <a:srgbClr val="FF99CC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FF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6096000" y="2438400"/>
            <a:ext cx="609600" cy="609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438400"/>
            <a:ext cx="457200" cy="609600"/>
          </a:xfrm>
          <a:prstGeom prst="rect">
            <a:avLst/>
          </a:prstGeom>
          <a:solidFill>
            <a:srgbClr val="6699FF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a</a:t>
            </a: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3733800" y="4572000"/>
          <a:ext cx="1828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公式" r:id="rId3" imgW="469900" imgH="241300" progId="Equation.3">
                  <p:embed/>
                </p:oleObj>
              </mc:Choice>
              <mc:Fallback>
                <p:oleObj name="公式" r:id="rId3" imgW="469900" imgH="241300" progId="Equation.3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572000"/>
                        <a:ext cx="1828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58" name="Group 6"/>
          <p:cNvGrpSpPr/>
          <p:nvPr/>
        </p:nvGrpSpPr>
        <p:grpSpPr bwMode="auto">
          <a:xfrm>
            <a:off x="1600200" y="1828800"/>
            <a:ext cx="6172200" cy="2667000"/>
            <a:chOff x="912" y="1056"/>
            <a:chExt cx="3888" cy="1680"/>
          </a:xfrm>
        </p:grpSpPr>
        <p:grpSp>
          <p:nvGrpSpPr>
            <p:cNvPr id="23559" name="Group 7"/>
            <p:cNvGrpSpPr/>
            <p:nvPr/>
          </p:nvGrpSpPr>
          <p:grpSpPr bwMode="auto">
            <a:xfrm>
              <a:off x="2352" y="1056"/>
              <a:ext cx="864" cy="1391"/>
              <a:chOff x="2352" y="1056"/>
              <a:chExt cx="864" cy="1391"/>
            </a:xfrm>
          </p:grpSpPr>
          <p:sp>
            <p:nvSpPr>
              <p:cNvPr id="23560" name="AutoShape 8"/>
              <p:cNvSpPr>
                <a:spLocks noChangeArrowheads="1"/>
              </p:cNvSpPr>
              <p:nvPr/>
            </p:nvSpPr>
            <p:spPr bwMode="auto">
              <a:xfrm rot="10789515">
                <a:off x="2735" y="1103"/>
                <a:ext cx="145" cy="134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3561" name="AutoShape 9"/>
              <p:cNvSpPr>
                <a:spLocks noChangeArrowheads="1"/>
              </p:cNvSpPr>
              <p:nvPr/>
            </p:nvSpPr>
            <p:spPr bwMode="auto">
              <a:xfrm>
                <a:off x="2352" y="1056"/>
                <a:ext cx="864" cy="528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3562" name="Line 10"/>
              <p:cNvSpPr>
                <a:spLocks noChangeShapeType="1"/>
              </p:cNvSpPr>
              <p:nvPr/>
            </p:nvSpPr>
            <p:spPr bwMode="auto">
              <a:xfrm flipV="1">
                <a:off x="2811" y="1113"/>
                <a:ext cx="0" cy="105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3563" name="AutoShape 11"/>
            <p:cNvSpPr>
              <a:spLocks noChangeArrowheads="1"/>
            </p:cNvSpPr>
            <p:nvPr/>
          </p:nvSpPr>
          <p:spPr bwMode="auto">
            <a:xfrm>
              <a:off x="2688" y="2160"/>
              <a:ext cx="240" cy="2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>
              <a:off x="1401" y="1776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>
              <a:off x="4032" y="1776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66" name="AutoShape 14"/>
            <p:cNvSpPr>
              <a:spLocks noChangeArrowheads="1"/>
            </p:cNvSpPr>
            <p:nvPr/>
          </p:nvSpPr>
          <p:spPr bwMode="auto">
            <a:xfrm>
              <a:off x="3504" y="1776"/>
              <a:ext cx="12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67" name="Rectangle 15"/>
            <p:cNvSpPr>
              <a:spLocks noChangeArrowheads="1"/>
            </p:cNvSpPr>
            <p:nvPr/>
          </p:nvSpPr>
          <p:spPr bwMode="auto">
            <a:xfrm>
              <a:off x="1383" y="2115"/>
              <a:ext cx="2880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68" name="AutoShape 16"/>
            <p:cNvSpPr>
              <a:spLocks noChangeArrowheads="1"/>
            </p:cNvSpPr>
            <p:nvPr/>
          </p:nvSpPr>
          <p:spPr bwMode="auto">
            <a:xfrm rot="10800000">
              <a:off x="1104" y="2592"/>
              <a:ext cx="120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69" name="AutoShape 17"/>
            <p:cNvSpPr>
              <a:spLocks noChangeArrowheads="1"/>
            </p:cNvSpPr>
            <p:nvPr/>
          </p:nvSpPr>
          <p:spPr bwMode="auto">
            <a:xfrm rot="10800000">
              <a:off x="3360" y="2592"/>
              <a:ext cx="120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70" name="Rectangle 18"/>
            <p:cNvSpPr>
              <a:spLocks noChangeArrowheads="1"/>
            </p:cNvSpPr>
            <p:nvPr/>
          </p:nvSpPr>
          <p:spPr bwMode="auto">
            <a:xfrm>
              <a:off x="1536" y="2448"/>
              <a:ext cx="24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71" name="Oval 19"/>
            <p:cNvSpPr>
              <a:spLocks noChangeArrowheads="1"/>
            </p:cNvSpPr>
            <p:nvPr/>
          </p:nvSpPr>
          <p:spPr bwMode="auto">
            <a:xfrm>
              <a:off x="2736" y="211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72" name="AutoShape 20"/>
            <p:cNvSpPr>
              <a:spLocks noChangeArrowheads="1"/>
            </p:cNvSpPr>
            <p:nvPr/>
          </p:nvSpPr>
          <p:spPr bwMode="auto">
            <a:xfrm>
              <a:off x="912" y="1770"/>
              <a:ext cx="12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2590800" y="2667000"/>
            <a:ext cx="381000" cy="457200"/>
          </a:xfrm>
          <a:prstGeom prst="rect">
            <a:avLst/>
          </a:prstGeom>
          <a:solidFill>
            <a:srgbClr val="FF99CC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FF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2057400" y="2590800"/>
            <a:ext cx="457200" cy="609600"/>
          </a:xfrm>
          <a:prstGeom prst="rect">
            <a:avLst/>
          </a:prstGeom>
          <a:solidFill>
            <a:srgbClr val="6699FF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6096000" y="2133600"/>
            <a:ext cx="609600" cy="609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6781800" y="2209800"/>
            <a:ext cx="381000" cy="457200"/>
          </a:xfrm>
          <a:prstGeom prst="rect">
            <a:avLst/>
          </a:prstGeom>
          <a:solidFill>
            <a:srgbClr val="FF99CC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FFFF"/>
                </a:solidFill>
                <a:latin typeface="Times New Roman" panose="02020603050405020304" pitchFamily="18" charset="0"/>
              </a:rPr>
              <a:t>c</a:t>
            </a:r>
          </a:p>
        </p:txBody>
      </p:sp>
      <p:grpSp>
        <p:nvGrpSpPr>
          <p:cNvPr id="23577" name="Group 25"/>
          <p:cNvGrpSpPr/>
          <p:nvPr/>
        </p:nvGrpSpPr>
        <p:grpSpPr bwMode="auto">
          <a:xfrm>
            <a:off x="1600200" y="1828800"/>
            <a:ext cx="6172200" cy="2667000"/>
            <a:chOff x="912" y="1056"/>
            <a:chExt cx="3888" cy="1680"/>
          </a:xfrm>
        </p:grpSpPr>
        <p:sp>
          <p:nvSpPr>
            <p:cNvPr id="23578" name="AutoShape 26"/>
            <p:cNvSpPr>
              <a:spLocks noChangeArrowheads="1"/>
            </p:cNvSpPr>
            <p:nvPr/>
          </p:nvSpPr>
          <p:spPr bwMode="auto">
            <a:xfrm rot="10789515">
              <a:off x="2735" y="1103"/>
              <a:ext cx="145" cy="13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79" name="AutoShape 27"/>
            <p:cNvSpPr>
              <a:spLocks noChangeArrowheads="1"/>
            </p:cNvSpPr>
            <p:nvPr/>
          </p:nvSpPr>
          <p:spPr bwMode="auto">
            <a:xfrm>
              <a:off x="2352" y="1056"/>
              <a:ext cx="864" cy="528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80" name="Line 28"/>
            <p:cNvSpPr>
              <a:spLocks noChangeShapeType="1"/>
            </p:cNvSpPr>
            <p:nvPr/>
          </p:nvSpPr>
          <p:spPr bwMode="auto">
            <a:xfrm rot="21240000" flipV="1">
              <a:off x="2742" y="1113"/>
              <a:ext cx="0" cy="10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81" name="AutoShape 29"/>
            <p:cNvSpPr>
              <a:spLocks noChangeArrowheads="1"/>
            </p:cNvSpPr>
            <p:nvPr/>
          </p:nvSpPr>
          <p:spPr bwMode="auto">
            <a:xfrm>
              <a:off x="2688" y="2160"/>
              <a:ext cx="240" cy="2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82" name="AutoShape 30"/>
            <p:cNvSpPr>
              <a:spLocks noChangeArrowheads="1"/>
            </p:cNvSpPr>
            <p:nvPr/>
          </p:nvSpPr>
          <p:spPr bwMode="auto">
            <a:xfrm>
              <a:off x="1410" y="1899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83" name="AutoShape 31"/>
            <p:cNvSpPr>
              <a:spLocks noChangeArrowheads="1"/>
            </p:cNvSpPr>
            <p:nvPr/>
          </p:nvSpPr>
          <p:spPr bwMode="auto">
            <a:xfrm>
              <a:off x="4032" y="1584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84" name="AutoShape 32"/>
            <p:cNvSpPr>
              <a:spLocks noChangeArrowheads="1"/>
            </p:cNvSpPr>
            <p:nvPr/>
          </p:nvSpPr>
          <p:spPr bwMode="auto">
            <a:xfrm>
              <a:off x="3504" y="1584"/>
              <a:ext cx="12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85" name="Rectangle 33"/>
            <p:cNvSpPr>
              <a:spLocks noChangeArrowheads="1"/>
            </p:cNvSpPr>
            <p:nvPr/>
          </p:nvSpPr>
          <p:spPr bwMode="auto">
            <a:xfrm rot="21240000">
              <a:off x="1392" y="2112"/>
              <a:ext cx="2880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86" name="AutoShape 34"/>
            <p:cNvSpPr>
              <a:spLocks noChangeArrowheads="1"/>
            </p:cNvSpPr>
            <p:nvPr/>
          </p:nvSpPr>
          <p:spPr bwMode="auto">
            <a:xfrm rot="10800000">
              <a:off x="1104" y="2592"/>
              <a:ext cx="120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87" name="AutoShape 35"/>
            <p:cNvSpPr>
              <a:spLocks noChangeArrowheads="1"/>
            </p:cNvSpPr>
            <p:nvPr/>
          </p:nvSpPr>
          <p:spPr bwMode="auto">
            <a:xfrm rot="10800000">
              <a:off x="3360" y="2592"/>
              <a:ext cx="120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88" name="Rectangle 36"/>
            <p:cNvSpPr>
              <a:spLocks noChangeArrowheads="1"/>
            </p:cNvSpPr>
            <p:nvPr/>
          </p:nvSpPr>
          <p:spPr bwMode="auto">
            <a:xfrm>
              <a:off x="1536" y="2448"/>
              <a:ext cx="24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89" name="Oval 37"/>
            <p:cNvSpPr>
              <a:spLocks noChangeArrowheads="1"/>
            </p:cNvSpPr>
            <p:nvPr/>
          </p:nvSpPr>
          <p:spPr bwMode="auto">
            <a:xfrm>
              <a:off x="2736" y="2112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590" name="AutoShape 38"/>
            <p:cNvSpPr>
              <a:spLocks noChangeArrowheads="1"/>
            </p:cNvSpPr>
            <p:nvPr/>
          </p:nvSpPr>
          <p:spPr bwMode="auto">
            <a:xfrm>
              <a:off x="912" y="1872"/>
              <a:ext cx="12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2590800" y="2514600"/>
            <a:ext cx="381000" cy="457200"/>
          </a:xfrm>
          <a:prstGeom prst="rect">
            <a:avLst/>
          </a:prstGeom>
          <a:solidFill>
            <a:srgbClr val="FF99CC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FF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2057400" y="2438400"/>
            <a:ext cx="457200" cy="609600"/>
          </a:xfrm>
          <a:prstGeom prst="rect">
            <a:avLst/>
          </a:prstGeom>
          <a:solidFill>
            <a:srgbClr val="6699FF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3593" name="Oval 41"/>
          <p:cNvSpPr>
            <a:spLocks noChangeArrowheads="1"/>
          </p:cNvSpPr>
          <p:nvPr/>
        </p:nvSpPr>
        <p:spPr bwMode="auto">
          <a:xfrm>
            <a:off x="6096000" y="2438400"/>
            <a:ext cx="609600" cy="609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6781800" y="2514600"/>
            <a:ext cx="381000" cy="457200"/>
          </a:xfrm>
          <a:prstGeom prst="rect">
            <a:avLst/>
          </a:prstGeom>
          <a:solidFill>
            <a:srgbClr val="FF99CC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FFFF"/>
                </a:solidFill>
                <a:latin typeface="Times New Roman" panose="02020603050405020304" pitchFamily="18" charset="0"/>
              </a:rPr>
              <a:t>c</a:t>
            </a:r>
          </a:p>
        </p:txBody>
      </p:sp>
      <p:grpSp>
        <p:nvGrpSpPr>
          <p:cNvPr id="23595" name="Group 43"/>
          <p:cNvGrpSpPr/>
          <p:nvPr/>
        </p:nvGrpSpPr>
        <p:grpSpPr bwMode="auto">
          <a:xfrm>
            <a:off x="1600200" y="1828800"/>
            <a:ext cx="6172200" cy="2667000"/>
            <a:chOff x="912" y="1056"/>
            <a:chExt cx="3888" cy="1680"/>
          </a:xfrm>
        </p:grpSpPr>
        <p:grpSp>
          <p:nvGrpSpPr>
            <p:cNvPr id="23596" name="Group 44"/>
            <p:cNvGrpSpPr/>
            <p:nvPr/>
          </p:nvGrpSpPr>
          <p:grpSpPr bwMode="auto">
            <a:xfrm>
              <a:off x="2352" y="1056"/>
              <a:ext cx="864" cy="1391"/>
              <a:chOff x="2352" y="1056"/>
              <a:chExt cx="864" cy="1391"/>
            </a:xfrm>
          </p:grpSpPr>
          <p:sp>
            <p:nvSpPr>
              <p:cNvPr id="23597" name="AutoShape 45"/>
              <p:cNvSpPr>
                <a:spLocks noChangeArrowheads="1"/>
              </p:cNvSpPr>
              <p:nvPr/>
            </p:nvSpPr>
            <p:spPr bwMode="auto">
              <a:xfrm rot="10789515">
                <a:off x="2735" y="1103"/>
                <a:ext cx="145" cy="134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3598" name="AutoShape 46"/>
              <p:cNvSpPr>
                <a:spLocks noChangeArrowheads="1"/>
              </p:cNvSpPr>
              <p:nvPr/>
            </p:nvSpPr>
            <p:spPr bwMode="auto">
              <a:xfrm>
                <a:off x="2352" y="1056"/>
                <a:ext cx="864" cy="528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3599" name="Line 47"/>
              <p:cNvSpPr>
                <a:spLocks noChangeShapeType="1"/>
              </p:cNvSpPr>
              <p:nvPr/>
            </p:nvSpPr>
            <p:spPr bwMode="auto">
              <a:xfrm flipV="1">
                <a:off x="2811" y="1113"/>
                <a:ext cx="0" cy="105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3600" name="AutoShape 48"/>
            <p:cNvSpPr>
              <a:spLocks noChangeArrowheads="1"/>
            </p:cNvSpPr>
            <p:nvPr/>
          </p:nvSpPr>
          <p:spPr bwMode="auto">
            <a:xfrm>
              <a:off x="2688" y="2160"/>
              <a:ext cx="240" cy="2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601" name="AutoShape 49"/>
            <p:cNvSpPr>
              <a:spLocks noChangeArrowheads="1"/>
            </p:cNvSpPr>
            <p:nvPr/>
          </p:nvSpPr>
          <p:spPr bwMode="auto">
            <a:xfrm>
              <a:off x="1401" y="1776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602" name="AutoShape 50"/>
            <p:cNvSpPr>
              <a:spLocks noChangeArrowheads="1"/>
            </p:cNvSpPr>
            <p:nvPr/>
          </p:nvSpPr>
          <p:spPr bwMode="auto">
            <a:xfrm>
              <a:off x="4032" y="1776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603" name="AutoShape 51"/>
            <p:cNvSpPr>
              <a:spLocks noChangeArrowheads="1"/>
            </p:cNvSpPr>
            <p:nvPr/>
          </p:nvSpPr>
          <p:spPr bwMode="auto">
            <a:xfrm>
              <a:off x="3504" y="1776"/>
              <a:ext cx="12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604" name="Rectangle 52"/>
            <p:cNvSpPr>
              <a:spLocks noChangeArrowheads="1"/>
            </p:cNvSpPr>
            <p:nvPr/>
          </p:nvSpPr>
          <p:spPr bwMode="auto">
            <a:xfrm>
              <a:off x="1383" y="2115"/>
              <a:ext cx="2880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605" name="AutoShape 53"/>
            <p:cNvSpPr>
              <a:spLocks noChangeArrowheads="1"/>
            </p:cNvSpPr>
            <p:nvPr/>
          </p:nvSpPr>
          <p:spPr bwMode="auto">
            <a:xfrm rot="10800000">
              <a:off x="1104" y="2592"/>
              <a:ext cx="120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606" name="AutoShape 54"/>
            <p:cNvSpPr>
              <a:spLocks noChangeArrowheads="1"/>
            </p:cNvSpPr>
            <p:nvPr/>
          </p:nvSpPr>
          <p:spPr bwMode="auto">
            <a:xfrm rot="10800000">
              <a:off x="3360" y="2592"/>
              <a:ext cx="120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607" name="Rectangle 55"/>
            <p:cNvSpPr>
              <a:spLocks noChangeArrowheads="1"/>
            </p:cNvSpPr>
            <p:nvPr/>
          </p:nvSpPr>
          <p:spPr bwMode="auto">
            <a:xfrm>
              <a:off x="1536" y="2448"/>
              <a:ext cx="24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608" name="Oval 56"/>
            <p:cNvSpPr>
              <a:spLocks noChangeArrowheads="1"/>
            </p:cNvSpPr>
            <p:nvPr/>
          </p:nvSpPr>
          <p:spPr bwMode="auto">
            <a:xfrm>
              <a:off x="2736" y="211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609" name="AutoShape 57"/>
            <p:cNvSpPr>
              <a:spLocks noChangeArrowheads="1"/>
            </p:cNvSpPr>
            <p:nvPr/>
          </p:nvSpPr>
          <p:spPr bwMode="auto">
            <a:xfrm>
              <a:off x="912" y="1770"/>
              <a:ext cx="12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23611" name="Object 59"/>
          <p:cNvGraphicFramePr>
            <a:graphicFrameLocks noChangeAspect="1"/>
          </p:cNvGraphicFramePr>
          <p:nvPr/>
        </p:nvGraphicFramePr>
        <p:xfrm>
          <a:off x="2884488" y="5334000"/>
          <a:ext cx="3529012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公式" r:id="rId5" imgW="1016000" imgH="241300" progId="Equation.3">
                  <p:embed/>
                </p:oleObj>
              </mc:Choice>
              <mc:Fallback>
                <p:oleObj name="公式" r:id="rId5" imgW="1016000" imgH="241300" progId="Equation.3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5334000"/>
                        <a:ext cx="3529012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2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4" grpId="1" animBg="1"/>
      <p:bldP spid="23555" grpId="0" animBg="1"/>
      <p:bldP spid="23556" grpId="0" animBg="1"/>
      <p:bldP spid="23573" grpId="0" animBg="1"/>
      <p:bldP spid="23573" grpId="1" animBg="1"/>
      <p:bldP spid="23574" grpId="0" animBg="1"/>
      <p:bldP spid="23574" grpId="1" animBg="1"/>
      <p:bldP spid="23575" grpId="0" animBg="1"/>
      <p:bldP spid="23575" grpId="1" animBg="1"/>
      <p:bldP spid="23576" grpId="0" animBg="1"/>
      <p:bldP spid="23576" grpId="1" animBg="1"/>
      <p:bldP spid="23591" grpId="0" animBg="1"/>
      <p:bldP spid="23592" grpId="0" animBg="1"/>
      <p:bldP spid="23593" grpId="0" animBg="1"/>
      <p:bldP spid="235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3733800" y="4572000"/>
          <a:ext cx="1828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公式" r:id="rId3" imgW="469900" imgH="241300" progId="Equation.3">
                  <p:embed/>
                </p:oleObj>
              </mc:Choice>
              <mc:Fallback>
                <p:oleObj name="公式" r:id="rId3" imgW="469900" imgH="241300" progId="Equation.3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572000"/>
                        <a:ext cx="1828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590800" y="2514600"/>
            <a:ext cx="381000" cy="457200"/>
          </a:xfrm>
          <a:prstGeom prst="rect">
            <a:avLst/>
          </a:prstGeom>
          <a:solidFill>
            <a:srgbClr val="FF99CC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FF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057400" y="2438400"/>
            <a:ext cx="457200" cy="609600"/>
          </a:xfrm>
          <a:prstGeom prst="rect">
            <a:avLst/>
          </a:prstGeom>
          <a:solidFill>
            <a:srgbClr val="6699FF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kumimoji="1" lang="zh-CN" altLang="zh-CN" sz="3600" b="1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6096000" y="2438400"/>
            <a:ext cx="609600" cy="609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kumimoji="1" lang="zh-CN" altLang="zh-CN" sz="3600" b="1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781800" y="2514600"/>
            <a:ext cx="381000" cy="457200"/>
          </a:xfrm>
          <a:prstGeom prst="rect">
            <a:avLst/>
          </a:prstGeom>
          <a:solidFill>
            <a:srgbClr val="FF99CC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FFFF"/>
                </a:solidFill>
                <a:latin typeface="Times New Roman" panose="02020603050405020304" pitchFamily="18" charset="0"/>
              </a:rPr>
              <a:t>c</a:t>
            </a:r>
          </a:p>
        </p:txBody>
      </p:sp>
      <p:grpSp>
        <p:nvGrpSpPr>
          <p:cNvPr id="24585" name="Group 9"/>
          <p:cNvGrpSpPr/>
          <p:nvPr/>
        </p:nvGrpSpPr>
        <p:grpSpPr bwMode="auto">
          <a:xfrm>
            <a:off x="1600200" y="1828800"/>
            <a:ext cx="6172200" cy="2667000"/>
            <a:chOff x="912" y="1056"/>
            <a:chExt cx="3888" cy="1680"/>
          </a:xfrm>
        </p:grpSpPr>
        <p:grpSp>
          <p:nvGrpSpPr>
            <p:cNvPr id="24586" name="Group 10"/>
            <p:cNvGrpSpPr/>
            <p:nvPr/>
          </p:nvGrpSpPr>
          <p:grpSpPr bwMode="auto">
            <a:xfrm>
              <a:off x="2352" y="1056"/>
              <a:ext cx="864" cy="1391"/>
              <a:chOff x="2352" y="1056"/>
              <a:chExt cx="864" cy="1391"/>
            </a:xfrm>
          </p:grpSpPr>
          <p:sp>
            <p:nvSpPr>
              <p:cNvPr id="24587" name="AutoShape 11"/>
              <p:cNvSpPr>
                <a:spLocks noChangeArrowheads="1"/>
              </p:cNvSpPr>
              <p:nvPr/>
            </p:nvSpPr>
            <p:spPr bwMode="auto">
              <a:xfrm rot="10789515">
                <a:off x="2735" y="1103"/>
                <a:ext cx="145" cy="134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588" name="AutoShape 12"/>
              <p:cNvSpPr>
                <a:spLocks noChangeArrowheads="1"/>
              </p:cNvSpPr>
              <p:nvPr/>
            </p:nvSpPr>
            <p:spPr bwMode="auto">
              <a:xfrm>
                <a:off x="2352" y="1056"/>
                <a:ext cx="864" cy="528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589" name="Line 13"/>
              <p:cNvSpPr>
                <a:spLocks noChangeShapeType="1"/>
              </p:cNvSpPr>
              <p:nvPr/>
            </p:nvSpPr>
            <p:spPr bwMode="auto">
              <a:xfrm flipV="1">
                <a:off x="2811" y="1113"/>
                <a:ext cx="0" cy="105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4590" name="AutoShape 14"/>
            <p:cNvSpPr>
              <a:spLocks noChangeArrowheads="1"/>
            </p:cNvSpPr>
            <p:nvPr/>
          </p:nvSpPr>
          <p:spPr bwMode="auto">
            <a:xfrm>
              <a:off x="2688" y="2160"/>
              <a:ext cx="240" cy="2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591" name="AutoShape 15"/>
            <p:cNvSpPr>
              <a:spLocks noChangeArrowheads="1"/>
            </p:cNvSpPr>
            <p:nvPr/>
          </p:nvSpPr>
          <p:spPr bwMode="auto">
            <a:xfrm>
              <a:off x="1401" y="1776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592" name="AutoShape 16"/>
            <p:cNvSpPr>
              <a:spLocks noChangeArrowheads="1"/>
            </p:cNvSpPr>
            <p:nvPr/>
          </p:nvSpPr>
          <p:spPr bwMode="auto">
            <a:xfrm>
              <a:off x="4032" y="1776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593" name="AutoShape 17"/>
            <p:cNvSpPr>
              <a:spLocks noChangeArrowheads="1"/>
            </p:cNvSpPr>
            <p:nvPr/>
          </p:nvSpPr>
          <p:spPr bwMode="auto">
            <a:xfrm>
              <a:off x="3504" y="1776"/>
              <a:ext cx="12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594" name="Rectangle 18"/>
            <p:cNvSpPr>
              <a:spLocks noChangeArrowheads="1"/>
            </p:cNvSpPr>
            <p:nvPr/>
          </p:nvSpPr>
          <p:spPr bwMode="auto">
            <a:xfrm>
              <a:off x="1383" y="2115"/>
              <a:ext cx="2880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595" name="AutoShape 19"/>
            <p:cNvSpPr>
              <a:spLocks noChangeArrowheads="1"/>
            </p:cNvSpPr>
            <p:nvPr/>
          </p:nvSpPr>
          <p:spPr bwMode="auto">
            <a:xfrm rot="10800000">
              <a:off x="1104" y="2592"/>
              <a:ext cx="120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596" name="AutoShape 20"/>
            <p:cNvSpPr>
              <a:spLocks noChangeArrowheads="1"/>
            </p:cNvSpPr>
            <p:nvPr/>
          </p:nvSpPr>
          <p:spPr bwMode="auto">
            <a:xfrm rot="10800000">
              <a:off x="3360" y="2592"/>
              <a:ext cx="120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597" name="Rectangle 21"/>
            <p:cNvSpPr>
              <a:spLocks noChangeArrowheads="1"/>
            </p:cNvSpPr>
            <p:nvPr/>
          </p:nvSpPr>
          <p:spPr bwMode="auto">
            <a:xfrm>
              <a:off x="1536" y="2448"/>
              <a:ext cx="24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598" name="Oval 22"/>
            <p:cNvSpPr>
              <a:spLocks noChangeArrowheads="1"/>
            </p:cNvSpPr>
            <p:nvPr/>
          </p:nvSpPr>
          <p:spPr bwMode="auto">
            <a:xfrm>
              <a:off x="2736" y="211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599" name="AutoShape 23"/>
            <p:cNvSpPr>
              <a:spLocks noChangeArrowheads="1"/>
            </p:cNvSpPr>
            <p:nvPr/>
          </p:nvSpPr>
          <p:spPr bwMode="auto">
            <a:xfrm>
              <a:off x="912" y="1770"/>
              <a:ext cx="12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2057400" y="2057400"/>
            <a:ext cx="457200" cy="609600"/>
          </a:xfrm>
          <a:prstGeom prst="rect">
            <a:avLst/>
          </a:prstGeom>
          <a:solidFill>
            <a:srgbClr val="6699FF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kumimoji="1" lang="zh-CN" altLang="zh-CN" sz="3600" b="1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634" name="Oval 58"/>
          <p:cNvSpPr>
            <a:spLocks noChangeArrowheads="1"/>
          </p:cNvSpPr>
          <p:nvPr/>
        </p:nvSpPr>
        <p:spPr bwMode="auto">
          <a:xfrm>
            <a:off x="6096000" y="2743200"/>
            <a:ext cx="609600" cy="609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kumimoji="1" lang="zh-CN" altLang="zh-CN" sz="3600" b="1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6781800" y="2819400"/>
            <a:ext cx="381000" cy="457200"/>
          </a:xfrm>
          <a:prstGeom prst="rect">
            <a:avLst/>
          </a:prstGeom>
          <a:solidFill>
            <a:srgbClr val="FF99CC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FFFF"/>
                </a:solidFill>
                <a:latin typeface="Times New Roman" panose="02020603050405020304" pitchFamily="18" charset="0"/>
              </a:rPr>
              <a:t>c</a:t>
            </a:r>
          </a:p>
        </p:txBody>
      </p:sp>
      <p:grpSp>
        <p:nvGrpSpPr>
          <p:cNvPr id="24620" name="Group 44"/>
          <p:cNvGrpSpPr/>
          <p:nvPr/>
        </p:nvGrpSpPr>
        <p:grpSpPr bwMode="auto">
          <a:xfrm>
            <a:off x="1600200" y="1828800"/>
            <a:ext cx="6172200" cy="2667000"/>
            <a:chOff x="912" y="1056"/>
            <a:chExt cx="3888" cy="1680"/>
          </a:xfrm>
        </p:grpSpPr>
        <p:sp>
          <p:nvSpPr>
            <p:cNvPr id="24621" name="AutoShape 45"/>
            <p:cNvSpPr>
              <a:spLocks noChangeArrowheads="1"/>
            </p:cNvSpPr>
            <p:nvPr/>
          </p:nvSpPr>
          <p:spPr bwMode="auto">
            <a:xfrm rot="10789515">
              <a:off x="2735" y="1103"/>
              <a:ext cx="145" cy="13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622" name="AutoShape 46"/>
            <p:cNvSpPr>
              <a:spLocks noChangeArrowheads="1"/>
            </p:cNvSpPr>
            <p:nvPr/>
          </p:nvSpPr>
          <p:spPr bwMode="auto">
            <a:xfrm>
              <a:off x="2352" y="1056"/>
              <a:ext cx="864" cy="528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623" name="Line 47"/>
            <p:cNvSpPr>
              <a:spLocks noChangeShapeType="1"/>
            </p:cNvSpPr>
            <p:nvPr/>
          </p:nvSpPr>
          <p:spPr bwMode="auto">
            <a:xfrm rot="600000" flipV="1">
              <a:off x="2928" y="1104"/>
              <a:ext cx="0" cy="10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624" name="AutoShape 48"/>
            <p:cNvSpPr>
              <a:spLocks noChangeArrowheads="1"/>
            </p:cNvSpPr>
            <p:nvPr/>
          </p:nvSpPr>
          <p:spPr bwMode="auto">
            <a:xfrm>
              <a:off x="1413" y="1536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625" name="AutoShape 49"/>
            <p:cNvSpPr>
              <a:spLocks noChangeArrowheads="1"/>
            </p:cNvSpPr>
            <p:nvPr/>
          </p:nvSpPr>
          <p:spPr bwMode="auto">
            <a:xfrm>
              <a:off x="4002" y="1968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626" name="AutoShape 50"/>
            <p:cNvSpPr>
              <a:spLocks noChangeArrowheads="1"/>
            </p:cNvSpPr>
            <p:nvPr/>
          </p:nvSpPr>
          <p:spPr bwMode="auto">
            <a:xfrm>
              <a:off x="3504" y="1968"/>
              <a:ext cx="12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627" name="Rectangle 51"/>
            <p:cNvSpPr>
              <a:spLocks noChangeArrowheads="1"/>
            </p:cNvSpPr>
            <p:nvPr/>
          </p:nvSpPr>
          <p:spPr bwMode="auto">
            <a:xfrm rot="600000">
              <a:off x="1392" y="2112"/>
              <a:ext cx="2880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628" name="AutoShape 52"/>
            <p:cNvSpPr>
              <a:spLocks noChangeArrowheads="1"/>
            </p:cNvSpPr>
            <p:nvPr/>
          </p:nvSpPr>
          <p:spPr bwMode="auto">
            <a:xfrm rot="10800000">
              <a:off x="1104" y="2592"/>
              <a:ext cx="120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629" name="AutoShape 53"/>
            <p:cNvSpPr>
              <a:spLocks noChangeArrowheads="1"/>
            </p:cNvSpPr>
            <p:nvPr/>
          </p:nvSpPr>
          <p:spPr bwMode="auto">
            <a:xfrm rot="10800000">
              <a:off x="3360" y="2592"/>
              <a:ext cx="120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630" name="Rectangle 54"/>
            <p:cNvSpPr>
              <a:spLocks noChangeArrowheads="1"/>
            </p:cNvSpPr>
            <p:nvPr/>
          </p:nvSpPr>
          <p:spPr bwMode="auto">
            <a:xfrm>
              <a:off x="1536" y="2448"/>
              <a:ext cx="24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631" name="Oval 55"/>
            <p:cNvSpPr>
              <a:spLocks noChangeArrowheads="1"/>
            </p:cNvSpPr>
            <p:nvPr/>
          </p:nvSpPr>
          <p:spPr bwMode="auto">
            <a:xfrm>
              <a:off x="2736" y="2112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632" name="AutoShape 56"/>
            <p:cNvSpPr>
              <a:spLocks noChangeArrowheads="1"/>
            </p:cNvSpPr>
            <p:nvPr/>
          </p:nvSpPr>
          <p:spPr bwMode="auto">
            <a:xfrm>
              <a:off x="912" y="1536"/>
              <a:ext cx="12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4603" name="Group 27"/>
          <p:cNvGrpSpPr/>
          <p:nvPr/>
        </p:nvGrpSpPr>
        <p:grpSpPr bwMode="auto">
          <a:xfrm>
            <a:off x="609600" y="1828800"/>
            <a:ext cx="1219200" cy="1311275"/>
            <a:chOff x="192" y="1152"/>
            <a:chExt cx="768" cy="826"/>
          </a:xfrm>
        </p:grpSpPr>
        <p:sp>
          <p:nvSpPr>
            <p:cNvPr id="24604" name="AutoShape 28"/>
            <p:cNvSpPr>
              <a:spLocks noChangeArrowheads="1"/>
            </p:cNvSpPr>
            <p:nvPr/>
          </p:nvSpPr>
          <p:spPr bwMode="auto">
            <a:xfrm>
              <a:off x="336" y="1392"/>
              <a:ext cx="624" cy="432"/>
            </a:xfrm>
            <a:prstGeom prst="rightArrowCallout">
              <a:avLst>
                <a:gd name="adj1" fmla="val 25000"/>
                <a:gd name="adj2" fmla="val 25000"/>
                <a:gd name="adj3" fmla="val 24074"/>
                <a:gd name="adj4" fmla="val 66667"/>
              </a:avLst>
            </a:prstGeom>
            <a:solidFill>
              <a:srgbClr val="FF0000"/>
            </a:solidFill>
            <a:ln w="25400">
              <a:solidFill>
                <a:schemeClr val="hlink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605" name="Text Box 29"/>
            <p:cNvSpPr txBox="1">
              <a:spLocks noChangeArrowheads="1"/>
            </p:cNvSpPr>
            <p:nvPr/>
          </p:nvSpPr>
          <p:spPr bwMode="auto">
            <a:xfrm>
              <a:off x="192" y="1152"/>
              <a:ext cx="720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8000" b="1">
                  <a:solidFill>
                    <a:srgbClr val="FFFF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24600" name="Group 24"/>
          <p:cNvGrpSpPr/>
          <p:nvPr/>
        </p:nvGrpSpPr>
        <p:grpSpPr bwMode="auto">
          <a:xfrm>
            <a:off x="7543800" y="1752600"/>
            <a:ext cx="1371600" cy="1311275"/>
            <a:chOff x="4848" y="1152"/>
            <a:chExt cx="864" cy="826"/>
          </a:xfrm>
        </p:grpSpPr>
        <p:sp>
          <p:nvSpPr>
            <p:cNvPr id="24601" name="AutoShape 25"/>
            <p:cNvSpPr>
              <a:spLocks noChangeArrowheads="1"/>
            </p:cNvSpPr>
            <p:nvPr/>
          </p:nvSpPr>
          <p:spPr bwMode="auto">
            <a:xfrm>
              <a:off x="4848" y="1440"/>
              <a:ext cx="672" cy="432"/>
            </a:xfrm>
            <a:prstGeom prst="leftArrowCallout">
              <a:avLst>
                <a:gd name="adj1" fmla="val 25000"/>
                <a:gd name="adj2" fmla="val 25000"/>
                <a:gd name="adj3" fmla="val 25926"/>
                <a:gd name="adj4" fmla="val 66667"/>
              </a:avLst>
            </a:prstGeom>
            <a:solidFill>
              <a:srgbClr val="FF0000"/>
            </a:solidFill>
            <a:ln w="25400">
              <a:solidFill>
                <a:schemeClr val="hlink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zh-CN" sz="8000" b="1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602" name="Text Box 26"/>
            <p:cNvSpPr txBox="1">
              <a:spLocks noChangeArrowheads="1"/>
            </p:cNvSpPr>
            <p:nvPr/>
          </p:nvSpPr>
          <p:spPr bwMode="auto">
            <a:xfrm>
              <a:off x="4896" y="1152"/>
              <a:ext cx="81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8000" b="1">
                  <a:solidFill>
                    <a:srgbClr val="FFFF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24667" name="Rectangle 91"/>
          <p:cNvSpPr>
            <a:spLocks noChangeArrowheads="1"/>
          </p:cNvSpPr>
          <p:nvPr/>
        </p:nvSpPr>
        <p:spPr bwMode="auto">
          <a:xfrm>
            <a:off x="2057400" y="2438400"/>
            <a:ext cx="457200" cy="609600"/>
          </a:xfrm>
          <a:prstGeom prst="rect">
            <a:avLst/>
          </a:prstGeom>
          <a:solidFill>
            <a:srgbClr val="6699FF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kumimoji="1" lang="zh-CN" altLang="zh-CN" sz="3600" b="1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666" name="Oval 90"/>
          <p:cNvSpPr>
            <a:spLocks noChangeArrowheads="1"/>
          </p:cNvSpPr>
          <p:nvPr/>
        </p:nvSpPr>
        <p:spPr bwMode="auto">
          <a:xfrm>
            <a:off x="6096000" y="2438400"/>
            <a:ext cx="609600" cy="609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kumimoji="1" lang="zh-CN" altLang="zh-CN" sz="3600" b="1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4651" name="Group 75"/>
          <p:cNvGrpSpPr/>
          <p:nvPr/>
        </p:nvGrpSpPr>
        <p:grpSpPr bwMode="auto">
          <a:xfrm>
            <a:off x="1600200" y="1828800"/>
            <a:ext cx="6172200" cy="2667000"/>
            <a:chOff x="912" y="1056"/>
            <a:chExt cx="3888" cy="1680"/>
          </a:xfrm>
        </p:grpSpPr>
        <p:grpSp>
          <p:nvGrpSpPr>
            <p:cNvPr id="24652" name="Group 76"/>
            <p:cNvGrpSpPr/>
            <p:nvPr/>
          </p:nvGrpSpPr>
          <p:grpSpPr bwMode="auto">
            <a:xfrm>
              <a:off x="2352" y="1056"/>
              <a:ext cx="864" cy="1391"/>
              <a:chOff x="2352" y="1056"/>
              <a:chExt cx="864" cy="1391"/>
            </a:xfrm>
          </p:grpSpPr>
          <p:sp>
            <p:nvSpPr>
              <p:cNvPr id="24653" name="AutoShape 77"/>
              <p:cNvSpPr>
                <a:spLocks noChangeArrowheads="1"/>
              </p:cNvSpPr>
              <p:nvPr/>
            </p:nvSpPr>
            <p:spPr bwMode="auto">
              <a:xfrm rot="10789515">
                <a:off x="2735" y="1103"/>
                <a:ext cx="145" cy="134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654" name="AutoShape 78"/>
              <p:cNvSpPr>
                <a:spLocks noChangeArrowheads="1"/>
              </p:cNvSpPr>
              <p:nvPr/>
            </p:nvSpPr>
            <p:spPr bwMode="auto">
              <a:xfrm>
                <a:off x="2352" y="1056"/>
                <a:ext cx="864" cy="528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655" name="Line 79"/>
              <p:cNvSpPr>
                <a:spLocks noChangeShapeType="1"/>
              </p:cNvSpPr>
              <p:nvPr/>
            </p:nvSpPr>
            <p:spPr bwMode="auto">
              <a:xfrm flipV="1">
                <a:off x="2811" y="1113"/>
                <a:ext cx="0" cy="105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4656" name="AutoShape 80"/>
            <p:cNvSpPr>
              <a:spLocks noChangeArrowheads="1"/>
            </p:cNvSpPr>
            <p:nvPr/>
          </p:nvSpPr>
          <p:spPr bwMode="auto">
            <a:xfrm>
              <a:off x="2688" y="2160"/>
              <a:ext cx="240" cy="2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657" name="AutoShape 81"/>
            <p:cNvSpPr>
              <a:spLocks noChangeArrowheads="1"/>
            </p:cNvSpPr>
            <p:nvPr/>
          </p:nvSpPr>
          <p:spPr bwMode="auto">
            <a:xfrm>
              <a:off x="1401" y="1776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658" name="AutoShape 82"/>
            <p:cNvSpPr>
              <a:spLocks noChangeArrowheads="1"/>
            </p:cNvSpPr>
            <p:nvPr/>
          </p:nvSpPr>
          <p:spPr bwMode="auto">
            <a:xfrm>
              <a:off x="4032" y="1776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659" name="AutoShape 83"/>
            <p:cNvSpPr>
              <a:spLocks noChangeArrowheads="1"/>
            </p:cNvSpPr>
            <p:nvPr/>
          </p:nvSpPr>
          <p:spPr bwMode="auto">
            <a:xfrm>
              <a:off x="3504" y="1776"/>
              <a:ext cx="12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660" name="Rectangle 84"/>
            <p:cNvSpPr>
              <a:spLocks noChangeArrowheads="1"/>
            </p:cNvSpPr>
            <p:nvPr/>
          </p:nvSpPr>
          <p:spPr bwMode="auto">
            <a:xfrm>
              <a:off x="1383" y="2115"/>
              <a:ext cx="2880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661" name="AutoShape 85"/>
            <p:cNvSpPr>
              <a:spLocks noChangeArrowheads="1"/>
            </p:cNvSpPr>
            <p:nvPr/>
          </p:nvSpPr>
          <p:spPr bwMode="auto">
            <a:xfrm rot="10800000">
              <a:off x="1104" y="2592"/>
              <a:ext cx="120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662" name="AutoShape 86"/>
            <p:cNvSpPr>
              <a:spLocks noChangeArrowheads="1"/>
            </p:cNvSpPr>
            <p:nvPr/>
          </p:nvSpPr>
          <p:spPr bwMode="auto">
            <a:xfrm rot="10800000">
              <a:off x="3360" y="2592"/>
              <a:ext cx="120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663" name="Rectangle 87"/>
            <p:cNvSpPr>
              <a:spLocks noChangeArrowheads="1"/>
            </p:cNvSpPr>
            <p:nvPr/>
          </p:nvSpPr>
          <p:spPr bwMode="auto">
            <a:xfrm>
              <a:off x="1536" y="2448"/>
              <a:ext cx="24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664" name="Oval 88"/>
            <p:cNvSpPr>
              <a:spLocks noChangeArrowheads="1"/>
            </p:cNvSpPr>
            <p:nvPr/>
          </p:nvSpPr>
          <p:spPr bwMode="auto">
            <a:xfrm>
              <a:off x="2736" y="211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665" name="AutoShape 89"/>
            <p:cNvSpPr>
              <a:spLocks noChangeArrowheads="1"/>
            </p:cNvSpPr>
            <p:nvPr/>
          </p:nvSpPr>
          <p:spPr bwMode="auto">
            <a:xfrm>
              <a:off x="912" y="1770"/>
              <a:ext cx="12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24668" name="Object 92"/>
          <p:cNvGraphicFramePr>
            <a:graphicFrameLocks noChangeAspect="1"/>
          </p:cNvGraphicFramePr>
          <p:nvPr/>
        </p:nvGraphicFramePr>
        <p:xfrm>
          <a:off x="2689225" y="5334000"/>
          <a:ext cx="39195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公式" r:id="rId5" imgW="1016000" imgH="241300" progId="Equation.3">
                  <p:embed/>
                </p:oleObj>
              </mc:Choice>
              <mc:Fallback>
                <p:oleObj name="公式" r:id="rId5" imgW="1016000" imgH="241300" progId="Equation.3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5334000"/>
                        <a:ext cx="391953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4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500"/>
                                        <p:tgtEl>
                                          <p:spTgt spid="24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2" grpId="0" animBg="1"/>
      <p:bldP spid="24583" grpId="0" animBg="1"/>
      <p:bldP spid="24584" grpId="0" animBg="1"/>
      <p:bldP spid="24633" grpId="0" animBg="1"/>
      <p:bldP spid="24633" grpId="1" animBg="1"/>
      <p:bldP spid="24634" grpId="0" animBg="1"/>
      <p:bldP spid="24634" grpId="1" animBg="1"/>
      <p:bldP spid="24635" grpId="0" animBg="1"/>
      <p:bldP spid="24635" grpId="1" animBg="1"/>
      <p:bldP spid="24667" grpId="0" animBg="1"/>
      <p:bldP spid="246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38200" y="2514600"/>
            <a:ext cx="7315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000" b="1" dirty="0">
                <a:solidFill>
                  <a:srgbClr val="000000"/>
                </a:solidFill>
              </a:rPr>
              <a:t>等式的两边</a:t>
            </a:r>
            <a:r>
              <a:rPr lang="zh-CN" altLang="en-US" sz="3000" b="1" dirty="0">
                <a:solidFill>
                  <a:srgbClr val="FF0000"/>
                </a:solidFill>
              </a:rPr>
              <a:t>都加上</a:t>
            </a:r>
            <a:r>
              <a:rPr lang="zh-CN" altLang="en-US" sz="3000" b="1" dirty="0">
                <a:solidFill>
                  <a:srgbClr val="000000"/>
                </a:solidFill>
              </a:rPr>
              <a:t>（或</a:t>
            </a:r>
            <a:r>
              <a:rPr lang="zh-CN" altLang="en-US" sz="3000" b="1" dirty="0">
                <a:solidFill>
                  <a:srgbClr val="FF0000"/>
                </a:solidFill>
              </a:rPr>
              <a:t>都减去</a:t>
            </a:r>
            <a:r>
              <a:rPr lang="zh-CN" altLang="en-US" sz="3000" b="1" dirty="0">
                <a:solidFill>
                  <a:srgbClr val="000000"/>
                </a:solidFill>
              </a:rPr>
              <a:t>）</a:t>
            </a:r>
            <a:r>
              <a:rPr lang="zh-CN" altLang="en-US" sz="3000" b="1" dirty="0">
                <a:solidFill>
                  <a:srgbClr val="FF0000"/>
                </a:solidFill>
              </a:rPr>
              <a:t>同一个</a:t>
            </a:r>
            <a:r>
              <a:rPr lang="zh-CN" altLang="en-US" sz="3000" b="1" dirty="0">
                <a:solidFill>
                  <a:srgbClr val="000000"/>
                </a:solidFill>
              </a:rPr>
              <a:t>数或式，所得的结果仍是等式</a:t>
            </a:r>
            <a:r>
              <a:rPr lang="en-US" altLang="zh-CN" sz="3000" b="1" dirty="0">
                <a:solidFill>
                  <a:srgbClr val="000000"/>
                </a:solidFill>
              </a:rPr>
              <a:t>.</a:t>
            </a:r>
          </a:p>
        </p:txBody>
      </p:sp>
      <p:grpSp>
        <p:nvGrpSpPr>
          <p:cNvPr id="9232" name="Group 16"/>
          <p:cNvGrpSpPr/>
          <p:nvPr/>
        </p:nvGrpSpPr>
        <p:grpSpPr bwMode="auto">
          <a:xfrm>
            <a:off x="838200" y="3810000"/>
            <a:ext cx="7086600" cy="762000"/>
            <a:chOff x="672" y="1728"/>
            <a:chExt cx="4464" cy="480"/>
          </a:xfrm>
        </p:grpSpPr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672" y="1728"/>
              <a:ext cx="44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5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500" b="1" dirty="0">
                  <a:solidFill>
                    <a:srgbClr val="000000"/>
                  </a:solidFill>
                </a:rPr>
                <a:t>用字母可表示为：</a:t>
              </a:r>
            </a:p>
            <a:p>
              <a:pPr fontAlgn="base">
                <a:lnSpc>
                  <a:spcPct val="5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500" b="1" dirty="0">
                  <a:solidFill>
                    <a:srgbClr val="000000"/>
                  </a:solidFill>
                </a:rPr>
                <a:t>如果             ，那么                            </a:t>
              </a:r>
              <a:r>
                <a:rPr lang="en-US" altLang="zh-CN" sz="2500" b="1" dirty="0">
                  <a:solidFill>
                    <a:srgbClr val="000000"/>
                  </a:solidFill>
                </a:rPr>
                <a:t>.</a:t>
              </a:r>
            </a:p>
          </p:txBody>
        </p:sp>
        <p:graphicFrame>
          <p:nvGraphicFramePr>
            <p:cNvPr id="9223" name="Object 7"/>
            <p:cNvGraphicFramePr>
              <a:graphicFrameLocks noChangeAspect="1"/>
            </p:cNvGraphicFramePr>
            <p:nvPr/>
          </p:nvGraphicFramePr>
          <p:xfrm>
            <a:off x="1104" y="1824"/>
            <a:ext cx="816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0" name="公式" r:id="rId4" imgW="354965" imgH="177800" progId="Equation.3">
                    <p:embed/>
                  </p:oleObj>
                </mc:Choice>
                <mc:Fallback>
                  <p:oleObj name="公式" r:id="rId4" imgW="354965" imgH="177800" progId="Equation.3">
                    <p:embed/>
                    <p:pic>
                      <p:nvPicPr>
                        <p:cNvPr id="0" name="图片 51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1824"/>
                          <a:ext cx="816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4" name="Object 8"/>
            <p:cNvGraphicFramePr>
              <a:graphicFrameLocks noChangeAspect="1"/>
            </p:cNvGraphicFramePr>
            <p:nvPr/>
          </p:nvGraphicFramePr>
          <p:xfrm>
            <a:off x="2448" y="1824"/>
            <a:ext cx="1632" cy="3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1" name="公式" r:id="rId6" imgW="1016000" imgH="241300" progId="Equation.3">
                    <p:embed/>
                  </p:oleObj>
                </mc:Choice>
                <mc:Fallback>
                  <p:oleObj name="公式" r:id="rId6" imgW="1016000" imgH="241300" progId="Equation.3">
                    <p:embed/>
                    <p:pic>
                      <p:nvPicPr>
                        <p:cNvPr id="0" name="图片 51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1824"/>
                          <a:ext cx="1632" cy="3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838200" y="1143000"/>
            <a:ext cx="716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838200" y="1752600"/>
            <a:ext cx="2743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000" b="1" dirty="0">
                <a:solidFill>
                  <a:srgbClr val="000000"/>
                </a:solidFill>
              </a:rPr>
              <a:t>等式的性质</a:t>
            </a:r>
            <a:r>
              <a:rPr lang="en-US" altLang="zh-CN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34" grpId="0"/>
      <p:bldP spid="92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2" name="Oval 36"/>
          <p:cNvSpPr>
            <a:spLocks noChangeArrowheads="1"/>
          </p:cNvSpPr>
          <p:nvPr/>
        </p:nvSpPr>
        <p:spPr bwMode="auto">
          <a:xfrm>
            <a:off x="2590800" y="2438400"/>
            <a:ext cx="457200" cy="609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248400" y="2514600"/>
            <a:ext cx="360363" cy="528638"/>
          </a:xfrm>
          <a:prstGeom prst="rect">
            <a:avLst/>
          </a:prstGeom>
          <a:solidFill>
            <a:srgbClr val="FFCC00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2057400" y="2438400"/>
            <a:ext cx="457200" cy="609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29716" name="Group 20"/>
          <p:cNvGrpSpPr/>
          <p:nvPr/>
        </p:nvGrpSpPr>
        <p:grpSpPr bwMode="auto">
          <a:xfrm>
            <a:off x="1600200" y="1828800"/>
            <a:ext cx="6172200" cy="2667000"/>
            <a:chOff x="912" y="1056"/>
            <a:chExt cx="3888" cy="1680"/>
          </a:xfrm>
        </p:grpSpPr>
        <p:grpSp>
          <p:nvGrpSpPr>
            <p:cNvPr id="29717" name="Group 21"/>
            <p:cNvGrpSpPr/>
            <p:nvPr/>
          </p:nvGrpSpPr>
          <p:grpSpPr bwMode="auto">
            <a:xfrm>
              <a:off x="2352" y="1056"/>
              <a:ext cx="864" cy="1391"/>
              <a:chOff x="2352" y="1056"/>
              <a:chExt cx="864" cy="1391"/>
            </a:xfrm>
          </p:grpSpPr>
          <p:sp>
            <p:nvSpPr>
              <p:cNvPr id="29718" name="AutoShape 22"/>
              <p:cNvSpPr>
                <a:spLocks noChangeArrowheads="1"/>
              </p:cNvSpPr>
              <p:nvPr/>
            </p:nvSpPr>
            <p:spPr bwMode="auto">
              <a:xfrm rot="10789515">
                <a:off x="2735" y="1103"/>
                <a:ext cx="145" cy="134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19" name="AutoShape 23"/>
              <p:cNvSpPr>
                <a:spLocks noChangeArrowheads="1"/>
              </p:cNvSpPr>
              <p:nvPr/>
            </p:nvSpPr>
            <p:spPr bwMode="auto">
              <a:xfrm>
                <a:off x="2352" y="1056"/>
                <a:ext cx="864" cy="528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20" name="Line 24"/>
              <p:cNvSpPr>
                <a:spLocks noChangeShapeType="1"/>
              </p:cNvSpPr>
              <p:nvPr/>
            </p:nvSpPr>
            <p:spPr bwMode="auto">
              <a:xfrm flipV="1">
                <a:off x="2811" y="1113"/>
                <a:ext cx="0" cy="105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9721" name="AutoShape 25"/>
            <p:cNvSpPr>
              <a:spLocks noChangeArrowheads="1"/>
            </p:cNvSpPr>
            <p:nvPr/>
          </p:nvSpPr>
          <p:spPr bwMode="auto">
            <a:xfrm>
              <a:off x="2688" y="2160"/>
              <a:ext cx="240" cy="2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22" name="AutoShape 26"/>
            <p:cNvSpPr>
              <a:spLocks noChangeArrowheads="1"/>
            </p:cNvSpPr>
            <p:nvPr/>
          </p:nvSpPr>
          <p:spPr bwMode="auto">
            <a:xfrm>
              <a:off x="1401" y="1776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23" name="AutoShape 27"/>
            <p:cNvSpPr>
              <a:spLocks noChangeArrowheads="1"/>
            </p:cNvSpPr>
            <p:nvPr/>
          </p:nvSpPr>
          <p:spPr bwMode="auto">
            <a:xfrm>
              <a:off x="4032" y="1776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24" name="AutoShape 28"/>
            <p:cNvSpPr>
              <a:spLocks noChangeArrowheads="1"/>
            </p:cNvSpPr>
            <p:nvPr/>
          </p:nvSpPr>
          <p:spPr bwMode="auto">
            <a:xfrm>
              <a:off x="3504" y="1776"/>
              <a:ext cx="12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25" name="Rectangle 29"/>
            <p:cNvSpPr>
              <a:spLocks noChangeArrowheads="1"/>
            </p:cNvSpPr>
            <p:nvPr/>
          </p:nvSpPr>
          <p:spPr bwMode="auto">
            <a:xfrm>
              <a:off x="1383" y="2115"/>
              <a:ext cx="2880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26" name="AutoShape 30"/>
            <p:cNvSpPr>
              <a:spLocks noChangeArrowheads="1"/>
            </p:cNvSpPr>
            <p:nvPr/>
          </p:nvSpPr>
          <p:spPr bwMode="auto">
            <a:xfrm rot="10800000">
              <a:off x="1104" y="2592"/>
              <a:ext cx="120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27" name="AutoShape 31"/>
            <p:cNvSpPr>
              <a:spLocks noChangeArrowheads="1"/>
            </p:cNvSpPr>
            <p:nvPr/>
          </p:nvSpPr>
          <p:spPr bwMode="auto">
            <a:xfrm rot="10800000">
              <a:off x="3360" y="2592"/>
              <a:ext cx="120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28" name="Rectangle 32"/>
            <p:cNvSpPr>
              <a:spLocks noChangeArrowheads="1"/>
            </p:cNvSpPr>
            <p:nvPr/>
          </p:nvSpPr>
          <p:spPr bwMode="auto">
            <a:xfrm>
              <a:off x="1536" y="2448"/>
              <a:ext cx="24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29" name="Oval 33"/>
            <p:cNvSpPr>
              <a:spLocks noChangeArrowheads="1"/>
            </p:cNvSpPr>
            <p:nvPr/>
          </p:nvSpPr>
          <p:spPr bwMode="auto">
            <a:xfrm>
              <a:off x="2736" y="211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30" name="AutoShape 34"/>
            <p:cNvSpPr>
              <a:spLocks noChangeArrowheads="1"/>
            </p:cNvSpPr>
            <p:nvPr/>
          </p:nvSpPr>
          <p:spPr bwMode="auto">
            <a:xfrm>
              <a:off x="912" y="1770"/>
              <a:ext cx="12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29731" name="Object 35"/>
          <p:cNvGraphicFramePr>
            <a:graphicFrameLocks noChangeAspect="1"/>
          </p:cNvGraphicFramePr>
          <p:nvPr/>
        </p:nvGraphicFramePr>
        <p:xfrm>
          <a:off x="3733800" y="4572000"/>
          <a:ext cx="1828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公式" r:id="rId3" imgW="469900" imgH="241300" progId="Equation.3">
                  <p:embed/>
                </p:oleObj>
              </mc:Choice>
              <mc:Fallback>
                <p:oleObj name="公式" r:id="rId3" imgW="469900" imgH="241300" progId="Equation.3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572000"/>
                        <a:ext cx="1828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47" name="Oval 51"/>
          <p:cNvSpPr>
            <a:spLocks noChangeArrowheads="1"/>
          </p:cNvSpPr>
          <p:nvPr/>
        </p:nvSpPr>
        <p:spPr bwMode="auto">
          <a:xfrm>
            <a:off x="2590800" y="2590800"/>
            <a:ext cx="457200" cy="609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9748" name="Oval 52"/>
          <p:cNvSpPr>
            <a:spLocks noChangeArrowheads="1"/>
          </p:cNvSpPr>
          <p:nvPr/>
        </p:nvSpPr>
        <p:spPr bwMode="auto">
          <a:xfrm>
            <a:off x="2057400" y="2590800"/>
            <a:ext cx="457200" cy="609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9750" name="Rectangle 54"/>
          <p:cNvSpPr>
            <a:spLocks noChangeArrowheads="1"/>
          </p:cNvSpPr>
          <p:nvPr/>
        </p:nvSpPr>
        <p:spPr bwMode="auto">
          <a:xfrm>
            <a:off x="6248400" y="2209800"/>
            <a:ext cx="360363" cy="528638"/>
          </a:xfrm>
          <a:prstGeom prst="rect">
            <a:avLst/>
          </a:prstGeom>
          <a:solidFill>
            <a:srgbClr val="FFCC00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9751" name="Rectangle 55"/>
          <p:cNvSpPr>
            <a:spLocks noChangeArrowheads="1"/>
          </p:cNvSpPr>
          <p:nvPr/>
        </p:nvSpPr>
        <p:spPr bwMode="auto">
          <a:xfrm>
            <a:off x="6781800" y="2209800"/>
            <a:ext cx="360363" cy="528638"/>
          </a:xfrm>
          <a:prstGeom prst="rect">
            <a:avLst/>
          </a:prstGeom>
          <a:solidFill>
            <a:srgbClr val="FFCC00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b</a:t>
            </a:r>
          </a:p>
        </p:txBody>
      </p:sp>
      <p:grpSp>
        <p:nvGrpSpPr>
          <p:cNvPr id="29733" name="Group 37"/>
          <p:cNvGrpSpPr/>
          <p:nvPr/>
        </p:nvGrpSpPr>
        <p:grpSpPr bwMode="auto">
          <a:xfrm>
            <a:off x="1600200" y="1828800"/>
            <a:ext cx="6172200" cy="2667000"/>
            <a:chOff x="912" y="1056"/>
            <a:chExt cx="3888" cy="1680"/>
          </a:xfrm>
        </p:grpSpPr>
        <p:sp>
          <p:nvSpPr>
            <p:cNvPr id="29734" name="AutoShape 38"/>
            <p:cNvSpPr>
              <a:spLocks noChangeArrowheads="1"/>
            </p:cNvSpPr>
            <p:nvPr/>
          </p:nvSpPr>
          <p:spPr bwMode="auto">
            <a:xfrm rot="10789515">
              <a:off x="2735" y="1103"/>
              <a:ext cx="145" cy="13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35" name="AutoShape 39"/>
            <p:cNvSpPr>
              <a:spLocks noChangeArrowheads="1"/>
            </p:cNvSpPr>
            <p:nvPr/>
          </p:nvSpPr>
          <p:spPr bwMode="auto">
            <a:xfrm>
              <a:off x="2352" y="1056"/>
              <a:ext cx="864" cy="528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36" name="Line 40"/>
            <p:cNvSpPr>
              <a:spLocks noChangeShapeType="1"/>
            </p:cNvSpPr>
            <p:nvPr/>
          </p:nvSpPr>
          <p:spPr bwMode="auto">
            <a:xfrm rot="21240000" flipV="1">
              <a:off x="2742" y="1113"/>
              <a:ext cx="0" cy="10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37" name="AutoShape 41"/>
            <p:cNvSpPr>
              <a:spLocks noChangeArrowheads="1"/>
            </p:cNvSpPr>
            <p:nvPr/>
          </p:nvSpPr>
          <p:spPr bwMode="auto">
            <a:xfrm>
              <a:off x="2688" y="2160"/>
              <a:ext cx="240" cy="2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38" name="AutoShape 42"/>
            <p:cNvSpPr>
              <a:spLocks noChangeArrowheads="1"/>
            </p:cNvSpPr>
            <p:nvPr/>
          </p:nvSpPr>
          <p:spPr bwMode="auto">
            <a:xfrm>
              <a:off x="1410" y="1899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39" name="AutoShape 43"/>
            <p:cNvSpPr>
              <a:spLocks noChangeArrowheads="1"/>
            </p:cNvSpPr>
            <p:nvPr/>
          </p:nvSpPr>
          <p:spPr bwMode="auto">
            <a:xfrm>
              <a:off x="4032" y="1584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40" name="AutoShape 44"/>
            <p:cNvSpPr>
              <a:spLocks noChangeArrowheads="1"/>
            </p:cNvSpPr>
            <p:nvPr/>
          </p:nvSpPr>
          <p:spPr bwMode="auto">
            <a:xfrm>
              <a:off x="3504" y="1584"/>
              <a:ext cx="12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41" name="Rectangle 45"/>
            <p:cNvSpPr>
              <a:spLocks noChangeArrowheads="1"/>
            </p:cNvSpPr>
            <p:nvPr/>
          </p:nvSpPr>
          <p:spPr bwMode="auto">
            <a:xfrm rot="21240000">
              <a:off x="1392" y="2112"/>
              <a:ext cx="2880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42" name="AutoShape 46"/>
            <p:cNvSpPr>
              <a:spLocks noChangeArrowheads="1"/>
            </p:cNvSpPr>
            <p:nvPr/>
          </p:nvSpPr>
          <p:spPr bwMode="auto">
            <a:xfrm rot="10800000">
              <a:off x="1104" y="2592"/>
              <a:ext cx="120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43" name="AutoShape 47"/>
            <p:cNvSpPr>
              <a:spLocks noChangeArrowheads="1"/>
            </p:cNvSpPr>
            <p:nvPr/>
          </p:nvSpPr>
          <p:spPr bwMode="auto">
            <a:xfrm rot="10800000">
              <a:off x="3360" y="2592"/>
              <a:ext cx="120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44" name="Rectangle 48"/>
            <p:cNvSpPr>
              <a:spLocks noChangeArrowheads="1"/>
            </p:cNvSpPr>
            <p:nvPr/>
          </p:nvSpPr>
          <p:spPr bwMode="auto">
            <a:xfrm>
              <a:off x="1536" y="2448"/>
              <a:ext cx="24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45" name="Oval 49"/>
            <p:cNvSpPr>
              <a:spLocks noChangeArrowheads="1"/>
            </p:cNvSpPr>
            <p:nvPr/>
          </p:nvSpPr>
          <p:spPr bwMode="auto">
            <a:xfrm>
              <a:off x="2736" y="2112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46" name="AutoShape 50"/>
            <p:cNvSpPr>
              <a:spLocks noChangeArrowheads="1"/>
            </p:cNvSpPr>
            <p:nvPr/>
          </p:nvSpPr>
          <p:spPr bwMode="auto">
            <a:xfrm>
              <a:off x="912" y="1872"/>
              <a:ext cx="12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9767" name="Oval 71"/>
          <p:cNvSpPr>
            <a:spLocks noChangeArrowheads="1"/>
          </p:cNvSpPr>
          <p:nvPr/>
        </p:nvSpPr>
        <p:spPr bwMode="auto">
          <a:xfrm>
            <a:off x="2590800" y="2438400"/>
            <a:ext cx="457200" cy="609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9768" name="Oval 72"/>
          <p:cNvSpPr>
            <a:spLocks noChangeArrowheads="1"/>
          </p:cNvSpPr>
          <p:nvPr/>
        </p:nvSpPr>
        <p:spPr bwMode="auto">
          <a:xfrm>
            <a:off x="2057400" y="2438400"/>
            <a:ext cx="457200" cy="609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9769" name="Rectangle 73"/>
          <p:cNvSpPr>
            <a:spLocks noChangeArrowheads="1"/>
          </p:cNvSpPr>
          <p:nvPr/>
        </p:nvSpPr>
        <p:spPr bwMode="auto">
          <a:xfrm>
            <a:off x="6248400" y="2514600"/>
            <a:ext cx="360363" cy="528638"/>
          </a:xfrm>
          <a:prstGeom prst="rect">
            <a:avLst/>
          </a:prstGeom>
          <a:solidFill>
            <a:srgbClr val="FFCC00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9770" name="Rectangle 74"/>
          <p:cNvSpPr>
            <a:spLocks noChangeArrowheads="1"/>
          </p:cNvSpPr>
          <p:nvPr/>
        </p:nvSpPr>
        <p:spPr bwMode="auto">
          <a:xfrm>
            <a:off x="6781800" y="2514600"/>
            <a:ext cx="360363" cy="528638"/>
          </a:xfrm>
          <a:prstGeom prst="rect">
            <a:avLst/>
          </a:prstGeom>
          <a:solidFill>
            <a:srgbClr val="FFCC00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b</a:t>
            </a:r>
          </a:p>
        </p:txBody>
      </p:sp>
      <p:grpSp>
        <p:nvGrpSpPr>
          <p:cNvPr id="29752" name="Group 56"/>
          <p:cNvGrpSpPr/>
          <p:nvPr/>
        </p:nvGrpSpPr>
        <p:grpSpPr bwMode="auto">
          <a:xfrm>
            <a:off x="1600200" y="1828800"/>
            <a:ext cx="6172200" cy="2667000"/>
            <a:chOff x="912" y="1056"/>
            <a:chExt cx="3888" cy="1680"/>
          </a:xfrm>
        </p:grpSpPr>
        <p:grpSp>
          <p:nvGrpSpPr>
            <p:cNvPr id="29753" name="Group 57"/>
            <p:cNvGrpSpPr/>
            <p:nvPr/>
          </p:nvGrpSpPr>
          <p:grpSpPr bwMode="auto">
            <a:xfrm>
              <a:off x="2352" y="1056"/>
              <a:ext cx="864" cy="1391"/>
              <a:chOff x="2352" y="1056"/>
              <a:chExt cx="864" cy="1391"/>
            </a:xfrm>
          </p:grpSpPr>
          <p:sp>
            <p:nvSpPr>
              <p:cNvPr id="29754" name="AutoShape 58"/>
              <p:cNvSpPr>
                <a:spLocks noChangeArrowheads="1"/>
              </p:cNvSpPr>
              <p:nvPr/>
            </p:nvSpPr>
            <p:spPr bwMode="auto">
              <a:xfrm rot="10789515">
                <a:off x="2735" y="1103"/>
                <a:ext cx="145" cy="134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55" name="AutoShape 59"/>
              <p:cNvSpPr>
                <a:spLocks noChangeArrowheads="1"/>
              </p:cNvSpPr>
              <p:nvPr/>
            </p:nvSpPr>
            <p:spPr bwMode="auto">
              <a:xfrm>
                <a:off x="2352" y="1056"/>
                <a:ext cx="864" cy="528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56" name="Line 60"/>
              <p:cNvSpPr>
                <a:spLocks noChangeShapeType="1"/>
              </p:cNvSpPr>
              <p:nvPr/>
            </p:nvSpPr>
            <p:spPr bwMode="auto">
              <a:xfrm flipV="1">
                <a:off x="2811" y="1113"/>
                <a:ext cx="0" cy="105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9757" name="AutoShape 61"/>
            <p:cNvSpPr>
              <a:spLocks noChangeArrowheads="1"/>
            </p:cNvSpPr>
            <p:nvPr/>
          </p:nvSpPr>
          <p:spPr bwMode="auto">
            <a:xfrm>
              <a:off x="2688" y="2160"/>
              <a:ext cx="240" cy="2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58" name="AutoShape 62"/>
            <p:cNvSpPr>
              <a:spLocks noChangeArrowheads="1"/>
            </p:cNvSpPr>
            <p:nvPr/>
          </p:nvSpPr>
          <p:spPr bwMode="auto">
            <a:xfrm>
              <a:off x="1401" y="1776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59" name="AutoShape 63"/>
            <p:cNvSpPr>
              <a:spLocks noChangeArrowheads="1"/>
            </p:cNvSpPr>
            <p:nvPr/>
          </p:nvSpPr>
          <p:spPr bwMode="auto">
            <a:xfrm>
              <a:off x="4032" y="1776"/>
              <a:ext cx="240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60" name="AutoShape 64"/>
            <p:cNvSpPr>
              <a:spLocks noChangeArrowheads="1"/>
            </p:cNvSpPr>
            <p:nvPr/>
          </p:nvSpPr>
          <p:spPr bwMode="auto">
            <a:xfrm>
              <a:off x="3504" y="1776"/>
              <a:ext cx="12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61" name="Rectangle 65"/>
            <p:cNvSpPr>
              <a:spLocks noChangeArrowheads="1"/>
            </p:cNvSpPr>
            <p:nvPr/>
          </p:nvSpPr>
          <p:spPr bwMode="auto">
            <a:xfrm>
              <a:off x="1383" y="2115"/>
              <a:ext cx="2880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62" name="AutoShape 66"/>
            <p:cNvSpPr>
              <a:spLocks noChangeArrowheads="1"/>
            </p:cNvSpPr>
            <p:nvPr/>
          </p:nvSpPr>
          <p:spPr bwMode="auto">
            <a:xfrm rot="10800000">
              <a:off x="1104" y="2592"/>
              <a:ext cx="120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63" name="AutoShape 67"/>
            <p:cNvSpPr>
              <a:spLocks noChangeArrowheads="1"/>
            </p:cNvSpPr>
            <p:nvPr/>
          </p:nvSpPr>
          <p:spPr bwMode="auto">
            <a:xfrm rot="10800000">
              <a:off x="3360" y="2592"/>
              <a:ext cx="120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64" name="Rectangle 68"/>
            <p:cNvSpPr>
              <a:spLocks noChangeArrowheads="1"/>
            </p:cNvSpPr>
            <p:nvPr/>
          </p:nvSpPr>
          <p:spPr bwMode="auto">
            <a:xfrm>
              <a:off x="1536" y="2448"/>
              <a:ext cx="249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65" name="Oval 69"/>
            <p:cNvSpPr>
              <a:spLocks noChangeArrowheads="1"/>
            </p:cNvSpPr>
            <p:nvPr/>
          </p:nvSpPr>
          <p:spPr bwMode="auto">
            <a:xfrm>
              <a:off x="2736" y="211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766" name="AutoShape 70"/>
            <p:cNvSpPr>
              <a:spLocks noChangeArrowheads="1"/>
            </p:cNvSpPr>
            <p:nvPr/>
          </p:nvSpPr>
          <p:spPr bwMode="auto">
            <a:xfrm>
              <a:off x="912" y="1770"/>
              <a:ext cx="12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29771" name="Object 75"/>
          <p:cNvGraphicFramePr>
            <a:graphicFrameLocks noChangeAspect="1"/>
          </p:cNvGraphicFramePr>
          <p:nvPr/>
        </p:nvGraphicFramePr>
        <p:xfrm>
          <a:off x="1676400" y="5410200"/>
          <a:ext cx="23622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公式" r:id="rId5" imgW="673100" imgH="241300" progId="Equation.3">
                  <p:embed/>
                </p:oleObj>
              </mc:Choice>
              <mc:Fallback>
                <p:oleObj name="公式" r:id="rId5" imgW="673100" imgH="241300" progId="Equation.3">
                  <p:embed/>
                  <p:pic>
                    <p:nvPicPr>
                      <p:cNvPr id="0" name="图片 6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410200"/>
                        <a:ext cx="236220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72" name="Text Box 76"/>
          <p:cNvSpPr txBox="1">
            <a:spLocks noChangeArrowheads="1"/>
          </p:cNvSpPr>
          <p:nvPr/>
        </p:nvSpPr>
        <p:spPr bwMode="auto">
          <a:xfrm>
            <a:off x="1676400" y="838200"/>
            <a:ext cx="1371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6000">
                <a:solidFill>
                  <a:srgbClr val="00CC00"/>
                </a:solidFill>
              </a:rPr>
              <a:t>…</a:t>
            </a:r>
          </a:p>
        </p:txBody>
      </p:sp>
      <p:sp>
        <p:nvSpPr>
          <p:cNvPr id="29773" name="Text Box 77"/>
          <p:cNvSpPr txBox="1">
            <a:spLocks noChangeArrowheads="1"/>
          </p:cNvSpPr>
          <p:nvPr/>
        </p:nvSpPr>
        <p:spPr bwMode="auto">
          <a:xfrm>
            <a:off x="5867400" y="838200"/>
            <a:ext cx="1371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6000">
                <a:solidFill>
                  <a:srgbClr val="FFCC00"/>
                </a:solidFill>
              </a:rPr>
              <a:t>…</a:t>
            </a:r>
          </a:p>
        </p:txBody>
      </p:sp>
      <p:sp>
        <p:nvSpPr>
          <p:cNvPr id="29774" name="Rectangle 78"/>
          <p:cNvSpPr>
            <a:spLocks noChangeArrowheads="1"/>
          </p:cNvSpPr>
          <p:nvPr/>
        </p:nvSpPr>
        <p:spPr bwMode="auto">
          <a:xfrm>
            <a:off x="7010400" y="1905000"/>
            <a:ext cx="360363" cy="528638"/>
          </a:xfrm>
          <a:prstGeom prst="rect">
            <a:avLst/>
          </a:prstGeom>
          <a:solidFill>
            <a:srgbClr val="FFCC00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9775" name="Oval 79"/>
          <p:cNvSpPr>
            <a:spLocks noChangeArrowheads="1"/>
          </p:cNvSpPr>
          <p:nvPr/>
        </p:nvSpPr>
        <p:spPr bwMode="auto">
          <a:xfrm>
            <a:off x="2743200" y="1828800"/>
            <a:ext cx="457200" cy="609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9776" name="Rectangle 80"/>
          <p:cNvSpPr>
            <a:spLocks noChangeArrowheads="1"/>
          </p:cNvSpPr>
          <p:nvPr/>
        </p:nvSpPr>
        <p:spPr bwMode="auto">
          <a:xfrm>
            <a:off x="6553200" y="1905000"/>
            <a:ext cx="360363" cy="528638"/>
          </a:xfrm>
          <a:prstGeom prst="rect">
            <a:avLst/>
          </a:prstGeom>
          <a:solidFill>
            <a:srgbClr val="FFCC00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9777" name="Oval 81"/>
          <p:cNvSpPr>
            <a:spLocks noChangeArrowheads="1"/>
          </p:cNvSpPr>
          <p:nvPr/>
        </p:nvSpPr>
        <p:spPr bwMode="auto">
          <a:xfrm>
            <a:off x="2286000" y="1828800"/>
            <a:ext cx="457200" cy="609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9778" name="Rectangle 82"/>
          <p:cNvSpPr>
            <a:spLocks noChangeArrowheads="1"/>
          </p:cNvSpPr>
          <p:nvPr/>
        </p:nvSpPr>
        <p:spPr bwMode="auto">
          <a:xfrm>
            <a:off x="6096000" y="1905000"/>
            <a:ext cx="360363" cy="528638"/>
          </a:xfrm>
          <a:prstGeom prst="rect">
            <a:avLst/>
          </a:prstGeom>
          <a:solidFill>
            <a:srgbClr val="FFCC00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9779" name="Oval 83"/>
          <p:cNvSpPr>
            <a:spLocks noChangeArrowheads="1"/>
          </p:cNvSpPr>
          <p:nvPr/>
        </p:nvSpPr>
        <p:spPr bwMode="auto">
          <a:xfrm>
            <a:off x="1828800" y="1828800"/>
            <a:ext cx="457200" cy="609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9780" name="Rectangle 84"/>
          <p:cNvSpPr>
            <a:spLocks noChangeArrowheads="1"/>
          </p:cNvSpPr>
          <p:nvPr/>
        </p:nvSpPr>
        <p:spPr bwMode="auto">
          <a:xfrm>
            <a:off x="6324600" y="838200"/>
            <a:ext cx="360363" cy="528638"/>
          </a:xfrm>
          <a:prstGeom prst="rect">
            <a:avLst/>
          </a:prstGeom>
          <a:solidFill>
            <a:srgbClr val="FFCC00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9781" name="Oval 85"/>
          <p:cNvSpPr>
            <a:spLocks noChangeArrowheads="1"/>
          </p:cNvSpPr>
          <p:nvPr/>
        </p:nvSpPr>
        <p:spPr bwMode="auto">
          <a:xfrm>
            <a:off x="2057400" y="762000"/>
            <a:ext cx="457200" cy="609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9782" name="Rectangle 86"/>
          <p:cNvSpPr>
            <a:spLocks noChangeArrowheads="1"/>
          </p:cNvSpPr>
          <p:nvPr/>
        </p:nvSpPr>
        <p:spPr bwMode="auto">
          <a:xfrm>
            <a:off x="6781800" y="838200"/>
            <a:ext cx="360363" cy="528638"/>
          </a:xfrm>
          <a:prstGeom prst="rect">
            <a:avLst/>
          </a:prstGeom>
          <a:solidFill>
            <a:srgbClr val="FFCC00"/>
          </a:solidFill>
          <a:ln w="9525">
            <a:solidFill>
              <a:srgbClr val="008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9783" name="Oval 87"/>
          <p:cNvSpPr>
            <a:spLocks noChangeArrowheads="1"/>
          </p:cNvSpPr>
          <p:nvPr/>
        </p:nvSpPr>
        <p:spPr bwMode="auto">
          <a:xfrm>
            <a:off x="2514600" y="762000"/>
            <a:ext cx="457200" cy="609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9784" name="AutoShape 88"/>
          <p:cNvSpPr>
            <a:spLocks noChangeArrowheads="1"/>
          </p:cNvSpPr>
          <p:nvPr/>
        </p:nvSpPr>
        <p:spPr bwMode="auto">
          <a:xfrm>
            <a:off x="533400" y="1295400"/>
            <a:ext cx="1143000" cy="838200"/>
          </a:xfrm>
          <a:prstGeom prst="rightArrowCallout">
            <a:avLst>
              <a:gd name="adj1" fmla="val 25000"/>
              <a:gd name="adj2" fmla="val 25000"/>
              <a:gd name="adj3" fmla="val 22727"/>
              <a:gd name="adj4" fmla="val 66667"/>
            </a:avLst>
          </a:prstGeom>
          <a:solidFill>
            <a:srgbClr val="00CC00"/>
          </a:solidFill>
          <a:ln w="25400">
            <a:solidFill>
              <a:srgbClr val="99CC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FFFF"/>
                </a:solidFill>
                <a:latin typeface="宋体" panose="02010600030101010101" pitchFamily="2" charset="-122"/>
              </a:rPr>
              <a:t>C</a:t>
            </a:r>
            <a:r>
              <a:rPr kumimoji="1" lang="zh-CN" altLang="en-US" sz="3200" b="1">
                <a:solidFill>
                  <a:srgbClr val="FFFFFF"/>
                </a:solidFill>
                <a:latin typeface="宋体" panose="02010600030101010101" pitchFamily="2" charset="-122"/>
              </a:rPr>
              <a:t>个</a:t>
            </a:r>
          </a:p>
        </p:txBody>
      </p:sp>
      <p:sp>
        <p:nvSpPr>
          <p:cNvPr id="29785" name="AutoShape 89"/>
          <p:cNvSpPr>
            <a:spLocks noChangeArrowheads="1"/>
          </p:cNvSpPr>
          <p:nvPr/>
        </p:nvSpPr>
        <p:spPr bwMode="auto">
          <a:xfrm>
            <a:off x="7543800" y="1295400"/>
            <a:ext cx="1219200" cy="838200"/>
          </a:xfrm>
          <a:prstGeom prst="leftArrowCallout">
            <a:avLst>
              <a:gd name="adj1" fmla="val 25000"/>
              <a:gd name="adj2" fmla="val 25000"/>
              <a:gd name="adj3" fmla="val 24242"/>
              <a:gd name="adj4" fmla="val 66667"/>
            </a:avLst>
          </a:prstGeom>
          <a:solidFill>
            <a:srgbClr val="FFCC00"/>
          </a:solidFill>
          <a:ln w="25400">
            <a:solidFill>
              <a:srgbClr val="99CC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FFFFFF"/>
                </a:solidFill>
                <a:latin typeface="宋体" panose="02010600030101010101" pitchFamily="2" charset="-122"/>
              </a:rPr>
              <a:t>C</a:t>
            </a:r>
            <a:r>
              <a:rPr kumimoji="1" lang="zh-CN" altLang="en-US" sz="3200" b="1">
                <a:solidFill>
                  <a:srgbClr val="FFFFFF"/>
                </a:solidFill>
                <a:latin typeface="宋体" panose="02010600030101010101" pitchFamily="2" charset="-122"/>
              </a:rPr>
              <a:t>个</a:t>
            </a:r>
          </a:p>
        </p:txBody>
      </p:sp>
      <p:graphicFrame>
        <p:nvGraphicFramePr>
          <p:cNvPr id="29786" name="Object 90"/>
          <p:cNvGraphicFramePr>
            <a:graphicFrameLocks noChangeAspect="1"/>
          </p:cNvGraphicFramePr>
          <p:nvPr/>
        </p:nvGraphicFramePr>
        <p:xfrm>
          <a:off x="5029200" y="5334000"/>
          <a:ext cx="2303463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公式" r:id="rId7" imgW="660400" imgH="241300" progId="Equation.3">
                  <p:embed/>
                </p:oleObj>
              </mc:Choice>
              <mc:Fallback>
                <p:oleObj name="公式" r:id="rId7" imgW="660400" imgH="241300" progId="Equation.3">
                  <p:embed/>
                  <p:pic>
                    <p:nvPicPr>
                      <p:cNvPr id="0" name="图片 6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334000"/>
                        <a:ext cx="2303463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93" name="Object 97"/>
          <p:cNvGraphicFramePr>
            <a:graphicFrameLocks noChangeAspect="1"/>
          </p:cNvGraphicFramePr>
          <p:nvPr/>
        </p:nvGraphicFramePr>
        <p:xfrm>
          <a:off x="5410200" y="5105400"/>
          <a:ext cx="1447800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公式" r:id="rId9" imgW="546100" imgH="520700" progId="Equation.3">
                  <p:embed/>
                </p:oleObj>
              </mc:Choice>
              <mc:Fallback>
                <p:oleObj name="公式" r:id="rId9" imgW="546100" imgH="520700" progId="Equation.3">
                  <p:embed/>
                  <p:pic>
                    <p:nvPicPr>
                      <p:cNvPr id="0" name="图片 6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105400"/>
                        <a:ext cx="1447800" cy="140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808" name="Object 112"/>
          <p:cNvGraphicFramePr>
            <a:graphicFrameLocks noChangeAspect="1"/>
          </p:cNvGraphicFramePr>
          <p:nvPr/>
        </p:nvGraphicFramePr>
        <p:xfrm>
          <a:off x="2133600" y="5181600"/>
          <a:ext cx="1447800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公式" r:id="rId11" imgW="546100" imgH="520700" progId="Equation.3">
                  <p:embed/>
                </p:oleObj>
              </mc:Choice>
              <mc:Fallback>
                <p:oleObj name="公式" r:id="rId11" imgW="546100" imgH="520700" progId="Equation.3">
                  <p:embed/>
                  <p:pic>
                    <p:nvPicPr>
                      <p:cNvPr id="0" name="图片 6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181600"/>
                        <a:ext cx="1447800" cy="140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29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9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9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9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29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9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29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9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9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9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9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29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29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29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9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9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9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0" dur="500"/>
                                        <p:tgtEl>
                                          <p:spTgt spid="29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3" dur="500"/>
                                        <p:tgtEl>
                                          <p:spTgt spid="29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8" dur="500"/>
                                        <p:tgtEl>
                                          <p:spTgt spid="29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2" grpId="0" animBg="1"/>
      <p:bldP spid="29732" grpId="1" animBg="1"/>
      <p:bldP spid="29700" grpId="0" animBg="1"/>
      <p:bldP spid="29701" grpId="0" animBg="1"/>
      <p:bldP spid="29747" grpId="0" animBg="1"/>
      <p:bldP spid="29747" grpId="1" animBg="1"/>
      <p:bldP spid="29748" grpId="0" animBg="1"/>
      <p:bldP spid="29748" grpId="1" animBg="1"/>
      <p:bldP spid="29750" grpId="0" animBg="1"/>
      <p:bldP spid="29750" grpId="1" animBg="1"/>
      <p:bldP spid="29751" grpId="0" animBg="1"/>
      <p:bldP spid="29751" grpId="1" animBg="1"/>
      <p:bldP spid="29767" grpId="0" animBg="1"/>
      <p:bldP spid="29767" grpId="1" animBg="1"/>
      <p:bldP spid="29768" grpId="0" animBg="1"/>
      <p:bldP spid="29769" grpId="0" animBg="1"/>
      <p:bldP spid="29770" grpId="0" animBg="1"/>
      <p:bldP spid="29770" grpId="1" animBg="1"/>
      <p:bldP spid="29772" grpId="0"/>
      <p:bldP spid="29772" grpId="1"/>
      <p:bldP spid="29773" grpId="0"/>
      <p:bldP spid="29773" grpId="1"/>
      <p:bldP spid="29774" grpId="0" animBg="1"/>
      <p:bldP spid="29774" grpId="1" animBg="1"/>
      <p:bldP spid="29775" grpId="0" animBg="1"/>
      <p:bldP spid="29775" grpId="1" animBg="1"/>
      <p:bldP spid="29776" grpId="0" animBg="1"/>
      <p:bldP spid="29776" grpId="1" animBg="1"/>
      <p:bldP spid="29777" grpId="0" animBg="1"/>
      <p:bldP spid="29777" grpId="1" animBg="1"/>
      <p:bldP spid="29778" grpId="0" animBg="1"/>
      <p:bldP spid="29778" grpId="1" animBg="1"/>
      <p:bldP spid="29779" grpId="0" animBg="1"/>
      <p:bldP spid="29779" grpId="1" animBg="1"/>
      <p:bldP spid="29780" grpId="0" animBg="1"/>
      <p:bldP spid="29780" grpId="1" animBg="1"/>
      <p:bldP spid="29781" grpId="0" animBg="1"/>
      <p:bldP spid="29781" grpId="1" animBg="1"/>
      <p:bldP spid="29782" grpId="0" animBg="1"/>
      <p:bldP spid="29782" grpId="1" animBg="1"/>
      <p:bldP spid="29783" grpId="0" animBg="1"/>
      <p:bldP spid="29783" grpId="1" animBg="1"/>
      <p:bldP spid="29784" grpId="0" animBg="1"/>
      <p:bldP spid="29784" grpId="1" animBg="1"/>
      <p:bldP spid="29785" grpId="0" animBg="1"/>
      <p:bldP spid="2978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3" name="Group 5"/>
          <p:cNvGrpSpPr/>
          <p:nvPr/>
        </p:nvGrpSpPr>
        <p:grpSpPr bwMode="auto">
          <a:xfrm>
            <a:off x="838200" y="3733800"/>
            <a:ext cx="7772400" cy="1090613"/>
            <a:chOff x="672" y="3264"/>
            <a:chExt cx="4896" cy="687"/>
          </a:xfrm>
        </p:grpSpPr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672" y="3312"/>
              <a:ext cx="489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5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500" b="1" dirty="0">
                  <a:solidFill>
                    <a:srgbClr val="000000"/>
                  </a:solidFill>
                </a:rPr>
                <a:t>用字母可表示为：</a:t>
              </a:r>
            </a:p>
            <a:p>
              <a:pPr fontAlgn="base">
                <a:lnSpc>
                  <a:spcPct val="5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500" b="1" dirty="0">
                  <a:solidFill>
                    <a:srgbClr val="000000"/>
                  </a:solidFill>
                </a:rPr>
                <a:t>如果             ，那么                  ，或                          </a:t>
              </a:r>
              <a:r>
                <a:rPr lang="en-US" altLang="zh-CN" sz="2500" b="1" dirty="0">
                  <a:solidFill>
                    <a:srgbClr val="000000"/>
                  </a:solidFill>
                </a:rPr>
                <a:t>.</a:t>
              </a:r>
            </a:p>
          </p:txBody>
        </p:sp>
        <p:graphicFrame>
          <p:nvGraphicFramePr>
            <p:cNvPr id="27655" name="Object 7"/>
            <p:cNvGraphicFramePr>
              <a:graphicFrameLocks noChangeAspect="1"/>
            </p:cNvGraphicFramePr>
            <p:nvPr/>
          </p:nvGraphicFramePr>
          <p:xfrm>
            <a:off x="1104" y="3408"/>
            <a:ext cx="816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1" name="公式" r:id="rId3" imgW="354965" imgH="177800" progId="Equation.3">
                    <p:embed/>
                  </p:oleObj>
                </mc:Choice>
                <mc:Fallback>
                  <p:oleObj name="公式" r:id="rId3" imgW="354965" imgH="177800" progId="Equation.3">
                    <p:embed/>
                    <p:pic>
                      <p:nvPicPr>
                        <p:cNvPr id="0" name="图片 71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3408"/>
                          <a:ext cx="816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6" name="Object 8"/>
            <p:cNvGraphicFramePr>
              <a:graphicFrameLocks noChangeAspect="1"/>
            </p:cNvGraphicFramePr>
            <p:nvPr/>
          </p:nvGraphicFramePr>
          <p:xfrm>
            <a:off x="2448" y="3408"/>
            <a:ext cx="1061" cy="3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2" name="公式" r:id="rId5" imgW="660400" imgH="241300" progId="Equation.3">
                    <p:embed/>
                  </p:oleObj>
                </mc:Choice>
                <mc:Fallback>
                  <p:oleObj name="公式" r:id="rId5" imgW="660400" imgH="241300" progId="Equation.3">
                    <p:embed/>
                    <p:pic>
                      <p:nvPicPr>
                        <p:cNvPr id="0" name="图片 7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3408"/>
                          <a:ext cx="1061" cy="3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7" name="Object 9"/>
            <p:cNvGraphicFramePr>
              <a:graphicFrameLocks noChangeAspect="1"/>
            </p:cNvGraphicFramePr>
            <p:nvPr/>
          </p:nvGraphicFramePr>
          <p:xfrm>
            <a:off x="3888" y="3264"/>
            <a:ext cx="1440" cy="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3" name="公式" r:id="rId7" imgW="1104900" imgH="520700" progId="Equation.3">
                    <p:embed/>
                  </p:oleObj>
                </mc:Choice>
                <mc:Fallback>
                  <p:oleObj name="公式" r:id="rId7" imgW="1104900" imgH="520700" progId="Equation.3">
                    <p:embed/>
                    <p:pic>
                      <p:nvPicPr>
                        <p:cNvPr id="0" name="图片 7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8" y="3264"/>
                          <a:ext cx="1440" cy="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838200" y="2514600"/>
            <a:ext cx="7315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000" b="1" dirty="0">
                <a:solidFill>
                  <a:srgbClr val="000000"/>
                </a:solidFill>
              </a:rPr>
              <a:t>等式的两边</a:t>
            </a:r>
            <a:r>
              <a:rPr lang="zh-CN" altLang="en-US" sz="3000" b="1" dirty="0">
                <a:solidFill>
                  <a:srgbClr val="FF0000"/>
                </a:solidFill>
              </a:rPr>
              <a:t>都乘</a:t>
            </a:r>
            <a:r>
              <a:rPr lang="zh-CN" altLang="en-US" sz="3000" b="1" dirty="0">
                <a:solidFill>
                  <a:srgbClr val="000000"/>
                </a:solidFill>
              </a:rPr>
              <a:t>（或</a:t>
            </a:r>
            <a:r>
              <a:rPr lang="zh-CN" altLang="en-US" sz="3000" b="1" dirty="0">
                <a:solidFill>
                  <a:srgbClr val="FF0000"/>
                </a:solidFill>
              </a:rPr>
              <a:t>都除以</a:t>
            </a:r>
            <a:r>
              <a:rPr lang="zh-CN" altLang="en-US" sz="3000" b="1" dirty="0">
                <a:solidFill>
                  <a:srgbClr val="000000"/>
                </a:solidFill>
              </a:rPr>
              <a:t>）</a:t>
            </a:r>
            <a:r>
              <a:rPr lang="zh-CN" altLang="en-US" sz="3000" b="1" dirty="0">
                <a:solidFill>
                  <a:srgbClr val="FF0000"/>
                </a:solidFill>
              </a:rPr>
              <a:t>同一个</a:t>
            </a:r>
            <a:r>
              <a:rPr lang="zh-CN" altLang="en-US" sz="3000" b="1" dirty="0">
                <a:solidFill>
                  <a:srgbClr val="000000"/>
                </a:solidFill>
              </a:rPr>
              <a:t>数或式（</a:t>
            </a:r>
            <a:r>
              <a:rPr lang="zh-CN" altLang="en-US" sz="3000" b="1" dirty="0">
                <a:solidFill>
                  <a:srgbClr val="FF0000"/>
                </a:solidFill>
              </a:rPr>
              <a:t>除数不能为</a:t>
            </a:r>
            <a:r>
              <a:rPr lang="en-US" altLang="zh-CN" sz="3000" b="1" dirty="0">
                <a:solidFill>
                  <a:srgbClr val="FF0000"/>
                </a:solidFill>
                <a:latin typeface="宋体" panose="02010600030101010101" pitchFamily="2" charset="-122"/>
              </a:rPr>
              <a:t>0</a:t>
            </a:r>
            <a:r>
              <a:rPr lang="zh-CN" altLang="en-US" sz="3000" b="1" dirty="0">
                <a:solidFill>
                  <a:srgbClr val="000000"/>
                </a:solidFill>
              </a:rPr>
              <a:t>），所得的结果仍是等式</a:t>
            </a:r>
            <a:r>
              <a:rPr lang="en-US" altLang="zh-CN" sz="30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838200" y="1752600"/>
            <a:ext cx="2743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000" b="1" dirty="0">
                <a:solidFill>
                  <a:srgbClr val="000000"/>
                </a:solidFill>
              </a:rPr>
              <a:t>等式的性质</a:t>
            </a:r>
            <a:r>
              <a:rPr lang="en-US" altLang="zh-CN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2" grpId="0"/>
      <p:bldP spid="276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79388" y="1196975"/>
            <a:ext cx="8496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</a:rPr>
              <a:t>1. </a:t>
            </a:r>
            <a:r>
              <a:rPr lang="zh-CN" altLang="en-US" sz="3200" b="1" dirty="0">
                <a:solidFill>
                  <a:srgbClr val="000000"/>
                </a:solidFill>
              </a:rPr>
              <a:t>根据下列各题的条件，写出仍然成立的等式</a:t>
            </a:r>
            <a:r>
              <a:rPr lang="en-US" altLang="zh-CN" sz="3200" b="1" dirty="0">
                <a:solidFill>
                  <a:srgbClr val="000000"/>
                </a:solidFill>
              </a:rPr>
              <a:t>.</a:t>
            </a:r>
            <a:r>
              <a:rPr lang="en-US" altLang="zh-CN" sz="3200" dirty="0">
                <a:solidFill>
                  <a:srgbClr val="000000"/>
                </a:solidFill>
              </a:rPr>
              <a:t> </a:t>
            </a:r>
          </a:p>
        </p:txBody>
      </p:sp>
      <p:grpSp>
        <p:nvGrpSpPr>
          <p:cNvPr id="33795" name="Group 3"/>
          <p:cNvGrpSpPr/>
          <p:nvPr/>
        </p:nvGrpSpPr>
        <p:grpSpPr bwMode="auto">
          <a:xfrm>
            <a:off x="1116013" y="1989138"/>
            <a:ext cx="4176712" cy="619125"/>
            <a:chOff x="567" y="971"/>
            <a:chExt cx="2631" cy="390"/>
          </a:xfrm>
        </p:grpSpPr>
        <p:graphicFrame>
          <p:nvGraphicFramePr>
            <p:cNvPr id="33796" name="Object 4"/>
            <p:cNvGraphicFramePr>
              <a:graphicFrameLocks noChangeAspect="1"/>
            </p:cNvGraphicFramePr>
            <p:nvPr/>
          </p:nvGraphicFramePr>
          <p:xfrm>
            <a:off x="567" y="981"/>
            <a:ext cx="1188" cy="3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0" name="Equation" r:id="rId3" imgW="635000" imgH="203200" progId="Equation.DSMT4">
                    <p:embed/>
                  </p:oleObj>
                </mc:Choice>
                <mc:Fallback>
                  <p:oleObj name="Equation" r:id="rId3" imgW="635000" imgH="203200" progId="Equation.DSMT4">
                    <p:embed/>
                    <p:pic>
                      <p:nvPicPr>
                        <p:cNvPr id="0" name="图片 81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" y="981"/>
                          <a:ext cx="1188" cy="3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797" name="Text Box 5"/>
            <p:cNvSpPr txBox="1">
              <a:spLocks noChangeArrowheads="1"/>
            </p:cNvSpPr>
            <p:nvPr/>
          </p:nvSpPr>
          <p:spPr bwMode="auto">
            <a:xfrm>
              <a:off x="1746" y="971"/>
              <a:ext cx="13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00"/>
                  </a:solidFill>
                </a:rPr>
                <a:t>两边都加上</a:t>
              </a:r>
            </a:p>
          </p:txBody>
        </p:sp>
        <p:graphicFrame>
          <p:nvGraphicFramePr>
            <p:cNvPr id="33798" name="Object 6"/>
            <p:cNvGraphicFramePr>
              <a:graphicFrameLocks noChangeAspect="1"/>
            </p:cNvGraphicFramePr>
            <p:nvPr/>
          </p:nvGraphicFramePr>
          <p:xfrm>
            <a:off x="2937" y="1004"/>
            <a:ext cx="261" cy="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1" name="Equation" r:id="rId5" imgW="139700" imgH="177800" progId="Equation.DSMT4">
                    <p:embed/>
                  </p:oleObj>
                </mc:Choice>
                <mc:Fallback>
                  <p:oleObj name="Equation" r:id="rId5" imgW="139700" imgH="177800" progId="Equation.DSMT4">
                    <p:embed/>
                    <p:pic>
                      <p:nvPicPr>
                        <p:cNvPr id="0" name="图片 81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37" y="1004"/>
                          <a:ext cx="261" cy="3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799" name="Group 7"/>
          <p:cNvGrpSpPr/>
          <p:nvPr/>
        </p:nvGrpSpPr>
        <p:grpSpPr bwMode="auto">
          <a:xfrm>
            <a:off x="1087438" y="2924175"/>
            <a:ext cx="4421187" cy="603250"/>
            <a:chOff x="496" y="2554"/>
            <a:chExt cx="2785" cy="380"/>
          </a:xfrm>
        </p:grpSpPr>
        <p:graphicFrame>
          <p:nvGraphicFramePr>
            <p:cNvPr id="33800" name="Object 8"/>
            <p:cNvGraphicFramePr>
              <a:graphicFrameLocks noChangeAspect="1"/>
            </p:cNvGraphicFramePr>
            <p:nvPr/>
          </p:nvGraphicFramePr>
          <p:xfrm>
            <a:off x="496" y="2554"/>
            <a:ext cx="1355" cy="3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2" name="Equation" r:id="rId7" imgW="723900" imgH="203200" progId="Equation.DSMT4">
                    <p:embed/>
                  </p:oleObj>
                </mc:Choice>
                <mc:Fallback>
                  <p:oleObj name="Equation" r:id="rId7" imgW="723900" imgH="203200" progId="Equation.DSMT4">
                    <p:embed/>
                    <p:pic>
                      <p:nvPicPr>
                        <p:cNvPr id="0" name="图片 81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" y="2554"/>
                          <a:ext cx="1355" cy="3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1752" y="2568"/>
              <a:ext cx="13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00"/>
                  </a:solidFill>
                </a:rPr>
                <a:t>两边都除以</a:t>
              </a:r>
            </a:p>
          </p:txBody>
        </p:sp>
        <p:graphicFrame>
          <p:nvGraphicFramePr>
            <p:cNvPr id="33802" name="Object 10"/>
            <p:cNvGraphicFramePr>
              <a:graphicFrameLocks noChangeAspect="1"/>
            </p:cNvGraphicFramePr>
            <p:nvPr/>
          </p:nvGraphicFramePr>
          <p:xfrm>
            <a:off x="2996" y="2571"/>
            <a:ext cx="285" cy="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3" name="Equation" r:id="rId9" imgW="152400" imgH="177800" progId="Equation.DSMT4">
                    <p:embed/>
                  </p:oleObj>
                </mc:Choice>
                <mc:Fallback>
                  <p:oleObj name="Equation" r:id="rId9" imgW="152400" imgH="177800" progId="Equation.DSMT4">
                    <p:embed/>
                    <p:pic>
                      <p:nvPicPr>
                        <p:cNvPr id="0" name="图片 81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6" y="2571"/>
                          <a:ext cx="285" cy="3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179388" y="101600"/>
            <a:ext cx="3384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zh-CN" sz="2800" b="1">
              <a:solidFill>
                <a:srgbClr val="FF0000"/>
              </a:solidFill>
            </a:endParaRPr>
          </a:p>
        </p:txBody>
      </p:sp>
      <p:grpSp>
        <p:nvGrpSpPr>
          <p:cNvPr id="33804" name="Group 12"/>
          <p:cNvGrpSpPr/>
          <p:nvPr/>
        </p:nvGrpSpPr>
        <p:grpSpPr bwMode="auto">
          <a:xfrm>
            <a:off x="1116013" y="3698875"/>
            <a:ext cx="4826000" cy="1169988"/>
            <a:chOff x="611" y="2387"/>
            <a:chExt cx="3040" cy="737"/>
          </a:xfrm>
        </p:grpSpPr>
        <p:graphicFrame>
          <p:nvGraphicFramePr>
            <p:cNvPr id="33805" name="Object 13"/>
            <p:cNvGraphicFramePr>
              <a:graphicFrameLocks noChangeAspect="1"/>
            </p:cNvGraphicFramePr>
            <p:nvPr/>
          </p:nvGraphicFramePr>
          <p:xfrm>
            <a:off x="611" y="2387"/>
            <a:ext cx="1521" cy="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4" name="Equation" r:id="rId11" imgW="812165" imgH="393700" progId="Equation.DSMT4">
                    <p:embed/>
                  </p:oleObj>
                </mc:Choice>
                <mc:Fallback>
                  <p:oleObj name="Equation" r:id="rId11" imgW="812165" imgH="393700" progId="Equation.DSMT4">
                    <p:embed/>
                    <p:pic>
                      <p:nvPicPr>
                        <p:cNvPr id="0" name="图片 81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1" y="2387"/>
                          <a:ext cx="1521" cy="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06" name="Text Box 14"/>
            <p:cNvSpPr txBox="1">
              <a:spLocks noChangeArrowheads="1"/>
            </p:cNvSpPr>
            <p:nvPr/>
          </p:nvSpPr>
          <p:spPr bwMode="auto">
            <a:xfrm>
              <a:off x="1951" y="2579"/>
              <a:ext cx="17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dirty="0">
                  <a:solidFill>
                    <a:srgbClr val="000000"/>
                  </a:solidFill>
                </a:rPr>
                <a:t>  </a:t>
              </a:r>
              <a:r>
                <a:rPr lang="zh-CN" altLang="en-US" sz="2800" b="1" dirty="0">
                  <a:solidFill>
                    <a:srgbClr val="000000"/>
                  </a:solidFill>
                </a:rPr>
                <a:t>两边都乘以</a:t>
              </a:r>
            </a:p>
          </p:txBody>
        </p:sp>
        <p:graphicFrame>
          <p:nvGraphicFramePr>
            <p:cNvPr id="33807" name="Object 15"/>
            <p:cNvGraphicFramePr>
              <a:graphicFrameLocks noChangeAspect="1"/>
            </p:cNvGraphicFramePr>
            <p:nvPr/>
          </p:nvGraphicFramePr>
          <p:xfrm>
            <a:off x="3229" y="2568"/>
            <a:ext cx="404" cy="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5" name="Equation" r:id="rId13" imgW="215900" imgH="177800" progId="Equation.DSMT4">
                    <p:embed/>
                  </p:oleObj>
                </mc:Choice>
                <mc:Fallback>
                  <p:oleObj name="Equation" r:id="rId13" imgW="215900" imgH="177800" progId="Equation.DSMT4">
                    <p:embed/>
                    <p:pic>
                      <p:nvPicPr>
                        <p:cNvPr id="0" name="图片 81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9" y="2568"/>
                          <a:ext cx="404" cy="3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808" name="Group 16"/>
          <p:cNvGrpSpPr/>
          <p:nvPr/>
        </p:nvGrpSpPr>
        <p:grpSpPr bwMode="auto">
          <a:xfrm>
            <a:off x="1154113" y="4851400"/>
            <a:ext cx="4786312" cy="1169988"/>
            <a:chOff x="703" y="3056"/>
            <a:chExt cx="3015" cy="737"/>
          </a:xfrm>
        </p:grpSpPr>
        <p:graphicFrame>
          <p:nvGraphicFramePr>
            <p:cNvPr id="33809" name="Object 17"/>
            <p:cNvGraphicFramePr>
              <a:graphicFrameLocks noChangeAspect="1"/>
            </p:cNvGraphicFramePr>
            <p:nvPr/>
          </p:nvGraphicFramePr>
          <p:xfrm>
            <a:off x="703" y="3056"/>
            <a:ext cx="1449" cy="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6" name="Equation" r:id="rId15" imgW="774065" imgH="393700" progId="Equation.DSMT4">
                    <p:embed/>
                  </p:oleObj>
                </mc:Choice>
                <mc:Fallback>
                  <p:oleObj name="Equation" r:id="rId15" imgW="774065" imgH="393700" progId="Equation.DSMT4">
                    <p:embed/>
                    <p:pic>
                      <p:nvPicPr>
                        <p:cNvPr id="0" name="图片 81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" y="3056"/>
                          <a:ext cx="1449" cy="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2018" y="3249"/>
              <a:ext cx="17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dirty="0">
                  <a:solidFill>
                    <a:srgbClr val="000000"/>
                  </a:solidFill>
                </a:rPr>
                <a:t>  </a:t>
              </a:r>
              <a:r>
                <a:rPr lang="zh-CN" altLang="en-US" sz="2800" b="1" dirty="0">
                  <a:solidFill>
                    <a:srgbClr val="000000"/>
                  </a:solidFill>
                </a:rPr>
                <a:t>两边都乘以</a:t>
              </a:r>
            </a:p>
          </p:txBody>
        </p:sp>
        <p:graphicFrame>
          <p:nvGraphicFramePr>
            <p:cNvPr id="33811" name="Object 19"/>
            <p:cNvGraphicFramePr>
              <a:graphicFrameLocks noChangeAspect="1"/>
            </p:cNvGraphicFramePr>
            <p:nvPr/>
          </p:nvGraphicFramePr>
          <p:xfrm>
            <a:off x="3379" y="3294"/>
            <a:ext cx="285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7" name="Equation" r:id="rId17" imgW="152400" imgH="139700" progId="Equation.DSMT4">
                    <p:embed/>
                  </p:oleObj>
                </mc:Choice>
                <mc:Fallback>
                  <p:oleObj name="Equation" r:id="rId17" imgW="152400" imgH="139700" progId="Equation.DSMT4">
                    <p:embed/>
                    <p:pic>
                      <p:nvPicPr>
                        <p:cNvPr id="0" name="图片 82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9" y="3294"/>
                          <a:ext cx="285" cy="2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812" name="Group 20"/>
          <p:cNvGrpSpPr/>
          <p:nvPr/>
        </p:nvGrpSpPr>
        <p:grpSpPr bwMode="auto">
          <a:xfrm>
            <a:off x="2627313" y="0"/>
            <a:ext cx="3800475" cy="1123950"/>
            <a:chOff x="1655" y="0"/>
            <a:chExt cx="2394" cy="708"/>
          </a:xfrm>
        </p:grpSpPr>
        <p:pic>
          <p:nvPicPr>
            <p:cNvPr id="33813" name="Picture 21"/>
            <p:cNvPicPr>
              <a:picLocks noChangeAspect="1" noChangeArrowheads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1655" y="0"/>
              <a:ext cx="2394" cy="7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814" name="Text Box 22"/>
            <p:cNvSpPr txBox="1">
              <a:spLocks noChangeArrowheads="1"/>
            </p:cNvSpPr>
            <p:nvPr/>
          </p:nvSpPr>
          <p:spPr bwMode="auto">
            <a:xfrm>
              <a:off x="2048" y="52"/>
              <a:ext cx="185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6000" b="1" dirty="0">
                  <a:solidFill>
                    <a:srgbClr val="FF0000"/>
                  </a:solidFill>
                  <a:ea typeface="华文隶书" panose="02010800040101010101" pitchFamily="2" charset="-122"/>
                </a:rPr>
                <a:t>抢答题</a:t>
              </a:r>
            </a:p>
          </p:txBody>
        </p:sp>
      </p:grp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391</Words>
  <Application>Microsoft Office PowerPoint</Application>
  <PresentationFormat>全屏显示(4:3)</PresentationFormat>
  <Paragraphs>121</Paragraphs>
  <Slides>17</Slides>
  <Notes>3</Notes>
  <HiddenSlides>1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华文隶书</vt:lpstr>
      <vt:lpstr>楷体_GB2312</vt:lpstr>
      <vt:lpstr>隶书</vt:lpstr>
      <vt:lpstr>宋体</vt:lpstr>
      <vt:lpstr>微软雅黑</vt:lpstr>
      <vt:lpstr>Arial</vt:lpstr>
      <vt:lpstr>Calibri</vt:lpstr>
      <vt:lpstr>Tahoma</vt:lpstr>
      <vt:lpstr>Times New Roman</vt:lpstr>
      <vt:lpstr>WWW.2PPT.COM
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2017-09-17T06:38:00Z</dcterms:created>
  <dcterms:modified xsi:type="dcterms:W3CDTF">2023-01-16T21:47:09Z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928CA1FD77A945259FDE7FDBC1859502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