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D266CC3-FC6A-4090-AABB-DA195533536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BB79221-24F2-4B6E-9FE1-3BCE1E304D91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600DDC22-A763-4FBE-A175-8A8FF3641599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868DA8D-6DAA-418D-84B0-D3E721A82811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299DB135-F927-4C48-83C6-CE80EAC0273E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D404BCC-0249-42F3-B4A6-6C484E3FFB86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3652F786-34AC-43FC-BD82-DDB8C9328970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6122709-A422-4B61-A048-83DC72CBEC99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7084E75D-12A3-4600-A465-E47F4687B8A6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7DDE6ED-0126-4233-ADE7-838DE6CB7202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49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49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49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0CD648C2-5E27-4B43-A0EC-DE14E2F5C5DC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1795053-AA7D-4D36-B173-37CAE52DD124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BA16A9DF-9AD7-4E76-B592-895CA194089F}" type="slidenum">
              <a:rPr lang="en-US" altLang="zh-CN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CDD52E8-9002-461A-AB23-7BF66329254D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1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11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11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066CE95B-D02E-46E7-B7F0-5B584A3D4858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2D7A953-E1FB-4772-AF74-307DAAB55E21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31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318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318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7ABF4A56-B10F-40ED-991B-EE347644DBFF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8F550-CB5D-4316-8804-88463364F7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49497-1B18-4B95-995F-26D79D25C82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925B0-EB57-4A54-8C3C-F8B09A71D3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42E7D-9067-4F26-AE2E-73C387353E7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60642-737C-4D40-B392-B5C5FC5329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C7564-7F83-46D3-9602-2986045013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D36FB-A9A6-4AA1-B284-CA78F9CBFA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9AC56-1345-422D-B16E-E5AABCF2C9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95F12-75D1-4F8C-A23E-B620147108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DF9D-7F42-4C34-BC0B-9979000494A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4C21C-92C0-47C6-A201-43FFF0AC2A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A7FD136-9911-463E-BFB5-E9F2A83C355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矩形 8"/>
          <p:cNvSpPr>
            <a:spLocks noChangeArrowheads="1"/>
          </p:cNvSpPr>
          <p:nvPr/>
        </p:nvSpPr>
        <p:spPr bwMode="auto">
          <a:xfrm>
            <a:off x="0" y="1503084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6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9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5400" b="1" dirty="0" smtClean="0"/>
              <a:t>What </a:t>
            </a:r>
            <a:r>
              <a:rPr lang="en-US" altLang="zh-CN" sz="5400" b="1" dirty="0"/>
              <a:t>does he look like?</a:t>
            </a:r>
          </a:p>
        </p:txBody>
      </p:sp>
      <p:sp>
        <p:nvSpPr>
          <p:cNvPr id="10" name="矩形 9"/>
          <p:cNvSpPr/>
          <p:nvPr/>
        </p:nvSpPr>
        <p:spPr>
          <a:xfrm>
            <a:off x="2665870" y="52959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矩形 1"/>
          <p:cNvSpPr>
            <a:spLocks noChangeArrowheads="1"/>
          </p:cNvSpPr>
          <p:nvPr/>
        </p:nvSpPr>
        <p:spPr bwMode="auto">
          <a:xfrm>
            <a:off x="0" y="976312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★may be </a:t>
            </a:r>
            <a:r>
              <a:rPr lang="zh-CN" altLang="en-US" sz="3200" dirty="0">
                <a:sym typeface="Arial" panose="020B0604020202020204" pitchFamily="34" charset="0"/>
              </a:rPr>
              <a:t>和 </a:t>
            </a:r>
            <a:r>
              <a:rPr lang="en-US" altLang="zh-CN" sz="3200" dirty="0">
                <a:sym typeface="Arial" panose="020B0604020202020204" pitchFamily="34" charset="0"/>
              </a:rPr>
              <a:t>maybe </a:t>
            </a:r>
            <a:r>
              <a:rPr lang="zh-CN" altLang="en-US" sz="3200" dirty="0">
                <a:sym typeface="Arial" panose="020B0604020202020204" pitchFamily="34" charset="0"/>
              </a:rPr>
              <a:t>的区别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△ 它们都有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可能，或许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之意。 △ </a:t>
            </a:r>
            <a:r>
              <a:rPr lang="en-US" altLang="zh-CN" sz="3200" dirty="0">
                <a:sym typeface="Arial" panose="020B0604020202020204" pitchFamily="34" charset="0"/>
              </a:rPr>
              <a:t>may be </a:t>
            </a:r>
            <a:r>
              <a:rPr lang="zh-CN" altLang="en-US" sz="3200" dirty="0">
                <a:sym typeface="Arial" panose="020B0604020202020204" pitchFamily="34" charset="0"/>
              </a:rPr>
              <a:t>为词组，</a:t>
            </a:r>
            <a:r>
              <a:rPr lang="en-US" altLang="zh-CN" sz="3200" dirty="0">
                <a:sym typeface="Arial" panose="020B0604020202020204" pitchFamily="34" charset="0"/>
              </a:rPr>
              <a:t>may</a:t>
            </a:r>
            <a:r>
              <a:rPr lang="zh-CN" altLang="en-US" sz="3200" dirty="0">
                <a:sym typeface="Arial" panose="020B0604020202020204" pitchFamily="34" charset="0"/>
              </a:rPr>
              <a:t>是情态动词，</a:t>
            </a:r>
            <a:r>
              <a:rPr lang="en-US" altLang="zh-CN" sz="3200" dirty="0">
                <a:sym typeface="Arial" panose="020B0604020202020204" pitchFamily="34" charset="0"/>
              </a:rPr>
              <a:t>be</a:t>
            </a:r>
            <a:r>
              <a:rPr lang="zh-CN" altLang="en-US" sz="3200" dirty="0">
                <a:sym typeface="Arial" panose="020B0604020202020204" pitchFamily="34" charset="0"/>
              </a:rPr>
              <a:t>动词用原形，当谓语。例如：她可能在图书馆。</a:t>
            </a:r>
            <a:r>
              <a:rPr lang="en-US" altLang="zh-CN" sz="3200" dirty="0">
                <a:sym typeface="Arial" panose="020B0604020202020204" pitchFamily="34" charset="0"/>
              </a:rPr>
              <a:t>She may be in the library.= Maybe she is in the library.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△ maybe </a:t>
            </a:r>
            <a:r>
              <a:rPr lang="zh-CN" altLang="en-US" sz="3200" dirty="0">
                <a:sym typeface="Arial" panose="020B0604020202020204" pitchFamily="34" charset="0"/>
              </a:rPr>
              <a:t>是副词</a:t>
            </a:r>
            <a:r>
              <a:rPr lang="en-US" altLang="zh-CN" sz="3200" dirty="0">
                <a:sym typeface="Arial" panose="020B0604020202020204" pitchFamily="34" charset="0"/>
              </a:rPr>
              <a:t>(adv., </a:t>
            </a:r>
            <a:r>
              <a:rPr lang="zh-CN" altLang="en-US" sz="3200" dirty="0">
                <a:sym typeface="Arial" panose="020B0604020202020204" pitchFamily="34" charset="0"/>
              </a:rPr>
              <a:t>当状语）。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7. e.g.  </a:t>
            </a:r>
            <a:r>
              <a:rPr lang="zh-CN" altLang="en-US" sz="3200" dirty="0">
                <a:sym typeface="Arial" panose="020B0604020202020204" pitchFamily="34" charset="0"/>
              </a:rPr>
              <a:t>他可能在家。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①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________________________.(</a:t>
            </a:r>
            <a:r>
              <a:rPr lang="en-US" altLang="zh-CN" sz="3200" dirty="0">
                <a:sym typeface="Arial" panose="020B0604020202020204" pitchFamily="34" charset="0"/>
              </a:rPr>
              <a:t>maybe)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②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________________________. </a:t>
            </a:r>
            <a:r>
              <a:rPr lang="en-US" altLang="zh-CN" sz="3200" dirty="0">
                <a:sym typeface="Arial" panose="020B0604020202020204" pitchFamily="34" charset="0"/>
              </a:rPr>
              <a:t>(may be)</a:t>
            </a:r>
          </a:p>
        </p:txBody>
      </p:sp>
      <p:sp>
        <p:nvSpPr>
          <p:cNvPr id="89091" name="TextBox 2"/>
          <p:cNvSpPr txBox="1">
            <a:spLocks noChangeArrowheads="1"/>
          </p:cNvSpPr>
          <p:nvPr/>
        </p:nvSpPr>
        <p:spPr bwMode="auto">
          <a:xfrm>
            <a:off x="925513" y="4262437"/>
            <a:ext cx="51165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Maybe he is at home.  </a:t>
            </a:r>
          </a:p>
        </p:txBody>
      </p:sp>
      <p:sp>
        <p:nvSpPr>
          <p:cNvPr id="89092" name="TextBox 2"/>
          <p:cNvSpPr txBox="1">
            <a:spLocks noChangeArrowheads="1"/>
          </p:cNvSpPr>
          <p:nvPr/>
        </p:nvSpPr>
        <p:spPr bwMode="auto">
          <a:xfrm>
            <a:off x="971550" y="4838700"/>
            <a:ext cx="4667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He may be at home.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1"/>
          <p:cNvSpPr txBox="1">
            <a:spLocks noChangeArrowheads="1"/>
          </p:cNvSpPr>
          <p:nvPr/>
        </p:nvSpPr>
        <p:spPr bwMode="auto">
          <a:xfrm>
            <a:off x="335756" y="90545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Period 1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P49-P50)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90115" name="矩形 2"/>
          <p:cNvSpPr>
            <a:spLocks noChangeArrowheads="1"/>
          </p:cNvSpPr>
          <p:nvPr/>
        </p:nvSpPr>
        <p:spPr bwMode="auto">
          <a:xfrm>
            <a:off x="-13494" y="2121475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多个形容词修饰名词</a:t>
            </a:r>
            <a:r>
              <a:rPr lang="en-US" altLang="zh-CN" sz="3200" dirty="0"/>
              <a:t>(</a:t>
            </a:r>
            <a:r>
              <a:rPr lang="zh-CN" altLang="en-US" sz="3200" dirty="0"/>
              <a:t>头发</a:t>
            </a:r>
            <a:r>
              <a:rPr lang="en-US" altLang="zh-CN" sz="3200" dirty="0"/>
              <a:t>)</a:t>
            </a:r>
            <a:r>
              <a:rPr lang="zh-CN" altLang="en-US" sz="3200" dirty="0"/>
              <a:t>时的顺序：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典型题例</a:t>
            </a:r>
            <a:r>
              <a:rPr lang="en-US" altLang="zh-CN" sz="3200" dirty="0"/>
              <a:t>】 Julie has _________ hair.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curly brown long	</a:t>
            </a:r>
            <a:r>
              <a:rPr lang="en-US" altLang="zh-CN" sz="3200" dirty="0" smtClean="0"/>
              <a:t>  B</a:t>
            </a:r>
            <a:r>
              <a:rPr lang="en-US" altLang="zh-CN" sz="3200" dirty="0"/>
              <a:t>. curly long brown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long curly brown 	</a:t>
            </a:r>
            <a:r>
              <a:rPr lang="en-US" altLang="zh-CN" sz="3200" dirty="0" smtClean="0"/>
              <a:t>  D</a:t>
            </a:r>
            <a:r>
              <a:rPr lang="en-US" altLang="zh-CN" sz="3200" dirty="0"/>
              <a:t>. brown long curly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题例解析</a:t>
            </a:r>
            <a:r>
              <a:rPr lang="en-US" altLang="zh-CN" sz="3200" dirty="0"/>
              <a:t>】</a:t>
            </a:r>
            <a:r>
              <a:rPr lang="zh-CN" altLang="en-US" sz="3200" dirty="0"/>
              <a:t>答案是</a:t>
            </a:r>
            <a:r>
              <a:rPr lang="en-US" altLang="zh-CN" sz="3200" dirty="0"/>
              <a:t>C. </a:t>
            </a:r>
            <a:r>
              <a:rPr lang="zh-CN" altLang="en-US" sz="3200" dirty="0"/>
              <a:t>多个形容词修饰名词</a:t>
            </a:r>
            <a:r>
              <a:rPr lang="en-US" altLang="zh-CN" sz="3200" dirty="0"/>
              <a:t>(</a:t>
            </a:r>
            <a:r>
              <a:rPr lang="zh-CN" altLang="en-US" sz="3200" dirty="0"/>
              <a:t>头发</a:t>
            </a:r>
            <a:r>
              <a:rPr lang="en-US" altLang="zh-CN" sz="3200" dirty="0"/>
              <a:t>)</a:t>
            </a:r>
            <a:r>
              <a:rPr lang="zh-CN" altLang="en-US" sz="3200" dirty="0"/>
              <a:t>时的顺序：长短</a:t>
            </a:r>
            <a:r>
              <a:rPr lang="en-US" altLang="zh-CN" sz="3200" dirty="0"/>
              <a:t>+</a:t>
            </a:r>
            <a:r>
              <a:rPr lang="zh-CN" altLang="en-US" sz="3200" dirty="0"/>
              <a:t>形状</a:t>
            </a:r>
            <a:r>
              <a:rPr lang="en-US" altLang="zh-CN" sz="3200" dirty="0"/>
              <a:t>+</a:t>
            </a:r>
            <a:r>
              <a:rPr lang="zh-CN" altLang="en-US" sz="3200" dirty="0"/>
              <a:t>颜</a:t>
            </a:r>
            <a:r>
              <a:rPr lang="zh-CN" altLang="en-US" sz="3200" dirty="0" smtClean="0"/>
              <a:t>色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2"/>
          <p:cNvSpPr>
            <a:spLocks noChangeArrowheads="1"/>
          </p:cNvSpPr>
          <p:nvPr/>
        </p:nvSpPr>
        <p:spPr bwMode="auto">
          <a:xfrm>
            <a:off x="0" y="785813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Jimmy has </a:t>
            </a:r>
            <a:r>
              <a:rPr lang="en-US" altLang="zh-CN" sz="3200" dirty="0" smtClean="0"/>
              <a:t>__ </a:t>
            </a:r>
            <a:r>
              <a:rPr lang="en-US" altLang="zh-CN" sz="3200" dirty="0"/>
              <a:t>short hair and a round face.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a	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an   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/ 	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the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Her mother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tall and she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curly hair.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is; is 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has; has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has; is  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is; has</a:t>
            </a:r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2164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2165" name="TextBox 5"/>
          <p:cNvSpPr txBox="1">
            <a:spLocks noChangeArrowheads="1"/>
          </p:cNvSpPr>
          <p:nvPr/>
        </p:nvSpPr>
        <p:spPr bwMode="auto">
          <a:xfrm>
            <a:off x="179388" y="36449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857250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--- Is your Chinese teacher old or young?   --- </a:t>
            </a:r>
            <a:r>
              <a:rPr lang="en-US" altLang="zh-CN" sz="3200" dirty="0" smtClean="0"/>
              <a:t>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Yes, he is   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No, he isn’t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He’s tall      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He’s young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---What does she look like?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</a:t>
            </a:r>
            <a:r>
              <a:rPr lang="en-US" altLang="zh-CN" sz="3200" dirty="0" smtClean="0"/>
              <a:t>---______.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She’s forty   </a:t>
            </a:r>
            <a:r>
              <a:rPr lang="en-US" altLang="zh-CN" sz="3200" dirty="0" smtClean="0"/>
              <a:t>   B</a:t>
            </a:r>
            <a:r>
              <a:rPr lang="en-US" altLang="zh-CN" sz="3200" dirty="0"/>
              <a:t>. She’s thin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She’s a teacher   D. She likes playing </a:t>
            </a:r>
            <a:r>
              <a:rPr lang="en-US" altLang="zh-CN" sz="3200" dirty="0" smtClean="0"/>
              <a:t>football</a:t>
            </a:r>
            <a:endParaRPr lang="en-US" altLang="zh-CN" sz="3200" dirty="0"/>
          </a:p>
        </p:txBody>
      </p:sp>
      <p:sp>
        <p:nvSpPr>
          <p:cNvPr id="9421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4212" name="TextBox 3"/>
          <p:cNvSpPr txBox="1">
            <a:spLocks noChangeArrowheads="1"/>
          </p:cNvSpPr>
          <p:nvPr/>
        </p:nvSpPr>
        <p:spPr bwMode="auto">
          <a:xfrm>
            <a:off x="250825" y="8366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4213" name="TextBox 4"/>
          <p:cNvSpPr txBox="1">
            <a:spLocks noChangeArrowheads="1"/>
          </p:cNvSpPr>
          <p:nvPr/>
        </p:nvSpPr>
        <p:spPr bwMode="auto">
          <a:xfrm>
            <a:off x="179388" y="32845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0" y="857250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5. I am so busy. I have </a:t>
            </a:r>
            <a:r>
              <a:rPr lang="en-US" altLang="zh-CN" sz="3200" dirty="0" smtClean="0">
                <a:sym typeface="Arial" panose="020B0604020202020204" pitchFamily="34" charset="0"/>
              </a:rPr>
              <a:t>_______</a:t>
            </a:r>
            <a:r>
              <a:rPr lang="en-US" altLang="zh-CN" sz="3200" dirty="0">
                <a:sym typeface="Arial" panose="020B0604020202020204" pitchFamily="34" charset="0"/>
              </a:rPr>
              <a:t>time to go to the movies.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little   	   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a little  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many      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much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6. There is a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tree in our school.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tall  </a:t>
            </a:r>
            <a:r>
              <a:rPr lang="en-US" altLang="zh-CN" sz="3200" dirty="0" smtClean="0"/>
              <a:t>   B</a:t>
            </a:r>
            <a:r>
              <a:rPr lang="en-US" altLang="zh-CN" sz="3200" dirty="0"/>
              <a:t>. high  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height  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long</a:t>
            </a:r>
          </a:p>
        </p:txBody>
      </p:sp>
      <p:sp>
        <p:nvSpPr>
          <p:cNvPr id="9523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5236" name="TextBox 3"/>
          <p:cNvSpPr txBox="1">
            <a:spLocks noChangeArrowheads="1"/>
          </p:cNvSpPr>
          <p:nvPr/>
        </p:nvSpPr>
        <p:spPr bwMode="auto">
          <a:xfrm>
            <a:off x="250825" y="8366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5237" name="TextBox 4"/>
          <p:cNvSpPr txBox="1">
            <a:spLocks noChangeArrowheads="1"/>
          </p:cNvSpPr>
          <p:nvPr/>
        </p:nvSpPr>
        <p:spPr bwMode="auto">
          <a:xfrm>
            <a:off x="179388" y="32845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571500"/>
            <a:ext cx="90725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二、完成句子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zh-CN" altLang="en-US" sz="3200" dirty="0"/>
              <a:t>他的妈妈中等身材。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His mother </a:t>
            </a:r>
            <a:r>
              <a:rPr lang="en-US" altLang="zh-CN" sz="3200" dirty="0" smtClean="0"/>
              <a:t>___________________.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她今晚可能会晚一点。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She </a:t>
            </a:r>
            <a:r>
              <a:rPr lang="en-US" altLang="zh-CN" sz="3200" dirty="0" smtClean="0"/>
              <a:t>_________________________.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zh-CN" altLang="en-US" sz="3200" dirty="0"/>
              <a:t>他戴着一副眼镜。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He 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我妹妹留着黑而短的直发。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My sister </a:t>
            </a:r>
            <a:r>
              <a:rPr lang="en-US" altLang="zh-CN" sz="3200" dirty="0" smtClean="0"/>
              <a:t>__________________________.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那个人看上去像个老师。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That person </a:t>
            </a:r>
            <a:r>
              <a:rPr lang="en-US" altLang="zh-CN" sz="3200" dirty="0" smtClean="0"/>
              <a:t>____________ </a:t>
            </a:r>
            <a:r>
              <a:rPr lang="en-US" altLang="zh-CN" sz="3200" dirty="0"/>
              <a:t>a teacher.</a:t>
            </a:r>
          </a:p>
        </p:txBody>
      </p:sp>
      <p:sp>
        <p:nvSpPr>
          <p:cNvPr id="96259" name="TextBox 13"/>
          <p:cNvSpPr txBox="1">
            <a:spLocks noChangeArrowheads="1"/>
          </p:cNvSpPr>
          <p:nvPr/>
        </p:nvSpPr>
        <p:spPr bwMode="auto">
          <a:xfrm>
            <a:off x="2209800" y="1412875"/>
            <a:ext cx="419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 of medium build	</a:t>
            </a:r>
          </a:p>
        </p:txBody>
      </p:sp>
      <p:sp>
        <p:nvSpPr>
          <p:cNvPr id="96260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/>
              <a:t>能 力 阶 梯</a:t>
            </a:r>
          </a:p>
        </p:txBody>
      </p:sp>
      <p:sp>
        <p:nvSpPr>
          <p:cNvPr id="96261" name="TextBox 26"/>
          <p:cNvSpPr txBox="1">
            <a:spLocks noChangeArrowheads="1"/>
          </p:cNvSpPr>
          <p:nvPr/>
        </p:nvSpPr>
        <p:spPr bwMode="auto">
          <a:xfrm>
            <a:off x="1189038" y="2492375"/>
            <a:ext cx="5440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may be a little late tonight   </a:t>
            </a:r>
          </a:p>
        </p:txBody>
      </p:sp>
      <p:sp>
        <p:nvSpPr>
          <p:cNvPr id="96262" name="TextBox 16"/>
          <p:cNvSpPr txBox="1">
            <a:spLocks noChangeArrowheads="1"/>
          </p:cNvSpPr>
          <p:nvPr/>
        </p:nvSpPr>
        <p:spPr bwMode="auto">
          <a:xfrm>
            <a:off x="1905000" y="4906963"/>
            <a:ext cx="6410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has short straight black hair	</a:t>
            </a:r>
          </a:p>
        </p:txBody>
      </p:sp>
      <p:sp>
        <p:nvSpPr>
          <p:cNvPr id="96263" name="TextBox 16"/>
          <p:cNvSpPr txBox="1">
            <a:spLocks noChangeArrowheads="1"/>
          </p:cNvSpPr>
          <p:nvPr/>
        </p:nvSpPr>
        <p:spPr bwMode="auto">
          <a:xfrm>
            <a:off x="706438" y="3429000"/>
            <a:ext cx="73993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wears a pair of glasses/ is wearing a pair of glasses</a:t>
            </a:r>
          </a:p>
        </p:txBody>
      </p:sp>
      <p:sp>
        <p:nvSpPr>
          <p:cNvPr id="96264" name="TextBox 16"/>
          <p:cNvSpPr txBox="1">
            <a:spLocks noChangeArrowheads="1"/>
          </p:cNvSpPr>
          <p:nvPr/>
        </p:nvSpPr>
        <p:spPr bwMode="auto">
          <a:xfrm>
            <a:off x="2627313" y="5949950"/>
            <a:ext cx="35766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looks 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1" grpId="0"/>
      <p:bldP spid="96262" grpId="0"/>
      <p:bldP spid="96263" grpId="0"/>
      <p:bldP spid="962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矩形 1"/>
          <p:cNvSpPr>
            <a:spLocks noChangeArrowheads="1"/>
          </p:cNvSpPr>
          <p:nvPr/>
        </p:nvSpPr>
        <p:spPr bwMode="auto">
          <a:xfrm>
            <a:off x="0" y="554037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三、短文填空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</a:t>
            </a:r>
            <a:r>
              <a:rPr lang="en-US" altLang="zh-CN" sz="3200" dirty="0"/>
              <a:t>Tony is going to the 12.___________ tonight. He goes the cinema 13</a:t>
            </a:r>
            <a:r>
              <a:rPr lang="en-US" altLang="zh-CN" sz="3200" dirty="0" smtClean="0"/>
              <a:t>.___________ </a:t>
            </a:r>
            <a:r>
              <a:rPr lang="en-US" altLang="zh-CN" sz="3200" dirty="0"/>
              <a:t>Mike. But Mike may be a little 14.__________. His friend David is going, 15</a:t>
            </a:r>
            <a:r>
              <a:rPr lang="en-US" altLang="zh-CN" sz="3200" dirty="0" smtClean="0"/>
              <a:t>._____________. </a:t>
            </a:r>
            <a:r>
              <a:rPr lang="en-US" altLang="zh-CN" sz="3200" dirty="0"/>
              <a:t>He 16.__________ him in front of the cinema first. Tony doesn’t know David. Mike says David 17.________ brown hair and 18</a:t>
            </a:r>
            <a:r>
              <a:rPr lang="en-US" altLang="zh-CN" sz="3200" dirty="0" smtClean="0"/>
              <a:t>.________ </a:t>
            </a:r>
            <a:r>
              <a:rPr lang="en-US" altLang="zh-CN" sz="3200" dirty="0"/>
              <a:t>glasses. He isn’t tall 19</a:t>
            </a:r>
            <a:r>
              <a:rPr lang="en-US" altLang="zh-CN" sz="3200" dirty="0" smtClean="0"/>
              <a:t>.______ </a:t>
            </a:r>
            <a:r>
              <a:rPr lang="en-US" altLang="zh-CN" sz="3200" dirty="0"/>
              <a:t>short. He’s 20</a:t>
            </a:r>
            <a:r>
              <a:rPr lang="en-US" altLang="zh-CN" sz="3200" dirty="0" smtClean="0"/>
              <a:t>.______ </a:t>
            </a:r>
            <a:r>
              <a:rPr lang="en-US" altLang="zh-CN" sz="3200" dirty="0"/>
              <a:t>medium height. They will have a good 21.________ there</a:t>
            </a:r>
            <a:r>
              <a:rPr lang="en-US" altLang="zh-CN" sz="3200" dirty="0" smtClean="0"/>
              <a:t>. </a:t>
            </a:r>
            <a:endParaRPr lang="en-US" altLang="zh-CN" sz="3200" dirty="0"/>
          </a:p>
        </p:txBody>
      </p:sp>
      <p:sp>
        <p:nvSpPr>
          <p:cNvPr id="97283" name="TextBox 4"/>
          <p:cNvSpPr txBox="1">
            <a:spLocks noChangeArrowheads="1"/>
          </p:cNvSpPr>
          <p:nvPr/>
        </p:nvSpPr>
        <p:spPr bwMode="auto">
          <a:xfrm>
            <a:off x="4849813" y="960437"/>
            <a:ext cx="3019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cinema/movie </a:t>
            </a:r>
          </a:p>
        </p:txBody>
      </p:sp>
      <p:sp>
        <p:nvSpPr>
          <p:cNvPr id="97284" name="TextBox 7"/>
          <p:cNvSpPr txBox="1">
            <a:spLocks noChangeArrowheads="1"/>
          </p:cNvSpPr>
          <p:nvPr/>
        </p:nvSpPr>
        <p:spPr bwMode="auto">
          <a:xfrm>
            <a:off x="4876800" y="1447800"/>
            <a:ext cx="1655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with</a:t>
            </a:r>
          </a:p>
        </p:txBody>
      </p:sp>
      <p:sp>
        <p:nvSpPr>
          <p:cNvPr id="97285" name="TextBox 8"/>
          <p:cNvSpPr txBox="1">
            <a:spLocks noChangeArrowheads="1"/>
          </p:cNvSpPr>
          <p:nvPr/>
        </p:nvSpPr>
        <p:spPr bwMode="auto">
          <a:xfrm>
            <a:off x="4427538" y="1966912"/>
            <a:ext cx="2366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late</a:t>
            </a:r>
          </a:p>
        </p:txBody>
      </p:sp>
      <p:sp>
        <p:nvSpPr>
          <p:cNvPr id="97286" name="TextBox 9"/>
          <p:cNvSpPr txBox="1">
            <a:spLocks noChangeArrowheads="1"/>
          </p:cNvSpPr>
          <p:nvPr/>
        </p:nvSpPr>
        <p:spPr bwMode="auto">
          <a:xfrm>
            <a:off x="3924300" y="2400300"/>
            <a:ext cx="115808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too</a:t>
            </a:r>
          </a:p>
        </p:txBody>
      </p:sp>
      <p:sp>
        <p:nvSpPr>
          <p:cNvPr id="97287" name="TextBox 10"/>
          <p:cNvSpPr txBox="1">
            <a:spLocks noChangeArrowheads="1"/>
          </p:cNvSpPr>
          <p:nvPr/>
        </p:nvSpPr>
        <p:spPr bwMode="auto">
          <a:xfrm>
            <a:off x="1044575" y="2903537"/>
            <a:ext cx="1631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meets</a:t>
            </a:r>
          </a:p>
        </p:txBody>
      </p:sp>
      <p:sp>
        <p:nvSpPr>
          <p:cNvPr id="97288" name="TextBox 10"/>
          <p:cNvSpPr txBox="1">
            <a:spLocks noChangeArrowheads="1"/>
          </p:cNvSpPr>
          <p:nvPr/>
        </p:nvSpPr>
        <p:spPr bwMode="auto">
          <a:xfrm>
            <a:off x="6229350" y="3911600"/>
            <a:ext cx="16398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wears</a:t>
            </a:r>
          </a:p>
        </p:txBody>
      </p:sp>
      <p:sp>
        <p:nvSpPr>
          <p:cNvPr id="97289" name="TextBox 10"/>
          <p:cNvSpPr txBox="1">
            <a:spLocks noChangeArrowheads="1"/>
          </p:cNvSpPr>
          <p:nvPr/>
        </p:nvSpPr>
        <p:spPr bwMode="auto">
          <a:xfrm>
            <a:off x="684213" y="3911600"/>
            <a:ext cx="2925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has</a:t>
            </a:r>
          </a:p>
        </p:txBody>
      </p:sp>
      <p:sp>
        <p:nvSpPr>
          <p:cNvPr id="97290" name="TextBox 10"/>
          <p:cNvSpPr txBox="1">
            <a:spLocks noChangeArrowheads="1"/>
          </p:cNvSpPr>
          <p:nvPr/>
        </p:nvSpPr>
        <p:spPr bwMode="auto">
          <a:xfrm>
            <a:off x="4716464" y="4416425"/>
            <a:ext cx="9882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97291" name="TextBox 10"/>
          <p:cNvSpPr txBox="1">
            <a:spLocks noChangeArrowheads="1"/>
          </p:cNvSpPr>
          <p:nvPr/>
        </p:nvSpPr>
        <p:spPr bwMode="auto">
          <a:xfrm>
            <a:off x="762000" y="4848225"/>
            <a:ext cx="1644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97292" name="TextBox 10"/>
          <p:cNvSpPr txBox="1">
            <a:spLocks noChangeArrowheads="1"/>
          </p:cNvSpPr>
          <p:nvPr/>
        </p:nvSpPr>
        <p:spPr bwMode="auto">
          <a:xfrm>
            <a:off x="869950" y="5364162"/>
            <a:ext cx="1644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/>
      <p:bldP spid="97286" grpId="0"/>
      <p:bldP spid="97287" grpId="0"/>
      <p:bldP spid="97288" grpId="0"/>
      <p:bldP spid="97289" grpId="0"/>
      <p:bldP spid="97290" grpId="0"/>
      <p:bldP spid="97291" grpId="0"/>
      <p:bldP spid="972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8382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107950" y="1917700"/>
            <a:ext cx="90360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单词：</a:t>
            </a:r>
            <a:r>
              <a:rPr lang="en-US" altLang="zh-CN" sz="3200" dirty="0"/>
              <a:t>straight, tall, height, thin, heavy, build, tonight, little, cinema, glasses, later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短语：</a:t>
            </a:r>
            <a:r>
              <a:rPr lang="en-US" altLang="zh-CN" sz="3200" dirty="0"/>
              <a:t>(be) of medium height, (be) of medium build, a little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句型：</a:t>
            </a:r>
            <a:r>
              <a:rPr lang="en-US" altLang="zh-CN" sz="3200" dirty="0"/>
              <a:t>What does he look like? </a:t>
            </a:r>
            <a:r>
              <a:rPr lang="zh-CN" altLang="en-US" sz="3200" dirty="0"/>
              <a:t>及其答语。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1889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304800" y="944562"/>
            <a:ext cx="86106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直</a:t>
            </a:r>
            <a:r>
              <a:rPr lang="zh-CN" altLang="en-US" sz="3200" dirty="0" smtClean="0"/>
              <a:t>的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重</a:t>
            </a:r>
            <a:r>
              <a:rPr lang="zh-CN" altLang="en-US" sz="3200" dirty="0" smtClean="0"/>
              <a:t>的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高的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瘦</a:t>
            </a:r>
            <a:r>
              <a:rPr lang="zh-CN" altLang="en-US" sz="3200" dirty="0" smtClean="0"/>
              <a:t>的</a:t>
            </a:r>
            <a:endParaRPr lang="en-US" altLang="zh-CN" sz="3200" dirty="0" smtClean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5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小</a:t>
            </a:r>
            <a:r>
              <a:rPr lang="zh-CN" altLang="en-US" sz="3200" dirty="0" smtClean="0"/>
              <a:t>的</a:t>
            </a:r>
            <a:endParaRPr lang="en-US" altLang="zh-CN" sz="3200" dirty="0" smtClean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6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身高；高</a:t>
            </a:r>
            <a:r>
              <a:rPr lang="zh-CN" altLang="en-US" sz="3200" dirty="0" smtClean="0"/>
              <a:t>度</a:t>
            </a:r>
            <a:endParaRPr lang="en-US" altLang="zh-CN" sz="3200" dirty="0" smtClean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7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身</a:t>
            </a:r>
            <a:r>
              <a:rPr lang="zh-CN" altLang="en-US" sz="3200" dirty="0" smtClean="0"/>
              <a:t>材</a:t>
            </a:r>
            <a:endParaRPr lang="en-US" altLang="zh-CN" sz="3200" dirty="0" smtClean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8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电影</a:t>
            </a:r>
            <a:r>
              <a:rPr lang="zh-CN" altLang="en-US" sz="3200" dirty="0" smtClean="0"/>
              <a:t>院</a:t>
            </a:r>
            <a:endParaRPr lang="zh-CN" altLang="en-US" sz="3200" dirty="0"/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762000" y="1858962"/>
            <a:ext cx="175259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straight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1235075" y="2871787"/>
            <a:ext cx="87233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tall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838200" y="2371725"/>
            <a:ext cx="1585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heavy</a:t>
            </a:r>
          </a:p>
        </p:txBody>
      </p:sp>
      <p:sp>
        <p:nvSpPr>
          <p:cNvPr id="74759" name="TextBox 14"/>
          <p:cNvSpPr txBox="1">
            <a:spLocks noChangeArrowheads="1"/>
          </p:cNvSpPr>
          <p:nvPr/>
        </p:nvSpPr>
        <p:spPr bwMode="auto">
          <a:xfrm>
            <a:off x="1062038" y="3298825"/>
            <a:ext cx="136207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thin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1058863" y="3875087"/>
            <a:ext cx="136524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little</a:t>
            </a:r>
          </a:p>
        </p:txBody>
      </p:sp>
      <p:sp>
        <p:nvSpPr>
          <p:cNvPr id="74761" name="TextBox 14"/>
          <p:cNvSpPr txBox="1">
            <a:spLocks noChangeArrowheads="1"/>
          </p:cNvSpPr>
          <p:nvPr/>
        </p:nvSpPr>
        <p:spPr bwMode="auto">
          <a:xfrm>
            <a:off x="987426" y="4306887"/>
            <a:ext cx="160337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height</a:t>
            </a:r>
          </a:p>
        </p:txBody>
      </p:sp>
      <p:sp>
        <p:nvSpPr>
          <p:cNvPr id="74762" name="TextBox 14"/>
          <p:cNvSpPr txBox="1">
            <a:spLocks noChangeArrowheads="1"/>
          </p:cNvSpPr>
          <p:nvPr/>
        </p:nvSpPr>
        <p:spPr bwMode="auto">
          <a:xfrm>
            <a:off x="915988" y="4811712"/>
            <a:ext cx="150812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build</a:t>
            </a:r>
          </a:p>
        </p:txBody>
      </p:sp>
      <p:sp>
        <p:nvSpPr>
          <p:cNvPr id="74763" name="TextBox 14"/>
          <p:cNvSpPr txBox="1">
            <a:spLocks noChangeArrowheads="1"/>
          </p:cNvSpPr>
          <p:nvPr/>
        </p:nvSpPr>
        <p:spPr bwMode="auto">
          <a:xfrm>
            <a:off x="915988" y="5314949"/>
            <a:ext cx="1827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cinema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2921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228600" y="1630740"/>
            <a:ext cx="868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9.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________ </a:t>
            </a:r>
            <a:r>
              <a:rPr lang="en-US" altLang="zh-CN" sz="3200" dirty="0">
                <a:sym typeface="宋体" panose="02010600030101010101" pitchFamily="2" charset="-122"/>
              </a:rPr>
              <a:t>(pl.) n. </a:t>
            </a:r>
            <a:r>
              <a:rPr lang="zh-CN" altLang="en-US" sz="3200" dirty="0">
                <a:sym typeface="宋体" panose="02010600030101010101" pitchFamily="2" charset="-122"/>
              </a:rPr>
              <a:t>眼镜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10.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 </a:t>
            </a:r>
            <a:r>
              <a:rPr lang="en-US" altLang="zh-CN" sz="3200" dirty="0">
                <a:sym typeface="宋体" panose="02010600030101010101" pitchFamily="2" charset="-122"/>
              </a:rPr>
              <a:t>adv. &amp; n</a:t>
            </a:r>
            <a:r>
              <a:rPr lang="en-US" altLang="zh-CN" sz="3200" dirty="0" smtClean="0">
                <a:sym typeface="宋体" panose="02010600030101010101" pitchFamily="2" charset="-122"/>
              </a:rPr>
              <a:t>.</a:t>
            </a:r>
            <a:r>
              <a:rPr lang="zh-CN" altLang="en-US" sz="3200" dirty="0" smtClean="0">
                <a:sym typeface="宋体" panose="02010600030101010101" pitchFamily="2" charset="-122"/>
              </a:rPr>
              <a:t>（</a:t>
            </a:r>
            <a:r>
              <a:rPr lang="zh-CN" altLang="en-US" sz="3200" dirty="0">
                <a:sym typeface="宋体" panose="02010600030101010101" pitchFamily="2" charset="-122"/>
              </a:rPr>
              <a:t>在）今</a:t>
            </a:r>
            <a:r>
              <a:rPr lang="zh-CN" altLang="en-US" sz="3200" dirty="0" smtClean="0">
                <a:sym typeface="宋体" panose="02010600030101010101" pitchFamily="2" charset="-122"/>
              </a:rPr>
              <a:t>晚；（</a:t>
            </a:r>
            <a:r>
              <a:rPr lang="zh-CN" altLang="en-US" sz="3200" dirty="0">
                <a:sym typeface="宋体" panose="02010600030101010101" pitchFamily="2" charset="-122"/>
              </a:rPr>
              <a:t>在）今</a:t>
            </a:r>
            <a:r>
              <a:rPr lang="zh-CN" altLang="en-US" sz="3200" dirty="0" smtClean="0">
                <a:sym typeface="宋体" panose="02010600030101010101" pitchFamily="2" charset="-122"/>
              </a:rPr>
              <a:t>夜</a:t>
            </a:r>
            <a:endParaRPr lang="en-US" altLang="zh-CN" sz="3200" dirty="0" smtClean="0">
              <a:sym typeface="宋体" panose="02010600030101010101" pitchFamily="2" charset="-122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宋体" panose="02010600030101010101" pitchFamily="2" charset="-122"/>
              </a:rPr>
              <a:t>11</a:t>
            </a:r>
            <a:r>
              <a:rPr lang="en-US" altLang="zh-CN" sz="3200" dirty="0">
                <a:sym typeface="宋体" panose="02010600030101010101" pitchFamily="2" charset="-122"/>
              </a:rPr>
              <a:t>.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 adv</a:t>
            </a:r>
            <a:r>
              <a:rPr lang="en-US" altLang="zh-CN" sz="3200" dirty="0">
                <a:sym typeface="宋体" panose="02010600030101010101" pitchFamily="2" charset="-122"/>
              </a:rPr>
              <a:t>. </a:t>
            </a:r>
            <a:r>
              <a:rPr lang="zh-CN" altLang="en-US" sz="3200" dirty="0">
                <a:sym typeface="宋体" panose="02010600030101010101" pitchFamily="2" charset="-122"/>
              </a:rPr>
              <a:t>以</a:t>
            </a:r>
            <a:r>
              <a:rPr lang="zh-CN" altLang="en-US" sz="3200" dirty="0" smtClean="0">
                <a:sym typeface="宋体" panose="02010600030101010101" pitchFamily="2" charset="-122"/>
              </a:rPr>
              <a:t>后</a:t>
            </a:r>
            <a:endParaRPr lang="zh-CN" altLang="en-US" sz="3200" dirty="0"/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909638" y="1538665"/>
            <a:ext cx="185102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FF0000"/>
                </a:solidFill>
              </a:rPr>
              <a:t>glasses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7829" name="TextBox 11"/>
          <p:cNvSpPr txBox="1">
            <a:spLocks noChangeArrowheads="1"/>
          </p:cNvSpPr>
          <p:nvPr/>
        </p:nvSpPr>
        <p:spPr bwMode="auto">
          <a:xfrm>
            <a:off x="1016000" y="2568953"/>
            <a:ext cx="149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later</a:t>
            </a:r>
            <a:endParaRPr lang="en-US" alt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77830" name="TextBox 12"/>
          <p:cNvSpPr txBox="1">
            <a:spLocks noChangeArrowheads="1"/>
          </p:cNvSpPr>
          <p:nvPr/>
        </p:nvSpPr>
        <p:spPr bwMode="auto">
          <a:xfrm>
            <a:off x="990600" y="2041903"/>
            <a:ext cx="1614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tonight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420687" y="974725"/>
            <a:ext cx="849471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中等身高 </a:t>
            </a:r>
            <a:r>
              <a:rPr lang="en-US" altLang="zh-CN" sz="3200" dirty="0"/>
              <a:t>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中等身材 </a:t>
            </a:r>
            <a:r>
              <a:rPr lang="en-US" altLang="zh-CN" sz="3200" dirty="0"/>
              <a:t>_____________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一点、少量</a:t>
            </a:r>
            <a:r>
              <a:rPr lang="en-US" altLang="zh-CN" sz="3200" dirty="0" smtClean="0"/>
              <a:t>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看起来像 </a:t>
            </a:r>
            <a:r>
              <a:rPr lang="en-US" altLang="zh-CN" sz="3200" dirty="0"/>
              <a:t>___________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去看电影 </a:t>
            </a:r>
            <a:r>
              <a:rPr lang="en-US" altLang="zh-CN" sz="3200" dirty="0"/>
              <a:t>_____________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戴眼镜 </a:t>
            </a:r>
            <a:r>
              <a:rPr lang="en-US" altLang="zh-CN" sz="3200" dirty="0" smtClean="0"/>
              <a:t>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卷发 </a:t>
            </a:r>
            <a:r>
              <a:rPr lang="en-US" altLang="zh-CN" sz="3200" dirty="0"/>
              <a:t>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长的直发 </a:t>
            </a:r>
            <a:r>
              <a:rPr lang="en-US" altLang="zh-CN" sz="3200" dirty="0"/>
              <a:t>_____________ 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短发 </a:t>
            </a:r>
            <a:r>
              <a:rPr lang="en-US" altLang="zh-CN" sz="3200" dirty="0" smtClean="0"/>
              <a:t>________________</a:t>
            </a:r>
            <a:endParaRPr lang="en-US" altLang="zh-CN" sz="3200" dirty="0"/>
          </a:p>
        </p:txBody>
      </p:sp>
      <p:sp>
        <p:nvSpPr>
          <p:cNvPr id="79876" name="TextBox 9"/>
          <p:cNvSpPr txBox="1">
            <a:spLocks noChangeArrowheads="1"/>
          </p:cNvSpPr>
          <p:nvPr/>
        </p:nvSpPr>
        <p:spPr bwMode="auto">
          <a:xfrm>
            <a:off x="2801938" y="1900237"/>
            <a:ext cx="5170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 (be) of medium build </a:t>
            </a:r>
          </a:p>
        </p:txBody>
      </p:sp>
      <p:sp>
        <p:nvSpPr>
          <p:cNvPr id="79877" name="TextBox 12"/>
          <p:cNvSpPr txBox="1">
            <a:spLocks noChangeArrowheads="1"/>
          </p:cNvSpPr>
          <p:nvPr/>
        </p:nvSpPr>
        <p:spPr bwMode="auto">
          <a:xfrm>
            <a:off x="3441700" y="2411412"/>
            <a:ext cx="248681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 little</a:t>
            </a:r>
          </a:p>
        </p:txBody>
      </p:sp>
      <p:sp>
        <p:nvSpPr>
          <p:cNvPr id="79878" name="TextBox 13"/>
          <p:cNvSpPr txBox="1">
            <a:spLocks noChangeArrowheads="1"/>
          </p:cNvSpPr>
          <p:nvPr/>
        </p:nvSpPr>
        <p:spPr bwMode="auto">
          <a:xfrm>
            <a:off x="3016250" y="1323975"/>
            <a:ext cx="4873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(be) of medium height	</a:t>
            </a:r>
          </a:p>
        </p:txBody>
      </p:sp>
      <p:sp>
        <p:nvSpPr>
          <p:cNvPr id="79879" name="TextBox 12"/>
          <p:cNvSpPr txBox="1">
            <a:spLocks noChangeArrowheads="1"/>
          </p:cNvSpPr>
          <p:nvPr/>
        </p:nvSpPr>
        <p:spPr bwMode="auto">
          <a:xfrm>
            <a:off x="3067050" y="2897187"/>
            <a:ext cx="2613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look like</a:t>
            </a:r>
          </a:p>
        </p:txBody>
      </p:sp>
      <p:sp>
        <p:nvSpPr>
          <p:cNvPr id="79880" name="TextBox 12"/>
          <p:cNvSpPr txBox="1">
            <a:spLocks noChangeArrowheads="1"/>
          </p:cNvSpPr>
          <p:nvPr/>
        </p:nvSpPr>
        <p:spPr bwMode="auto">
          <a:xfrm>
            <a:off x="3228975" y="3340100"/>
            <a:ext cx="4195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go to the movie	</a:t>
            </a:r>
          </a:p>
        </p:txBody>
      </p:sp>
      <p:sp>
        <p:nvSpPr>
          <p:cNvPr id="79881" name="TextBox 12"/>
          <p:cNvSpPr txBox="1">
            <a:spLocks noChangeArrowheads="1"/>
          </p:cNvSpPr>
          <p:nvPr/>
        </p:nvSpPr>
        <p:spPr bwMode="auto">
          <a:xfrm>
            <a:off x="2819400" y="3844925"/>
            <a:ext cx="3703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wear glasses</a:t>
            </a:r>
          </a:p>
        </p:txBody>
      </p:sp>
      <p:sp>
        <p:nvSpPr>
          <p:cNvPr id="79882" name="TextBox 12"/>
          <p:cNvSpPr txBox="1">
            <a:spLocks noChangeArrowheads="1"/>
          </p:cNvSpPr>
          <p:nvPr/>
        </p:nvSpPr>
        <p:spPr bwMode="auto">
          <a:xfrm>
            <a:off x="2220913" y="4398962"/>
            <a:ext cx="27670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curly hair</a:t>
            </a:r>
          </a:p>
        </p:txBody>
      </p:sp>
      <p:sp>
        <p:nvSpPr>
          <p:cNvPr id="79883" name="TextBox 12"/>
          <p:cNvSpPr txBox="1">
            <a:spLocks noChangeArrowheads="1"/>
          </p:cNvSpPr>
          <p:nvPr/>
        </p:nvSpPr>
        <p:spPr bwMode="auto">
          <a:xfrm>
            <a:off x="2800350" y="4852987"/>
            <a:ext cx="4371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 long straight hair	</a:t>
            </a:r>
          </a:p>
        </p:txBody>
      </p:sp>
      <p:sp>
        <p:nvSpPr>
          <p:cNvPr id="79884" name="TextBox 12"/>
          <p:cNvSpPr txBox="1">
            <a:spLocks noChangeArrowheads="1"/>
          </p:cNvSpPr>
          <p:nvPr/>
        </p:nvSpPr>
        <p:spPr bwMode="auto">
          <a:xfrm>
            <a:off x="2133600" y="5343524"/>
            <a:ext cx="4973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short 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  <p:bldP spid="79881" grpId="0"/>
      <p:bldP spid="79882" grpId="0"/>
      <p:bldP spid="79883" grpId="0"/>
      <p:bldP spid="798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714375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三、请认真阅读</a:t>
            </a:r>
            <a:r>
              <a:rPr lang="en-US" altLang="zh-CN" sz="3200" dirty="0"/>
              <a:t>2d</a:t>
            </a:r>
            <a:r>
              <a:rPr lang="zh-CN" altLang="en-US" sz="3200" dirty="0"/>
              <a:t>对话，翻译下列句子。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</a:t>
            </a:r>
            <a:r>
              <a:rPr lang="zh-CN" altLang="en-US" sz="3200" dirty="0"/>
              <a:t>今天晚上你去看电影吗？（</a:t>
            </a:r>
            <a:r>
              <a:rPr lang="en-US" altLang="zh-CN" sz="3200" dirty="0"/>
              <a:t>be going to</a:t>
            </a:r>
            <a:r>
              <a:rPr lang="zh-CN" altLang="en-US" sz="3200" dirty="0"/>
              <a:t>） </a:t>
            </a: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22. </a:t>
            </a:r>
            <a:r>
              <a:rPr lang="zh-CN" altLang="en-US" sz="3200" dirty="0"/>
              <a:t>我可能会迟到一会。（</a:t>
            </a:r>
            <a:r>
              <a:rPr lang="en-US" altLang="zh-CN" sz="3200" dirty="0"/>
              <a:t>a little</a:t>
            </a:r>
            <a:r>
              <a:rPr lang="zh-CN" altLang="en-US" sz="3200" dirty="0"/>
              <a:t>）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23. </a:t>
            </a:r>
            <a:r>
              <a:rPr lang="zh-CN" altLang="en-US" sz="3200" dirty="0"/>
              <a:t>就先在电影院门口和他碰面吧。（</a:t>
            </a:r>
            <a:r>
              <a:rPr lang="en-US" altLang="zh-CN" sz="3200" dirty="0"/>
              <a:t>meet sb.</a:t>
            </a:r>
            <a:r>
              <a:rPr lang="zh-CN" altLang="en-US" sz="3200" dirty="0"/>
              <a:t>）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24.  ---</a:t>
            </a:r>
            <a:r>
              <a:rPr lang="zh-CN" altLang="en-US" sz="3200" dirty="0"/>
              <a:t>他长什么样？（</a:t>
            </a:r>
            <a:r>
              <a:rPr lang="en-US" altLang="zh-CN" sz="3200" dirty="0"/>
              <a:t>look like </a:t>
            </a:r>
            <a:r>
              <a:rPr lang="zh-CN" altLang="en-US" sz="3200" dirty="0"/>
              <a:t>）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---</a:t>
            </a:r>
            <a:r>
              <a:rPr lang="zh-CN" altLang="en-US" sz="3200" dirty="0">
                <a:sym typeface="Arial" panose="020B0604020202020204" pitchFamily="34" charset="0"/>
              </a:rPr>
              <a:t>他留着棕色头发戴眼镜。</a:t>
            </a:r>
            <a:r>
              <a:rPr lang="en-US" altLang="zh-CN" sz="3200" dirty="0">
                <a:sym typeface="Arial" panose="020B0604020202020204" pitchFamily="34" charset="0"/>
              </a:rPr>
              <a:t>(have, wear )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_______________________________________</a:t>
            </a:r>
            <a:endParaRPr lang="en-US" altLang="zh-CN" sz="3200" dirty="0"/>
          </a:p>
        </p:txBody>
      </p:sp>
      <p:sp>
        <p:nvSpPr>
          <p:cNvPr id="81924" name="TextBox 13"/>
          <p:cNvSpPr txBox="1">
            <a:spLocks noChangeArrowheads="1"/>
          </p:cNvSpPr>
          <p:nvPr/>
        </p:nvSpPr>
        <p:spPr bwMode="auto">
          <a:xfrm>
            <a:off x="107950" y="1628775"/>
            <a:ext cx="8621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Are you going to the movie tonight?		</a:t>
            </a:r>
          </a:p>
        </p:txBody>
      </p:sp>
      <p:sp>
        <p:nvSpPr>
          <p:cNvPr id="81925" name="TextBox 15"/>
          <p:cNvSpPr txBox="1">
            <a:spLocks noChangeArrowheads="1"/>
          </p:cNvSpPr>
          <p:nvPr/>
        </p:nvSpPr>
        <p:spPr bwMode="auto">
          <a:xfrm>
            <a:off x="142875" y="2571750"/>
            <a:ext cx="8553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 may be a little late.	</a:t>
            </a:r>
          </a:p>
        </p:txBody>
      </p:sp>
      <p:sp>
        <p:nvSpPr>
          <p:cNvPr id="81926" name="TextBox 16"/>
          <p:cNvSpPr txBox="1">
            <a:spLocks noChangeArrowheads="1"/>
          </p:cNvSpPr>
          <p:nvPr/>
        </p:nvSpPr>
        <p:spPr bwMode="auto">
          <a:xfrm>
            <a:off x="107950" y="3502025"/>
            <a:ext cx="8659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Just meet him in front of the cinema first.	</a:t>
            </a:r>
          </a:p>
        </p:txBody>
      </p:sp>
      <p:sp>
        <p:nvSpPr>
          <p:cNvPr id="81927" name="TextBox 16"/>
          <p:cNvSpPr txBox="1">
            <a:spLocks noChangeArrowheads="1"/>
          </p:cNvSpPr>
          <p:nvPr/>
        </p:nvSpPr>
        <p:spPr bwMode="auto">
          <a:xfrm>
            <a:off x="179388" y="4511675"/>
            <a:ext cx="8659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---What does he look like? </a:t>
            </a:r>
          </a:p>
        </p:txBody>
      </p:sp>
      <p:sp>
        <p:nvSpPr>
          <p:cNvPr id="81928" name="TextBox 16"/>
          <p:cNvSpPr txBox="1">
            <a:spLocks noChangeArrowheads="1"/>
          </p:cNvSpPr>
          <p:nvPr/>
        </p:nvSpPr>
        <p:spPr bwMode="auto">
          <a:xfrm>
            <a:off x="107950" y="5519738"/>
            <a:ext cx="8659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--- He has brown hair and wears glasses.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  <p:bldP spid="819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83971" name="矩形 2"/>
          <p:cNvSpPr>
            <a:spLocks noChangeArrowheads="1"/>
          </p:cNvSpPr>
          <p:nvPr/>
        </p:nvSpPr>
        <p:spPr bwMode="auto">
          <a:xfrm>
            <a:off x="0" y="1289050"/>
            <a:ext cx="9144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25.</a:t>
            </a:r>
            <a:r>
              <a:rPr lang="zh-CN" altLang="en-US" sz="3200"/>
              <a:t>他不高也不矮。他是中等身高。</a:t>
            </a:r>
            <a:r>
              <a:rPr lang="en-US" altLang="zh-CN" sz="3200"/>
              <a:t>(be of medium height ) 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83972" name="TextBox 13"/>
          <p:cNvSpPr txBox="1">
            <a:spLocks noChangeArrowheads="1"/>
          </p:cNvSpPr>
          <p:nvPr/>
        </p:nvSpPr>
        <p:spPr bwMode="auto">
          <a:xfrm>
            <a:off x="107950" y="2203450"/>
            <a:ext cx="86217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He isn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t tall or short. He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s of medium height.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78740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★He’s of medium build. </a:t>
            </a:r>
            <a:r>
              <a:rPr lang="zh-CN" altLang="en-US" sz="3200" dirty="0"/>
              <a:t>他中等体型</a:t>
            </a:r>
            <a:r>
              <a:rPr lang="en-US" altLang="zh-CN" sz="3200" dirty="0"/>
              <a:t>/</a:t>
            </a:r>
            <a:r>
              <a:rPr lang="zh-CN" altLang="en-US" sz="3200" dirty="0"/>
              <a:t>身材。→ 同义句</a:t>
            </a:r>
            <a:r>
              <a:rPr lang="en-US" altLang="zh-CN" sz="3200" dirty="0"/>
              <a:t>: He is not fat or thin.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△ build  n .  </a:t>
            </a:r>
            <a:r>
              <a:rPr lang="zh-CN" altLang="en-US" sz="3200" dirty="0"/>
              <a:t>身材   </a:t>
            </a:r>
            <a:r>
              <a:rPr lang="en-US" altLang="zh-CN" sz="3200" dirty="0"/>
              <a:t>v. </a:t>
            </a:r>
            <a:r>
              <a:rPr lang="zh-CN" altLang="en-US" sz="3200" dirty="0"/>
              <a:t>建筑</a:t>
            </a:r>
            <a:r>
              <a:rPr lang="en-US" altLang="zh-CN" sz="3200" dirty="0"/>
              <a:t>/</a:t>
            </a:r>
            <a:r>
              <a:rPr lang="zh-CN" altLang="en-US" sz="3200" dirty="0"/>
              <a:t>建造    </a:t>
            </a:r>
            <a:r>
              <a:rPr lang="en-US" altLang="zh-CN" sz="3200" dirty="0"/>
              <a:t>building  n. </a:t>
            </a:r>
            <a:r>
              <a:rPr lang="zh-CN" altLang="en-US" sz="3200" dirty="0"/>
              <a:t>建筑物</a:t>
            </a:r>
            <a:r>
              <a:rPr lang="en-US" altLang="zh-CN" sz="3200" dirty="0"/>
              <a:t>/</a:t>
            </a:r>
            <a:r>
              <a:rPr lang="zh-CN" altLang="en-US" sz="3200" dirty="0"/>
              <a:t>高楼大厦</a:t>
            </a:r>
            <a:r>
              <a:rPr lang="en-US" altLang="zh-CN" sz="3200" dirty="0"/>
              <a:t>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e.g. </a:t>
            </a:r>
            <a:r>
              <a:rPr lang="zh-CN" altLang="en-US" sz="3200" dirty="0"/>
              <a:t>工人们每年建造许多高楼大。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The workers _________________every year.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★She’s of medium height. </a:t>
            </a:r>
            <a:r>
              <a:rPr lang="zh-CN" altLang="en-US" sz="3200" dirty="0"/>
              <a:t>她中等高度。→ 同义句：</a:t>
            </a:r>
            <a:r>
              <a:rPr lang="en-US" altLang="zh-CN" sz="3200" dirty="0"/>
              <a:t>She isn’t tall or short 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height , high</a:t>
            </a:r>
            <a:r>
              <a:rPr lang="zh-CN" altLang="en-US" sz="3200" dirty="0"/>
              <a:t>和</a:t>
            </a:r>
            <a:r>
              <a:rPr lang="en-US" altLang="zh-CN" sz="3200" dirty="0"/>
              <a:t>tall </a:t>
            </a:r>
            <a:r>
              <a:rPr lang="zh-CN" altLang="en-US" sz="3200" dirty="0"/>
              <a:t>的区别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height n. </a:t>
            </a:r>
            <a:r>
              <a:rPr lang="zh-CN" altLang="en-US" sz="3200" dirty="0"/>
              <a:t>身高 </a:t>
            </a:r>
            <a:r>
              <a:rPr lang="en-US" altLang="zh-CN" sz="3200" dirty="0"/>
              <a:t>;</a:t>
            </a:r>
            <a:r>
              <a:rPr lang="zh-CN" altLang="en-US" sz="3200" dirty="0"/>
              <a:t>高度  </a:t>
            </a:r>
            <a:r>
              <a:rPr lang="en-US" altLang="zh-CN" sz="3200" dirty="0"/>
              <a:t>He is of medium height.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He is two meters in ______________.</a:t>
            </a:r>
          </a:p>
        </p:txBody>
      </p:sp>
      <p:sp>
        <p:nvSpPr>
          <p:cNvPr id="86020" name="TextBox 6"/>
          <p:cNvSpPr txBox="1">
            <a:spLocks noChangeArrowheads="1"/>
          </p:cNvSpPr>
          <p:nvPr/>
        </p:nvSpPr>
        <p:spPr bwMode="auto">
          <a:xfrm>
            <a:off x="4283075" y="5589588"/>
            <a:ext cx="31734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height</a:t>
            </a:r>
          </a:p>
        </p:txBody>
      </p:sp>
      <p:sp>
        <p:nvSpPr>
          <p:cNvPr id="86021" name="TextBox 6"/>
          <p:cNvSpPr txBox="1">
            <a:spLocks noChangeArrowheads="1"/>
          </p:cNvSpPr>
          <p:nvPr/>
        </p:nvSpPr>
        <p:spPr bwMode="auto">
          <a:xfrm>
            <a:off x="2767013" y="3068638"/>
            <a:ext cx="44084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build many buildings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1"/>
          <p:cNvSpPr>
            <a:spLocks noChangeArrowheads="1"/>
          </p:cNvSpPr>
          <p:nvPr/>
        </p:nvSpPr>
        <p:spPr bwMode="auto">
          <a:xfrm>
            <a:off x="0" y="563562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high adj. &amp; adv.</a:t>
            </a:r>
            <a:r>
              <a:rPr lang="zh-CN" altLang="en-US" sz="3200">
                <a:sym typeface="Arial" panose="020B0604020202020204" pitchFamily="34" charset="0"/>
              </a:rPr>
              <a:t>高的； 高高地  </a:t>
            </a:r>
            <a:r>
              <a:rPr lang="en-US" altLang="zh-CN" sz="3200">
                <a:sym typeface="Arial" panose="020B0604020202020204" pitchFamily="34" charset="0"/>
              </a:rPr>
              <a:t>I can see a high mountain.   3. It</a:t>
            </a:r>
            <a:r>
              <a:rPr lang="en-US" altLang="zh-CN" sz="320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>
                <a:sym typeface="Arial" panose="020B0604020202020204" pitchFamily="34" charset="0"/>
              </a:rPr>
              <a:t>s flying___________.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tall adj. </a:t>
            </a:r>
            <a:r>
              <a:rPr lang="zh-CN" altLang="en-US" sz="3200">
                <a:sym typeface="Arial" panose="020B0604020202020204" pitchFamily="34" charset="0"/>
              </a:rPr>
              <a:t>高的 ① </a:t>
            </a:r>
            <a:r>
              <a:rPr lang="en-US" altLang="zh-CN" sz="3200">
                <a:sym typeface="Arial" panose="020B0604020202020204" pitchFamily="34" charset="0"/>
              </a:rPr>
              <a:t>She is tall.  4. He is two meters 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★a little </a:t>
            </a:r>
            <a:r>
              <a:rPr lang="zh-CN" altLang="en-US" sz="3200">
                <a:sym typeface="Arial" panose="020B0604020202020204" pitchFamily="34" charset="0"/>
              </a:rPr>
              <a:t>和 </a:t>
            </a:r>
            <a:r>
              <a:rPr lang="en-US" altLang="zh-CN" sz="3200">
                <a:sym typeface="Arial" panose="020B0604020202020204" pitchFamily="34" charset="0"/>
              </a:rPr>
              <a:t>little </a:t>
            </a:r>
            <a:r>
              <a:rPr lang="zh-CN" altLang="en-US" sz="3200">
                <a:sym typeface="Arial" panose="020B0604020202020204" pitchFamily="34" charset="0"/>
              </a:rPr>
              <a:t>的区别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△都用来修饰不可数名词。</a:t>
            </a:r>
            <a:r>
              <a:rPr lang="en-US" altLang="zh-CN" sz="3200">
                <a:sym typeface="Arial" panose="020B0604020202020204" pitchFamily="34" charset="0"/>
              </a:rPr>
              <a:t>a little </a:t>
            </a:r>
            <a:r>
              <a:rPr lang="zh-CN" altLang="en-US" sz="3200">
                <a:sym typeface="Arial" panose="020B0604020202020204" pitchFamily="34" charset="0"/>
              </a:rPr>
              <a:t>意为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>
                <a:sym typeface="Arial" panose="020B0604020202020204" pitchFamily="34" charset="0"/>
              </a:rPr>
              <a:t>有一点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>
                <a:sym typeface="Arial" panose="020B0604020202020204" pitchFamily="34" charset="0"/>
              </a:rPr>
              <a:t>，</a:t>
            </a:r>
            <a:r>
              <a:rPr lang="en-US" altLang="zh-CN" sz="3200">
                <a:sym typeface="Arial" panose="020B0604020202020204" pitchFamily="34" charset="0"/>
              </a:rPr>
              <a:t>little </a:t>
            </a:r>
            <a:r>
              <a:rPr lang="zh-CN" altLang="en-US" sz="3200">
                <a:sym typeface="Arial" panose="020B0604020202020204" pitchFamily="34" charset="0"/>
              </a:rPr>
              <a:t>意为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>
                <a:sym typeface="Arial" panose="020B0604020202020204" pitchFamily="34" charset="0"/>
              </a:rPr>
              <a:t>几乎没有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>
                <a:sym typeface="Arial" panose="020B0604020202020204" pitchFamily="34" charset="0"/>
              </a:rPr>
              <a:t>，表否定。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5. </a:t>
            </a:r>
            <a:r>
              <a:rPr lang="zh-CN" altLang="en-US" sz="3200">
                <a:sym typeface="Arial" panose="020B0604020202020204" pitchFamily="34" charset="0"/>
              </a:rPr>
              <a:t>他有一点牛奶。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He has 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6. </a:t>
            </a:r>
            <a:r>
              <a:rPr lang="zh-CN" altLang="en-US" sz="3200">
                <a:sym typeface="Arial" panose="020B0604020202020204" pitchFamily="34" charset="0"/>
              </a:rPr>
              <a:t>他几乎没有牛奶了。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He has _______________________.</a:t>
            </a:r>
          </a:p>
        </p:txBody>
      </p:sp>
      <p:sp>
        <p:nvSpPr>
          <p:cNvPr id="88067" name="TextBox 2"/>
          <p:cNvSpPr txBox="1">
            <a:spLocks noChangeArrowheads="1"/>
          </p:cNvSpPr>
          <p:nvPr/>
        </p:nvSpPr>
        <p:spPr bwMode="auto">
          <a:xfrm>
            <a:off x="4643438" y="1039812"/>
            <a:ext cx="3702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high</a:t>
            </a:r>
          </a:p>
        </p:txBody>
      </p:sp>
      <p:sp>
        <p:nvSpPr>
          <p:cNvPr id="88068" name="TextBox 2"/>
          <p:cNvSpPr txBox="1">
            <a:spLocks noChangeArrowheads="1"/>
          </p:cNvSpPr>
          <p:nvPr/>
        </p:nvSpPr>
        <p:spPr bwMode="auto">
          <a:xfrm>
            <a:off x="2338388" y="4351337"/>
            <a:ext cx="2998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 little milk	</a:t>
            </a:r>
          </a:p>
        </p:txBody>
      </p:sp>
      <p:sp>
        <p:nvSpPr>
          <p:cNvPr id="88069" name="TextBox 2"/>
          <p:cNvSpPr txBox="1">
            <a:spLocks noChangeArrowheads="1"/>
          </p:cNvSpPr>
          <p:nvPr/>
        </p:nvSpPr>
        <p:spPr bwMode="auto">
          <a:xfrm>
            <a:off x="827088" y="1903412"/>
            <a:ext cx="2998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tall</a:t>
            </a:r>
          </a:p>
        </p:txBody>
      </p:sp>
      <p:sp>
        <p:nvSpPr>
          <p:cNvPr id="88070" name="TextBox 2"/>
          <p:cNvSpPr txBox="1">
            <a:spLocks noChangeArrowheads="1"/>
          </p:cNvSpPr>
          <p:nvPr/>
        </p:nvSpPr>
        <p:spPr bwMode="auto">
          <a:xfrm>
            <a:off x="1835150" y="5359400"/>
            <a:ext cx="299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little milk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68" grpId="0"/>
      <p:bldP spid="88069" grpId="0"/>
      <p:bldP spid="8807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1055</Words>
  <Application>Microsoft Office PowerPoint</Application>
  <PresentationFormat>全屏显示(4:3)</PresentationFormat>
  <Paragraphs>189</Paragraphs>
  <Slides>16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D3F72D2FBC324FF39E8153553D7FB963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