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98" r:id="rId2"/>
    <p:sldId id="415" r:id="rId3"/>
    <p:sldId id="401" r:id="rId4"/>
    <p:sldId id="402" r:id="rId5"/>
    <p:sldId id="403" r:id="rId6"/>
    <p:sldId id="404" r:id="rId7"/>
    <p:sldId id="405" r:id="rId8"/>
    <p:sldId id="406" r:id="rId9"/>
    <p:sldId id="407" r:id="rId10"/>
    <p:sldId id="416" r:id="rId11"/>
    <p:sldId id="408" r:id="rId12"/>
    <p:sldId id="409" r:id="rId13"/>
    <p:sldId id="420" r:id="rId14"/>
    <p:sldId id="410" r:id="rId15"/>
    <p:sldId id="421" r:id="rId16"/>
    <p:sldId id="418" r:id="rId17"/>
    <p:sldId id="422" r:id="rId18"/>
    <p:sldId id="419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rgbClr val="FFFF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rgbClr val="FFFF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rgbClr val="FFFF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rgbClr val="FFFF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rgbClr val="FFFF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rgbClr val="FFFF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rgbClr val="FFFF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rgbClr val="FFFF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rgbClr val="FFFF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01D9"/>
    <a:srgbClr val="FF00FF"/>
    <a:srgbClr val="FFFFFF"/>
    <a:srgbClr val="9CAAF2"/>
    <a:srgbClr val="F61706"/>
    <a:srgbClr val="5CCDD0"/>
    <a:srgbClr val="8955F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558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9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E12D8A9-4C5D-4479-BDB9-A21A313A0A17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1E65C70-32C3-4F18-91B9-A4F61E517F7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E65C70-32C3-4F18-91B9-A4F61E517F76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http://www.bnup.com.cn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75475" y="549275"/>
            <a:ext cx="2168525" cy="55467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549275"/>
            <a:ext cx="6354762" cy="55467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http://www.bnup.com.cn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http://www.bnup.com.cn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http://www.bnup.com.cn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981200"/>
            <a:ext cx="41846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5363" y="1981200"/>
            <a:ext cx="41862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http://www.bnup.com.cn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http://www.bnup.com.cn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http://www.bnup.com.cn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http://www.bnup.com.cn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http://www.bnup.com.cn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http://www.bnup.com.cn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96913" y="549275"/>
            <a:ext cx="84470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08625" y="6248400"/>
            <a:ext cx="3455988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0" sz="1600"/>
            </a:lvl1pPr>
          </a:lstStyle>
          <a:p>
            <a:pPr>
              <a:defRPr/>
            </a:pPr>
            <a:r>
              <a:rPr lang="en-US" altLang="zh-CN" dirty="0"/>
              <a:t>http://www.bnup.com.cn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981200"/>
            <a:ext cx="85232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FFFFFF"/>
          </a:solidFill>
          <a:latin typeface="Times New Roman" panose="02020603050405020304" pitchFamily="18" charset="0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FFFFFF"/>
          </a:solidFill>
          <a:latin typeface="Times New Roman" panose="02020603050405020304" pitchFamily="18" charset="0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FFFFFF"/>
          </a:solidFill>
          <a:latin typeface="Times New Roman" panose="02020603050405020304" pitchFamily="18" charset="0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FFFFFF"/>
          </a:solidFill>
          <a:latin typeface="Times New Roman" panose="02020603050405020304" pitchFamily="18" charset="0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b="1">
          <a:solidFill>
            <a:srgbClr val="FFFFFF"/>
          </a:solidFill>
          <a:latin typeface="Times New Roman" panose="02020603050405020304" pitchFamily="18" charset="0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b="1">
          <a:solidFill>
            <a:srgbClr val="FFFFFF"/>
          </a:solidFill>
          <a:latin typeface="Times New Roman" panose="02020603050405020304" pitchFamily="18" charset="0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b="1">
          <a:solidFill>
            <a:srgbClr val="FFFFFF"/>
          </a:solidFill>
          <a:latin typeface="Times New Roman" panose="02020603050405020304" pitchFamily="18" charset="0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b="1">
          <a:solidFill>
            <a:srgbClr val="FFFFFF"/>
          </a:solidFill>
          <a:latin typeface="Times New Roman" panose="02020603050405020304" pitchFamily="18" charset="0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w"/>
        <a:defRPr kumimoji="1"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95000"/>
        <a:buChar char="–"/>
        <a:defRPr kumimoji="1" sz="2800">
          <a:solidFill>
            <a:srgbClr val="FFFFFF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FFFFFF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FFFFFF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rgbClr val="FFFFFF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rgbClr val="FFFFFF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rgbClr val="FFFFFF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rgbClr val="FFFFFF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-2282" y="2924944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40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zh-CN" altLang="en-US" sz="4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次函数与一元二次方程的关系</a:t>
            </a:r>
          </a:p>
        </p:txBody>
      </p:sp>
      <p:sp>
        <p:nvSpPr>
          <p:cNvPr id="5" name="矩形 4"/>
          <p:cNvSpPr/>
          <p:nvPr/>
        </p:nvSpPr>
        <p:spPr>
          <a:xfrm>
            <a:off x="3179754" y="4161458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6" name="Text Box 6"/>
          <p:cNvSpPr txBox="1">
            <a:spLocks noChangeArrowheads="1"/>
          </p:cNvSpPr>
          <p:nvPr/>
        </p:nvSpPr>
        <p:spPr bwMode="auto">
          <a:xfrm>
            <a:off x="179388" y="2060575"/>
            <a:ext cx="83534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FF"/>
                </a:solidFill>
              </a:rPr>
              <a:t>（</a:t>
            </a:r>
            <a:r>
              <a:rPr lang="en-US" altLang="zh-CN" sz="2800" b="1" dirty="0">
                <a:solidFill>
                  <a:srgbClr val="FF00FF"/>
                </a:solidFill>
              </a:rPr>
              <a:t>3</a:t>
            </a:r>
            <a:r>
              <a:rPr lang="zh-CN" altLang="en-US" sz="2800" b="1" dirty="0">
                <a:solidFill>
                  <a:srgbClr val="FF00FF"/>
                </a:solidFill>
              </a:rPr>
              <a:t>）对于</a:t>
            </a:r>
            <a:r>
              <a:rPr lang="en-US" altLang="zh-CN" sz="2800" b="1" dirty="0">
                <a:solidFill>
                  <a:srgbClr val="FF00FF"/>
                </a:solidFill>
              </a:rPr>
              <a:t>h=</a:t>
            </a:r>
            <a:r>
              <a:rPr lang="zh-CN" altLang="en-US" sz="2800" b="1" dirty="0">
                <a:solidFill>
                  <a:srgbClr val="FF00FF"/>
                </a:solidFill>
              </a:rPr>
              <a:t>－</a:t>
            </a:r>
            <a:r>
              <a:rPr lang="en-US" altLang="zh-CN" sz="2800" b="1" dirty="0">
                <a:solidFill>
                  <a:srgbClr val="FF00FF"/>
                </a:solidFill>
              </a:rPr>
              <a:t>4.9t</a:t>
            </a:r>
            <a:r>
              <a:rPr lang="en-US" altLang="zh-CN" sz="2800" b="1" baseline="30000" dirty="0">
                <a:solidFill>
                  <a:srgbClr val="FF00FF"/>
                </a:solidFill>
              </a:rPr>
              <a:t>2</a:t>
            </a:r>
            <a:r>
              <a:rPr lang="zh-CN" altLang="en-US" sz="2800" b="1" dirty="0">
                <a:solidFill>
                  <a:srgbClr val="FF00FF"/>
                </a:solidFill>
              </a:rPr>
              <a:t>＋</a:t>
            </a:r>
            <a:r>
              <a:rPr lang="en-US" altLang="zh-CN" sz="2800" b="1" dirty="0">
                <a:solidFill>
                  <a:srgbClr val="FF00FF"/>
                </a:solidFill>
              </a:rPr>
              <a:t>19.6t   </a:t>
            </a:r>
            <a:r>
              <a:rPr lang="zh-CN" altLang="en-US" sz="2800" b="1" dirty="0">
                <a:solidFill>
                  <a:srgbClr val="FF00FF"/>
                </a:solidFill>
              </a:rPr>
              <a:t>球落地意味着</a:t>
            </a:r>
            <a:r>
              <a:rPr lang="en-US" altLang="zh-CN" sz="2800" b="1" dirty="0">
                <a:solidFill>
                  <a:srgbClr val="FF00FF"/>
                </a:solidFill>
              </a:rPr>
              <a:t>h=0,  </a:t>
            </a:r>
            <a:r>
              <a:rPr lang="zh-CN" altLang="en-US" sz="2800" b="1" dirty="0">
                <a:solidFill>
                  <a:srgbClr val="FF00FF"/>
                </a:solidFill>
              </a:rPr>
              <a:t>即</a:t>
            </a:r>
          </a:p>
          <a:p>
            <a:pPr eaLnBrk="1" hangingPunct="1"/>
            <a:r>
              <a:rPr lang="zh-CN" altLang="en-US" sz="2800" b="1" dirty="0">
                <a:solidFill>
                  <a:srgbClr val="FF00FF"/>
                </a:solidFill>
              </a:rPr>
              <a:t>－</a:t>
            </a:r>
            <a:r>
              <a:rPr lang="en-US" altLang="zh-CN" sz="2800" b="1" dirty="0">
                <a:solidFill>
                  <a:srgbClr val="FF00FF"/>
                </a:solidFill>
              </a:rPr>
              <a:t>4.9t</a:t>
            </a:r>
            <a:r>
              <a:rPr lang="en-US" altLang="zh-CN" sz="2800" b="1" baseline="30000" dirty="0">
                <a:solidFill>
                  <a:srgbClr val="FF00FF"/>
                </a:solidFill>
              </a:rPr>
              <a:t>2</a:t>
            </a:r>
            <a:r>
              <a:rPr lang="zh-CN" altLang="en-US" sz="2800" b="1" dirty="0">
                <a:solidFill>
                  <a:srgbClr val="FF00FF"/>
                </a:solidFill>
              </a:rPr>
              <a:t>＋</a:t>
            </a:r>
            <a:r>
              <a:rPr lang="en-US" altLang="zh-CN" sz="2800" b="1" dirty="0">
                <a:solidFill>
                  <a:srgbClr val="FF00FF"/>
                </a:solidFill>
              </a:rPr>
              <a:t>19.6t=0</a:t>
            </a:r>
            <a:r>
              <a:rPr lang="zh-CN" altLang="en-US" sz="2800" b="1" dirty="0">
                <a:solidFill>
                  <a:srgbClr val="FF00FF"/>
                </a:solidFill>
              </a:rPr>
              <a:t>，解得</a:t>
            </a:r>
            <a:r>
              <a:rPr lang="en-US" altLang="zh-CN" sz="2800" b="1" dirty="0">
                <a:solidFill>
                  <a:srgbClr val="FF00FF"/>
                </a:solidFill>
              </a:rPr>
              <a:t>t</a:t>
            </a:r>
            <a:r>
              <a:rPr lang="en-US" altLang="zh-CN" sz="2800" b="1" baseline="-25000" dirty="0">
                <a:solidFill>
                  <a:srgbClr val="FF00FF"/>
                </a:solidFill>
              </a:rPr>
              <a:t>1</a:t>
            </a:r>
            <a:r>
              <a:rPr lang="en-US" altLang="zh-CN" sz="2800" b="1" dirty="0">
                <a:solidFill>
                  <a:srgbClr val="FF00FF"/>
                </a:solidFill>
              </a:rPr>
              <a:t>=0</a:t>
            </a:r>
            <a:r>
              <a:rPr lang="zh-CN" altLang="en-US" sz="2800" b="1" dirty="0">
                <a:solidFill>
                  <a:srgbClr val="FF00FF"/>
                </a:solidFill>
              </a:rPr>
              <a:t>（舍去），</a:t>
            </a:r>
            <a:r>
              <a:rPr lang="en-US" altLang="zh-CN" sz="2800" b="1" dirty="0">
                <a:solidFill>
                  <a:srgbClr val="FF00FF"/>
                </a:solidFill>
              </a:rPr>
              <a:t>t</a:t>
            </a:r>
            <a:r>
              <a:rPr lang="en-US" altLang="zh-CN" sz="2800" b="1" baseline="-25000" dirty="0">
                <a:solidFill>
                  <a:srgbClr val="FF00FF"/>
                </a:solidFill>
              </a:rPr>
              <a:t>2</a:t>
            </a:r>
            <a:r>
              <a:rPr lang="en-US" altLang="zh-CN" sz="2800" b="1" dirty="0">
                <a:solidFill>
                  <a:srgbClr val="FF00FF"/>
                </a:solidFill>
              </a:rPr>
              <a:t>=4 </a:t>
            </a:r>
            <a:r>
              <a:rPr lang="zh-CN" altLang="en-US" sz="2800" b="1" dirty="0">
                <a:solidFill>
                  <a:srgbClr val="FF00FF"/>
                </a:solidFill>
              </a:rPr>
              <a:t>．</a:t>
            </a:r>
          </a:p>
          <a:p>
            <a:pPr eaLnBrk="1" hangingPunct="1"/>
            <a:r>
              <a:rPr lang="zh-CN" altLang="en-US" sz="2800" b="1" dirty="0">
                <a:solidFill>
                  <a:srgbClr val="FF00FF"/>
                </a:solidFill>
              </a:rPr>
              <a:t>即足球被踢出后经过</a:t>
            </a:r>
            <a:r>
              <a:rPr lang="en-US" altLang="zh-CN" sz="2800" b="1" dirty="0">
                <a:solidFill>
                  <a:srgbClr val="FF00FF"/>
                </a:solidFill>
              </a:rPr>
              <a:t>4s</a:t>
            </a:r>
            <a:r>
              <a:rPr lang="zh-CN" altLang="en-US" sz="2800" b="1" dirty="0">
                <a:solidFill>
                  <a:srgbClr val="FF00FF"/>
                </a:solidFill>
              </a:rPr>
              <a:t>后球落地</a:t>
            </a:r>
            <a:r>
              <a:rPr lang="en-US" altLang="zh-CN" sz="2800" b="1" dirty="0">
                <a:solidFill>
                  <a:srgbClr val="FF00FF"/>
                </a:solidFill>
              </a:rPr>
              <a:t>.</a:t>
            </a:r>
          </a:p>
        </p:txBody>
      </p:sp>
      <p:sp>
        <p:nvSpPr>
          <p:cNvPr id="204807" name="Text Box 7"/>
          <p:cNvSpPr txBox="1">
            <a:spLocks noChangeArrowheads="1"/>
          </p:cNvSpPr>
          <p:nvPr/>
        </p:nvSpPr>
        <p:spPr bwMode="auto">
          <a:xfrm>
            <a:off x="142875" y="4797425"/>
            <a:ext cx="8466138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FF"/>
                </a:solidFill>
              </a:rPr>
              <a:t>（</a:t>
            </a:r>
            <a:r>
              <a:rPr lang="en-US" altLang="zh-CN" sz="2800" b="1" dirty="0">
                <a:solidFill>
                  <a:srgbClr val="FF00FF"/>
                </a:solidFill>
              </a:rPr>
              <a:t>5</a:t>
            </a:r>
            <a:r>
              <a:rPr lang="zh-CN" altLang="en-US" sz="2800" b="1" dirty="0">
                <a:solidFill>
                  <a:srgbClr val="FF00FF"/>
                </a:solidFill>
              </a:rPr>
              <a:t>）解方程 </a:t>
            </a:r>
            <a:r>
              <a:rPr kumimoji="0" lang="en-US" altLang="zh-CN" sz="2800" b="1" dirty="0">
                <a:solidFill>
                  <a:srgbClr val="FF00FF"/>
                </a:solidFill>
              </a:rPr>
              <a:t>14.7=</a:t>
            </a:r>
            <a:r>
              <a:rPr kumimoji="0" lang="zh-CN" altLang="en-US" sz="2800" b="1" dirty="0">
                <a:solidFill>
                  <a:srgbClr val="FF00FF"/>
                </a:solidFill>
              </a:rPr>
              <a:t>－</a:t>
            </a:r>
            <a:r>
              <a:rPr kumimoji="0" lang="en-US" altLang="zh-CN" sz="2800" b="1" dirty="0">
                <a:solidFill>
                  <a:srgbClr val="FF00FF"/>
                </a:solidFill>
              </a:rPr>
              <a:t>4.9t</a:t>
            </a:r>
            <a:r>
              <a:rPr kumimoji="0" lang="en-US" altLang="zh-CN" sz="2800" b="1" baseline="30000" dirty="0">
                <a:solidFill>
                  <a:srgbClr val="FF00FF"/>
                </a:solidFill>
              </a:rPr>
              <a:t>2</a:t>
            </a:r>
            <a:r>
              <a:rPr kumimoji="0" lang="zh-CN" altLang="en-US" sz="2800" b="1" dirty="0">
                <a:solidFill>
                  <a:srgbClr val="FF00FF"/>
                </a:solidFill>
              </a:rPr>
              <a:t>＋</a:t>
            </a:r>
            <a:r>
              <a:rPr kumimoji="0" lang="en-US" altLang="zh-CN" sz="2800" b="1" dirty="0">
                <a:solidFill>
                  <a:srgbClr val="FF00FF"/>
                </a:solidFill>
              </a:rPr>
              <a:t>19.6t    </a:t>
            </a:r>
            <a:r>
              <a:rPr kumimoji="0" lang="zh-CN" altLang="en-US" sz="2800" b="1" dirty="0">
                <a:solidFill>
                  <a:srgbClr val="FF00FF"/>
                </a:solidFill>
              </a:rPr>
              <a:t>得</a:t>
            </a:r>
            <a:r>
              <a:rPr kumimoji="0" lang="en-US" altLang="zh-CN" sz="2800" b="1" dirty="0">
                <a:solidFill>
                  <a:srgbClr val="FF00FF"/>
                </a:solidFill>
              </a:rPr>
              <a:t>t=1, t=3</a:t>
            </a:r>
          </a:p>
          <a:p>
            <a:pPr eaLnBrk="1" hangingPunct="1"/>
            <a:r>
              <a:rPr kumimoji="0" lang="zh-CN" altLang="en-US" sz="2800" b="1" dirty="0">
                <a:solidFill>
                  <a:srgbClr val="FF00FF"/>
                </a:solidFill>
              </a:rPr>
              <a:t>表明球被踢出</a:t>
            </a:r>
            <a:r>
              <a:rPr kumimoji="0" lang="en-US" altLang="zh-CN" sz="2800" b="1" dirty="0">
                <a:solidFill>
                  <a:srgbClr val="FF00FF"/>
                </a:solidFill>
              </a:rPr>
              <a:t>1</a:t>
            </a:r>
            <a:r>
              <a:rPr kumimoji="0" lang="zh-CN" altLang="en-US" sz="2800" b="1" dirty="0">
                <a:solidFill>
                  <a:srgbClr val="FF00FF"/>
                </a:solidFill>
              </a:rPr>
              <a:t>秒和</a:t>
            </a:r>
            <a:r>
              <a:rPr kumimoji="0" lang="en-US" altLang="zh-CN" sz="2800" b="1" dirty="0">
                <a:solidFill>
                  <a:srgbClr val="FF00FF"/>
                </a:solidFill>
              </a:rPr>
              <a:t>3</a:t>
            </a:r>
            <a:r>
              <a:rPr kumimoji="0" lang="zh-CN" altLang="en-US" sz="2800" b="1" dirty="0">
                <a:solidFill>
                  <a:srgbClr val="FF00FF"/>
                </a:solidFill>
              </a:rPr>
              <a:t>秒时，离地面的高度都是</a:t>
            </a:r>
            <a:r>
              <a:rPr kumimoji="0" lang="en-US" altLang="zh-CN" sz="2800" b="1" dirty="0">
                <a:solidFill>
                  <a:srgbClr val="FF00FF"/>
                </a:solidFill>
              </a:rPr>
              <a:t>14.7</a:t>
            </a:r>
            <a:r>
              <a:rPr kumimoji="0" lang="zh-CN" altLang="en-US" sz="2800" b="1" dirty="0">
                <a:solidFill>
                  <a:srgbClr val="FF00FF"/>
                </a:solidFill>
              </a:rPr>
              <a:t>米</a:t>
            </a:r>
          </a:p>
          <a:p>
            <a:pPr eaLnBrk="1" hangingPunct="1"/>
            <a:r>
              <a:rPr kumimoji="0" lang="zh-CN" altLang="en-US" sz="2800" b="1" dirty="0">
                <a:solidFill>
                  <a:srgbClr val="FF00FF"/>
                </a:solidFill>
              </a:rPr>
              <a:t>图上表示为抛物线与直线</a:t>
            </a:r>
            <a:r>
              <a:rPr kumimoji="0" lang="en-US" altLang="zh-CN" sz="2800" b="1" dirty="0">
                <a:solidFill>
                  <a:srgbClr val="FF00FF"/>
                </a:solidFill>
              </a:rPr>
              <a:t>h=14.7 </a:t>
            </a:r>
            <a:r>
              <a:rPr kumimoji="0" lang="zh-CN" altLang="en-US" sz="2800" b="1" dirty="0">
                <a:solidFill>
                  <a:srgbClr val="FF00FF"/>
                </a:solidFill>
              </a:rPr>
              <a:t>的交点的横坐标</a:t>
            </a:r>
            <a:r>
              <a:rPr kumimoji="0" lang="en-US" altLang="zh-CN" sz="2800" b="1" dirty="0">
                <a:solidFill>
                  <a:srgbClr val="FF00FF"/>
                </a:solidFill>
              </a:rPr>
              <a:t>.</a:t>
            </a:r>
            <a:endParaRPr lang="en-US" altLang="zh-CN" sz="2800" b="1" dirty="0">
              <a:solidFill>
                <a:srgbClr val="FF00FF"/>
              </a:solidFill>
            </a:endParaRPr>
          </a:p>
        </p:txBody>
      </p:sp>
      <p:sp>
        <p:nvSpPr>
          <p:cNvPr id="204808" name="Text Box 8"/>
          <p:cNvSpPr txBox="1">
            <a:spLocks noChangeArrowheads="1"/>
          </p:cNvSpPr>
          <p:nvPr/>
        </p:nvSpPr>
        <p:spPr bwMode="auto">
          <a:xfrm>
            <a:off x="112713" y="3644900"/>
            <a:ext cx="87137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00FF"/>
                </a:solidFill>
              </a:rPr>
              <a:t>（</a:t>
            </a:r>
            <a:r>
              <a:rPr lang="en-US" altLang="zh-CN" sz="2800" b="1" dirty="0">
                <a:solidFill>
                  <a:srgbClr val="FF00FF"/>
                </a:solidFill>
              </a:rPr>
              <a:t>4</a:t>
            </a:r>
            <a:r>
              <a:rPr lang="zh-CN" altLang="en-US" sz="2800" b="1" dirty="0">
                <a:solidFill>
                  <a:srgbClr val="FF00FF"/>
                </a:solidFill>
              </a:rPr>
              <a:t>） </a:t>
            </a:r>
            <a:r>
              <a:rPr kumimoji="0" lang="zh-CN" altLang="en-US" sz="2800" b="1" dirty="0">
                <a:solidFill>
                  <a:srgbClr val="FF00FF"/>
                </a:solidFill>
              </a:rPr>
              <a:t>方程－</a:t>
            </a:r>
            <a:r>
              <a:rPr kumimoji="0" lang="en-US" altLang="zh-CN" sz="2800" b="1" dirty="0">
                <a:solidFill>
                  <a:srgbClr val="FF00FF"/>
                </a:solidFill>
              </a:rPr>
              <a:t>4.9t</a:t>
            </a:r>
            <a:r>
              <a:rPr kumimoji="0" lang="en-US" altLang="zh-CN" sz="2800" b="1" baseline="30000" dirty="0">
                <a:solidFill>
                  <a:srgbClr val="FF00FF"/>
                </a:solidFill>
              </a:rPr>
              <a:t>2</a:t>
            </a:r>
            <a:r>
              <a:rPr kumimoji="0" lang="zh-CN" altLang="en-US" sz="2800" b="1" dirty="0">
                <a:solidFill>
                  <a:srgbClr val="FF00FF"/>
                </a:solidFill>
              </a:rPr>
              <a:t>＋</a:t>
            </a:r>
            <a:r>
              <a:rPr kumimoji="0" lang="en-US" altLang="zh-CN" sz="2800" b="1" dirty="0">
                <a:solidFill>
                  <a:srgbClr val="FF00FF"/>
                </a:solidFill>
              </a:rPr>
              <a:t>19.6t =0</a:t>
            </a:r>
            <a:r>
              <a:rPr kumimoji="0" lang="zh-CN" altLang="en-US" sz="2800" b="1" dirty="0">
                <a:solidFill>
                  <a:srgbClr val="FF00FF"/>
                </a:solidFill>
              </a:rPr>
              <a:t>的根的实际意义是球离地和落地的时间，图上表示为抛物线与</a:t>
            </a:r>
            <a:r>
              <a:rPr kumimoji="0" lang="en-US" altLang="zh-CN" sz="2800" b="1" dirty="0">
                <a:solidFill>
                  <a:srgbClr val="FF00FF"/>
                </a:solidFill>
              </a:rPr>
              <a:t>x</a:t>
            </a:r>
            <a:r>
              <a:rPr kumimoji="0" lang="zh-CN" altLang="en-US" sz="2800" b="1" dirty="0">
                <a:solidFill>
                  <a:srgbClr val="FF00FF"/>
                </a:solidFill>
              </a:rPr>
              <a:t>轴交点的横坐标</a:t>
            </a:r>
            <a:r>
              <a:rPr kumimoji="0" lang="en-US" altLang="zh-CN" sz="2800" b="1" dirty="0">
                <a:solidFill>
                  <a:srgbClr val="FF00FF"/>
                </a:solidFill>
              </a:rPr>
              <a:t>.</a:t>
            </a:r>
          </a:p>
        </p:txBody>
      </p:sp>
      <p:sp>
        <p:nvSpPr>
          <p:cNvPr id="204809" name="Text Box 9"/>
          <p:cNvSpPr txBox="1">
            <a:spLocks noChangeArrowheads="1"/>
          </p:cNvSpPr>
          <p:nvPr/>
        </p:nvSpPr>
        <p:spPr bwMode="auto">
          <a:xfrm>
            <a:off x="328613" y="871538"/>
            <a:ext cx="8280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</a:rPr>
              <a:t>解：</a:t>
            </a:r>
            <a:r>
              <a:rPr lang="zh-CN" altLang="en-US" sz="2800" b="1" dirty="0">
                <a:solidFill>
                  <a:srgbClr val="FF00FF"/>
                </a:solidFill>
              </a:rPr>
              <a:t>（</a:t>
            </a:r>
            <a:r>
              <a:rPr lang="en-US" altLang="zh-CN" sz="2800" b="1" dirty="0">
                <a:solidFill>
                  <a:srgbClr val="FF00FF"/>
                </a:solidFill>
              </a:rPr>
              <a:t>1</a:t>
            </a:r>
            <a:r>
              <a:rPr lang="zh-CN" altLang="en-US" sz="2800" b="1" dirty="0">
                <a:solidFill>
                  <a:srgbClr val="FF00FF"/>
                </a:solidFill>
              </a:rPr>
              <a:t>）</a:t>
            </a:r>
            <a:r>
              <a:rPr lang="en-US" altLang="zh-CN" sz="2800" b="1" dirty="0">
                <a:solidFill>
                  <a:srgbClr val="FF00FF"/>
                </a:solidFill>
              </a:rPr>
              <a:t>t=1</a:t>
            </a:r>
            <a:r>
              <a:rPr lang="zh-CN" altLang="en-US" sz="2800" b="1" dirty="0">
                <a:solidFill>
                  <a:srgbClr val="FF00FF"/>
                </a:solidFill>
              </a:rPr>
              <a:t>时，</a:t>
            </a:r>
            <a:r>
              <a:rPr lang="en-US" altLang="zh-CN" sz="2800" b="1" dirty="0">
                <a:solidFill>
                  <a:srgbClr val="FF00FF"/>
                </a:solidFill>
              </a:rPr>
              <a:t>h=14.7                   </a:t>
            </a:r>
          </a:p>
        </p:txBody>
      </p:sp>
      <p:sp>
        <p:nvSpPr>
          <p:cNvPr id="204810" name="Text Box 10"/>
          <p:cNvSpPr txBox="1">
            <a:spLocks noChangeArrowheads="1"/>
          </p:cNvSpPr>
          <p:nvPr/>
        </p:nvSpPr>
        <p:spPr bwMode="auto">
          <a:xfrm>
            <a:off x="179388" y="1412875"/>
            <a:ext cx="8207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FF"/>
                </a:solidFill>
              </a:rPr>
              <a:t>（</a:t>
            </a:r>
            <a:r>
              <a:rPr lang="en-US" altLang="zh-CN" sz="2800" b="1" dirty="0">
                <a:solidFill>
                  <a:srgbClr val="FF00FF"/>
                </a:solidFill>
              </a:rPr>
              <a:t>2</a:t>
            </a:r>
            <a:r>
              <a:rPr lang="zh-CN" altLang="en-US" sz="2800" b="1" dirty="0">
                <a:solidFill>
                  <a:srgbClr val="FF00FF"/>
                </a:solidFill>
              </a:rPr>
              <a:t>）∵</a:t>
            </a:r>
            <a:r>
              <a:rPr lang="en-US" altLang="zh-CN" sz="2800" b="1" dirty="0">
                <a:solidFill>
                  <a:srgbClr val="FF00FF"/>
                </a:solidFill>
              </a:rPr>
              <a:t>h=</a:t>
            </a:r>
            <a:r>
              <a:rPr lang="zh-CN" altLang="en-US" sz="2800" b="1" dirty="0">
                <a:solidFill>
                  <a:srgbClr val="FF00FF"/>
                </a:solidFill>
              </a:rPr>
              <a:t>－</a:t>
            </a:r>
            <a:r>
              <a:rPr lang="en-US" altLang="zh-CN" sz="2800" b="1" dirty="0">
                <a:solidFill>
                  <a:srgbClr val="FF00FF"/>
                </a:solidFill>
              </a:rPr>
              <a:t>4.9(t-2) </a:t>
            </a:r>
            <a:r>
              <a:rPr kumimoji="0" lang="en-US" altLang="zh-CN" sz="2800" b="1" baseline="30000" dirty="0">
                <a:solidFill>
                  <a:srgbClr val="FF00FF"/>
                </a:solidFill>
              </a:rPr>
              <a:t>2</a:t>
            </a:r>
            <a:r>
              <a:rPr lang="en-US" altLang="zh-CN" sz="2800" b="1" dirty="0">
                <a:solidFill>
                  <a:srgbClr val="FF00FF"/>
                </a:solidFill>
              </a:rPr>
              <a:t>+19.6   ∴</a:t>
            </a:r>
            <a:r>
              <a:rPr lang="zh-CN" altLang="en-US" sz="2800" b="1" dirty="0">
                <a:solidFill>
                  <a:srgbClr val="FF00FF"/>
                </a:solidFill>
              </a:rPr>
              <a:t>当</a:t>
            </a:r>
            <a:r>
              <a:rPr lang="en-US" altLang="zh-CN" sz="2800" b="1" dirty="0">
                <a:solidFill>
                  <a:srgbClr val="FF00FF"/>
                </a:solidFill>
              </a:rPr>
              <a:t>t=2</a:t>
            </a:r>
            <a:r>
              <a:rPr lang="zh-CN" altLang="en-US" sz="2800" b="1" dirty="0">
                <a:solidFill>
                  <a:srgbClr val="FF00FF"/>
                </a:solidFill>
              </a:rPr>
              <a:t>时，</a:t>
            </a:r>
            <a:r>
              <a:rPr lang="en-US" altLang="zh-CN" sz="2800" b="1" dirty="0">
                <a:solidFill>
                  <a:srgbClr val="FF00FF"/>
                </a:solidFill>
              </a:rPr>
              <a:t>h</a:t>
            </a:r>
            <a:r>
              <a:rPr lang="zh-CN" altLang="en-US" sz="2800" b="1" dirty="0">
                <a:solidFill>
                  <a:srgbClr val="FF00FF"/>
                </a:solidFill>
              </a:rPr>
              <a:t>最大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4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6" grpId="0" autoUpdateAnimBg="0"/>
      <p:bldP spid="204807" grpId="0" autoUpdateAnimBg="0"/>
      <p:bldP spid="204808" grpId="0" autoUpdateAnimBg="0"/>
      <p:bldP spid="204809" grpId="0" autoUpdateAnimBg="0"/>
      <p:bldP spid="20481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/>
        </p:nvSpPr>
        <p:spPr bwMode="auto">
          <a:xfrm>
            <a:off x="476250" y="3429000"/>
            <a:ext cx="81994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 sz="2800" b="1">
                <a:solidFill>
                  <a:srgbClr val="000000"/>
                </a:solidFill>
              </a:rPr>
              <a:t>        </a:t>
            </a:r>
            <a:r>
              <a:rPr kumimoji="0" lang="zh-CN" altLang="en-US" sz="2800" b="1">
                <a:solidFill>
                  <a:srgbClr val="000000"/>
                </a:solidFill>
              </a:rPr>
              <a:t>二次函数</a:t>
            </a:r>
            <a:r>
              <a:rPr kumimoji="0" lang="en-US" altLang="zh-CN" sz="2800" b="1">
                <a:solidFill>
                  <a:srgbClr val="000000"/>
                </a:solidFill>
                <a:latin typeface="隶书" panose="02010509060101010101" pitchFamily="49" charset="-122"/>
              </a:rPr>
              <a:t>y=ax</a:t>
            </a:r>
            <a:r>
              <a:rPr kumimoji="0" lang="en-US" altLang="zh-CN" sz="2800" b="1" baseline="30000">
                <a:solidFill>
                  <a:srgbClr val="000000"/>
                </a:solidFill>
                <a:latin typeface="隶书" panose="02010509060101010101" pitchFamily="49" charset="-122"/>
              </a:rPr>
              <a:t>2</a:t>
            </a:r>
            <a:r>
              <a:rPr kumimoji="0" lang="en-US" altLang="zh-CN" sz="2800" b="1">
                <a:solidFill>
                  <a:srgbClr val="000000"/>
                </a:solidFill>
                <a:latin typeface="隶书" panose="02010509060101010101" pitchFamily="49" charset="-122"/>
              </a:rPr>
              <a:t>+bx+c</a:t>
            </a:r>
            <a:r>
              <a:rPr kumimoji="0" lang="zh-CN" altLang="en-US" sz="2800" b="1">
                <a:solidFill>
                  <a:srgbClr val="000000"/>
                </a:solidFill>
              </a:rPr>
              <a:t>何时为一元二次方程</a:t>
            </a:r>
            <a:r>
              <a:rPr kumimoji="0" lang="en-US" altLang="zh-CN" sz="2800" b="1">
                <a:solidFill>
                  <a:srgbClr val="000000"/>
                </a:solidFill>
              </a:rPr>
              <a:t>?</a:t>
            </a:r>
            <a:r>
              <a:rPr kumimoji="0" lang="zh-CN" altLang="en-US" sz="2800" b="1">
                <a:solidFill>
                  <a:srgbClr val="000000"/>
                </a:solidFill>
              </a:rPr>
              <a:t>它们的关系如何 </a:t>
            </a:r>
            <a:r>
              <a:rPr kumimoji="0" lang="en-US" altLang="zh-CN" sz="2800" b="1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/>
        </p:nvSpPr>
        <p:spPr bwMode="auto">
          <a:xfrm>
            <a:off x="468313" y="914400"/>
            <a:ext cx="80565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 sz="2800" b="1">
                <a:solidFill>
                  <a:srgbClr val="000000"/>
                </a:solidFill>
                <a:latin typeface="隶书" panose="02010509060101010101" pitchFamily="49" charset="-122"/>
              </a:rPr>
              <a:t>    </a:t>
            </a:r>
            <a:r>
              <a:rPr kumimoji="0" lang="zh-CN" altLang="en-US" sz="2800" b="1">
                <a:solidFill>
                  <a:srgbClr val="000000"/>
                </a:solidFill>
                <a:latin typeface="隶书" panose="02010509060101010101" pitchFamily="49" charset="-122"/>
              </a:rPr>
              <a:t>在本节一开始的小球上抛问题中</a:t>
            </a:r>
            <a:r>
              <a:rPr kumimoji="0" lang="en-US" altLang="zh-CN" sz="2800" b="1">
                <a:solidFill>
                  <a:srgbClr val="000000"/>
                </a:solidFill>
                <a:latin typeface="隶书" panose="02010509060101010101" pitchFamily="49" charset="-122"/>
              </a:rPr>
              <a:t>,</a:t>
            </a:r>
            <a:r>
              <a:rPr kumimoji="0" lang="zh-CN" altLang="en-US" sz="2800" b="1">
                <a:solidFill>
                  <a:srgbClr val="000000"/>
                </a:solidFill>
                <a:latin typeface="隶书" panose="02010509060101010101" pitchFamily="49" charset="-122"/>
              </a:rPr>
              <a:t>何时小球离地面的高度是</a:t>
            </a:r>
            <a:r>
              <a:rPr kumimoji="0" lang="en-US" altLang="zh-CN" sz="2800" b="1">
                <a:solidFill>
                  <a:srgbClr val="000000"/>
                </a:solidFill>
                <a:latin typeface="隶书" panose="02010509060101010101" pitchFamily="49" charset="-122"/>
              </a:rPr>
              <a:t>60cm?</a:t>
            </a:r>
            <a:r>
              <a:rPr kumimoji="0" lang="zh-CN" altLang="en-US" sz="2800" b="1">
                <a:solidFill>
                  <a:srgbClr val="000000"/>
                </a:solidFill>
                <a:latin typeface="隶书" panose="02010509060101010101" pitchFamily="49" charset="-122"/>
              </a:rPr>
              <a:t>你是如何知道的</a:t>
            </a:r>
            <a:r>
              <a:rPr kumimoji="0" lang="en-US" altLang="zh-CN" sz="2800" b="1">
                <a:solidFill>
                  <a:srgbClr val="000000"/>
                </a:solidFill>
                <a:latin typeface="隶书" panose="02010509060101010101" pitchFamily="49" charset="-122"/>
              </a:rPr>
              <a:t>?</a:t>
            </a:r>
          </a:p>
        </p:txBody>
      </p:sp>
      <p:sp>
        <p:nvSpPr>
          <p:cNvPr id="196613" name="Text Box 5"/>
          <p:cNvSpPr txBox="1">
            <a:spLocks noChangeArrowheads="1"/>
          </p:cNvSpPr>
          <p:nvPr/>
        </p:nvSpPr>
        <p:spPr bwMode="auto">
          <a:xfrm>
            <a:off x="1066800" y="2133600"/>
            <a:ext cx="6769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</a:rPr>
              <a:t>解</a:t>
            </a:r>
            <a:r>
              <a:rPr lang="en-US" altLang="zh-CN" sz="2800" b="1" dirty="0">
                <a:solidFill>
                  <a:srgbClr val="FF0000"/>
                </a:solidFill>
              </a:rPr>
              <a:t>:</a:t>
            </a:r>
            <a:r>
              <a:rPr lang="en-US" altLang="zh-CN" sz="2800" dirty="0">
                <a:solidFill>
                  <a:srgbClr val="FF0000"/>
                </a:solidFill>
              </a:rPr>
              <a:t>  </a:t>
            </a:r>
            <a:r>
              <a:rPr lang="zh-CN" altLang="en-US" sz="2800" dirty="0">
                <a:solidFill>
                  <a:srgbClr val="FF0000"/>
                </a:solidFill>
              </a:rPr>
              <a:t>在</a:t>
            </a:r>
            <a:r>
              <a:rPr kumimoji="0" lang="en-US" altLang="zh-CN" sz="2800" b="1" dirty="0">
                <a:solidFill>
                  <a:srgbClr val="FF0000"/>
                </a:solidFill>
              </a:rPr>
              <a:t>h=-5t</a:t>
            </a:r>
            <a:r>
              <a:rPr kumimoji="0" lang="en-US" altLang="zh-CN" sz="2800" b="1" baseline="30000" dirty="0">
                <a:solidFill>
                  <a:srgbClr val="FF0000"/>
                </a:solidFill>
              </a:rPr>
              <a:t>2</a:t>
            </a:r>
            <a:r>
              <a:rPr kumimoji="0" lang="en-US" altLang="zh-CN" sz="2800" b="1" dirty="0">
                <a:solidFill>
                  <a:srgbClr val="FF0000"/>
                </a:solidFill>
              </a:rPr>
              <a:t>+v</a:t>
            </a:r>
            <a:r>
              <a:rPr kumimoji="0" lang="en-US" altLang="zh-CN" sz="2800" b="1" baseline="-25000" dirty="0">
                <a:solidFill>
                  <a:srgbClr val="FF0000"/>
                </a:solidFill>
              </a:rPr>
              <a:t>0</a:t>
            </a:r>
            <a:r>
              <a:rPr kumimoji="0" lang="en-US" altLang="zh-CN" sz="2800" b="1" dirty="0">
                <a:solidFill>
                  <a:srgbClr val="FF0000"/>
                </a:solidFill>
              </a:rPr>
              <a:t>t+h</a:t>
            </a:r>
            <a:r>
              <a:rPr kumimoji="0" lang="en-US" altLang="zh-CN" sz="2800" b="1" baseline="-25000" dirty="0">
                <a:solidFill>
                  <a:srgbClr val="FF0000"/>
                </a:solidFill>
              </a:rPr>
              <a:t>0</a:t>
            </a:r>
            <a:r>
              <a:rPr kumimoji="0" lang="zh-CN" altLang="en-US" sz="2800" b="1" dirty="0">
                <a:solidFill>
                  <a:srgbClr val="FF0000"/>
                </a:solidFill>
              </a:rPr>
              <a:t>中</a:t>
            </a:r>
            <a:r>
              <a:rPr kumimoji="0" lang="en-US" altLang="zh-CN" sz="2800" b="1" dirty="0">
                <a:solidFill>
                  <a:srgbClr val="FF0000"/>
                </a:solidFill>
              </a:rPr>
              <a:t>,  </a:t>
            </a:r>
            <a:r>
              <a:rPr kumimoji="0" lang="zh-CN" altLang="en-US" sz="2800" b="1" dirty="0">
                <a:solidFill>
                  <a:srgbClr val="FF0000"/>
                </a:solidFill>
              </a:rPr>
              <a:t>令</a:t>
            </a:r>
            <a:r>
              <a:rPr kumimoji="0" lang="en-US" altLang="zh-CN" sz="2800" b="1" dirty="0">
                <a:solidFill>
                  <a:srgbClr val="FF0000"/>
                </a:solidFill>
              </a:rPr>
              <a:t>h=60</a:t>
            </a:r>
          </a:p>
        </p:txBody>
      </p:sp>
      <p:sp>
        <p:nvSpPr>
          <p:cNvPr id="196614" name="Text Box 6"/>
          <p:cNvSpPr txBox="1">
            <a:spLocks noChangeArrowheads="1"/>
          </p:cNvSpPr>
          <p:nvPr/>
        </p:nvSpPr>
        <p:spPr bwMode="auto">
          <a:xfrm>
            <a:off x="2209800" y="2819400"/>
            <a:ext cx="4175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</a:rPr>
              <a:t>解得</a:t>
            </a:r>
            <a:r>
              <a:rPr lang="en-US" altLang="zh-CN" sz="2800" b="1">
                <a:solidFill>
                  <a:srgbClr val="FF0000"/>
                </a:solidFill>
              </a:rPr>
              <a:t>x</a:t>
            </a:r>
            <a:r>
              <a:rPr lang="en-US" altLang="zh-CN" sz="2800" b="1" baseline="-25000">
                <a:solidFill>
                  <a:srgbClr val="FF0000"/>
                </a:solidFill>
              </a:rPr>
              <a:t>1</a:t>
            </a:r>
            <a:r>
              <a:rPr lang="en-US" altLang="zh-CN" sz="2800" b="1">
                <a:solidFill>
                  <a:srgbClr val="FF0000"/>
                </a:solidFill>
              </a:rPr>
              <a:t>=2  , x</a:t>
            </a:r>
            <a:r>
              <a:rPr lang="en-US" altLang="zh-CN" sz="2800" b="1" baseline="-25000">
                <a:solidFill>
                  <a:srgbClr val="FF0000"/>
                </a:solidFill>
              </a:rPr>
              <a:t>2</a:t>
            </a:r>
            <a:r>
              <a:rPr lang="en-US" altLang="zh-CN" sz="2800" b="1">
                <a:solidFill>
                  <a:srgbClr val="FF0000"/>
                </a:solidFill>
              </a:rPr>
              <a:t>=6</a:t>
            </a:r>
          </a:p>
        </p:txBody>
      </p:sp>
      <p:sp>
        <p:nvSpPr>
          <p:cNvPr id="196616" name="Text Box 8"/>
          <p:cNvSpPr txBox="1">
            <a:spLocks noChangeArrowheads="1"/>
          </p:cNvSpPr>
          <p:nvPr/>
        </p:nvSpPr>
        <p:spPr bwMode="auto">
          <a:xfrm>
            <a:off x="468313" y="4800600"/>
            <a:ext cx="83708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</a:rPr>
              <a:t>一般地，当</a:t>
            </a:r>
            <a:r>
              <a:rPr lang="en-US" altLang="zh-CN" sz="2800" b="1">
                <a:solidFill>
                  <a:srgbClr val="FF0000"/>
                </a:solidFill>
              </a:rPr>
              <a:t>y</a:t>
            </a:r>
            <a:r>
              <a:rPr lang="zh-CN" altLang="en-US" sz="2800" b="1">
                <a:solidFill>
                  <a:srgbClr val="FF0000"/>
                </a:solidFill>
              </a:rPr>
              <a:t>取定值时，二次函数即为一元二次方程</a:t>
            </a:r>
            <a:r>
              <a:rPr lang="en-US" altLang="zh-CN" sz="2800" b="1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utoUpdateAnimBg="0"/>
      <p:bldP spid="196613" grpId="0" autoUpdateAnimBg="0"/>
      <p:bldP spid="196614" grpId="0" autoUpdateAnimBg="0"/>
      <p:bldP spid="19661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4213" y="1844675"/>
            <a:ext cx="76676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kumimoji="0" lang="en-US" altLang="zh-CN" sz="2800" b="1" dirty="0">
                <a:solidFill>
                  <a:srgbClr val="000000"/>
                </a:solidFill>
                <a:cs typeface="Times New Roman" panose="02020603050405020304" pitchFamily="18" charset="0"/>
              </a:rPr>
              <a:t>2.  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已知二次函数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y=kx</a:t>
            </a:r>
            <a:r>
              <a:rPr kumimoji="0" lang="en-US" altLang="zh-CN" sz="2800" b="1" baseline="30000" dirty="0">
                <a:solidFill>
                  <a:srgbClr val="000000"/>
                </a:solidFill>
              </a:rPr>
              <a:t>2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－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7x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－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7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的图象与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x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轴有交点，求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k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的取值范围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539750" y="3284538"/>
            <a:ext cx="7175500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2501D9"/>
                </a:solidFill>
              </a:rPr>
              <a:t>错解：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2501D9"/>
                </a:solidFill>
              </a:rPr>
              <a:t>        由△</a:t>
            </a:r>
            <a:r>
              <a:rPr lang="en-US" altLang="zh-CN" sz="2800" b="1" dirty="0">
                <a:solidFill>
                  <a:srgbClr val="2501D9"/>
                </a:solidFill>
              </a:rPr>
              <a:t>=</a:t>
            </a:r>
            <a:r>
              <a:rPr lang="zh-CN" altLang="en-US" sz="2800" b="1" dirty="0">
                <a:solidFill>
                  <a:srgbClr val="2501D9"/>
                </a:solidFill>
              </a:rPr>
              <a:t>（－</a:t>
            </a:r>
            <a:r>
              <a:rPr lang="en-US" altLang="zh-CN" sz="2800" b="1" dirty="0">
                <a:solidFill>
                  <a:srgbClr val="2501D9"/>
                </a:solidFill>
              </a:rPr>
              <a:t>7</a:t>
            </a:r>
            <a:r>
              <a:rPr lang="zh-CN" altLang="en-US" sz="2800" b="1" dirty="0">
                <a:solidFill>
                  <a:srgbClr val="2501D9"/>
                </a:solidFill>
              </a:rPr>
              <a:t>）</a:t>
            </a:r>
            <a:r>
              <a:rPr lang="en-US" altLang="zh-CN" sz="2800" b="1" baseline="30000" dirty="0">
                <a:solidFill>
                  <a:srgbClr val="2501D9"/>
                </a:solidFill>
              </a:rPr>
              <a:t>2</a:t>
            </a:r>
            <a:r>
              <a:rPr lang="zh-CN" altLang="en-US" sz="2800" b="1" dirty="0">
                <a:solidFill>
                  <a:srgbClr val="2501D9"/>
                </a:solidFill>
              </a:rPr>
              <a:t>－</a:t>
            </a:r>
            <a:r>
              <a:rPr lang="en-US" altLang="zh-CN" sz="2800" b="1" dirty="0">
                <a:solidFill>
                  <a:srgbClr val="2501D9"/>
                </a:solidFill>
              </a:rPr>
              <a:t>4×k×</a:t>
            </a:r>
            <a:r>
              <a:rPr lang="zh-CN" altLang="en-US" sz="2800" b="1" dirty="0">
                <a:solidFill>
                  <a:srgbClr val="2501D9"/>
                </a:solidFill>
              </a:rPr>
              <a:t>（－</a:t>
            </a:r>
            <a:r>
              <a:rPr lang="en-US" altLang="zh-CN" sz="2800" b="1" dirty="0">
                <a:solidFill>
                  <a:srgbClr val="2501D9"/>
                </a:solidFill>
              </a:rPr>
              <a:t>7</a:t>
            </a:r>
            <a:r>
              <a:rPr lang="zh-CN" altLang="en-US" sz="2800" b="1" dirty="0">
                <a:solidFill>
                  <a:srgbClr val="2501D9"/>
                </a:solidFill>
              </a:rPr>
              <a:t>）</a:t>
            </a:r>
            <a:endParaRPr lang="en-US" altLang="zh-CN" sz="2800" b="1" dirty="0">
              <a:solidFill>
                <a:srgbClr val="2501D9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2501D9"/>
                </a:solidFill>
              </a:rPr>
              <a:t>                =49</a:t>
            </a:r>
            <a:r>
              <a:rPr lang="zh-CN" altLang="en-US" sz="2800" b="1" dirty="0">
                <a:solidFill>
                  <a:srgbClr val="2501D9"/>
                </a:solidFill>
              </a:rPr>
              <a:t>＋</a:t>
            </a:r>
            <a:r>
              <a:rPr lang="en-US" altLang="zh-CN" sz="2800" b="1" dirty="0">
                <a:solidFill>
                  <a:srgbClr val="2501D9"/>
                </a:solidFill>
              </a:rPr>
              <a:t>28k</a:t>
            </a:r>
            <a:r>
              <a:rPr lang="zh-CN" altLang="en-US" sz="2800" b="1" dirty="0">
                <a:solidFill>
                  <a:srgbClr val="2501D9"/>
                </a:solidFill>
              </a:rPr>
              <a:t>＞</a:t>
            </a:r>
            <a:r>
              <a:rPr lang="en-US" altLang="zh-CN" sz="2800" b="1" dirty="0">
                <a:solidFill>
                  <a:srgbClr val="2501D9"/>
                </a:solidFill>
              </a:rPr>
              <a:t>0</a:t>
            </a:r>
            <a:r>
              <a:rPr lang="zh-CN" altLang="en-US" sz="2800" b="1" dirty="0">
                <a:solidFill>
                  <a:srgbClr val="2501D9"/>
                </a:solidFill>
              </a:rPr>
              <a:t>，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2501D9"/>
                </a:solidFill>
              </a:rPr>
              <a:t>              得</a:t>
            </a:r>
            <a:r>
              <a:rPr lang="en-US" altLang="zh-CN" sz="2800" b="1" dirty="0">
                <a:solidFill>
                  <a:srgbClr val="2501D9"/>
                </a:solidFill>
              </a:rPr>
              <a:t>k</a:t>
            </a:r>
            <a:r>
              <a:rPr lang="zh-CN" altLang="en-US" sz="2800" b="1" dirty="0">
                <a:solidFill>
                  <a:srgbClr val="2501D9"/>
                </a:solidFill>
              </a:rPr>
              <a:t>＞－          ．</a:t>
            </a:r>
          </a:p>
        </p:txBody>
      </p:sp>
      <p:graphicFrame>
        <p:nvGraphicFramePr>
          <p:cNvPr id="14340" name="Object 13"/>
          <p:cNvGraphicFramePr>
            <a:graphicFrameLocks noChangeAspect="1"/>
          </p:cNvGraphicFramePr>
          <p:nvPr/>
        </p:nvGraphicFramePr>
        <p:xfrm>
          <a:off x="3203575" y="5002213"/>
          <a:ext cx="35877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3" imgW="152400" imgH="393700" progId="Equation.DSMT4">
                  <p:embed/>
                </p:oleObj>
              </mc:Choice>
              <mc:Fallback>
                <p:oleObj name="Equation" r:id="rId3" imgW="152400" imgH="3937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5002213"/>
                        <a:ext cx="35877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9" name="Rectangle 3"/>
          <p:cNvSpPr>
            <a:spLocks noChangeArrowheads="1"/>
          </p:cNvSpPr>
          <p:nvPr/>
        </p:nvSpPr>
        <p:spPr bwMode="auto">
          <a:xfrm>
            <a:off x="755650" y="5084763"/>
            <a:ext cx="70199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kumimoji="0" lang="zh-CN" altLang="en-US" sz="2800" b="1" dirty="0">
                <a:solidFill>
                  <a:srgbClr val="FF00FF"/>
                </a:solidFill>
                <a:cs typeface="Times New Roman" panose="02020603050405020304" pitchFamily="18" charset="0"/>
              </a:rPr>
              <a:t>点拨</a:t>
            </a:r>
            <a:r>
              <a:rPr kumimoji="0" lang="zh-CN" altLang="en-US" sz="2800" b="1" dirty="0">
                <a:solidFill>
                  <a:srgbClr val="FF00FF"/>
                </a:solidFill>
              </a:rPr>
              <a:t>：①因为是二次函数，因而</a:t>
            </a:r>
            <a:r>
              <a:rPr kumimoji="0" lang="en-US" altLang="zh-CN" sz="2800" b="1" dirty="0">
                <a:solidFill>
                  <a:srgbClr val="FF00FF"/>
                </a:solidFill>
              </a:rPr>
              <a:t>k≠0</a:t>
            </a:r>
            <a:r>
              <a:rPr kumimoji="0" lang="zh-CN" altLang="en-US" sz="2800" b="1" dirty="0">
                <a:solidFill>
                  <a:srgbClr val="FF00FF"/>
                </a:solidFill>
              </a:rPr>
              <a:t>；</a:t>
            </a:r>
          </a:p>
          <a:p>
            <a:r>
              <a:rPr kumimoji="0" lang="zh-CN" altLang="en-US" sz="2800" b="1" dirty="0">
                <a:solidFill>
                  <a:srgbClr val="FF00FF"/>
                </a:solidFill>
              </a:rPr>
              <a:t>            ②有交点，所以应为△≥</a:t>
            </a:r>
            <a:r>
              <a:rPr kumimoji="0" lang="en-US" altLang="zh-CN" sz="2800" b="1" dirty="0">
                <a:solidFill>
                  <a:srgbClr val="FF00FF"/>
                </a:solidFill>
              </a:rPr>
              <a:t>0</a:t>
            </a:r>
            <a:r>
              <a:rPr kumimoji="0" lang="zh-CN" altLang="en-US" sz="2800" b="1" dirty="0">
                <a:solidFill>
                  <a:srgbClr val="FF00FF"/>
                </a:solidFill>
              </a:rPr>
              <a:t>．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755650" y="1052513"/>
            <a:ext cx="8243888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</a:rPr>
              <a:t>正确解法：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</a:rPr>
              <a:t>         此函数为二次函数，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</a:rPr>
              <a:t>          ∴</a:t>
            </a:r>
            <a:r>
              <a:rPr lang="en-US" altLang="zh-CN" sz="2800" b="1" dirty="0">
                <a:solidFill>
                  <a:srgbClr val="FF0000"/>
                </a:solidFill>
              </a:rPr>
              <a:t>k≠0</a:t>
            </a:r>
            <a:r>
              <a:rPr lang="zh-CN" altLang="en-US" sz="2800" b="1" dirty="0">
                <a:solidFill>
                  <a:srgbClr val="FF0000"/>
                </a:solidFill>
              </a:rPr>
              <a:t>，又与</a:t>
            </a:r>
            <a:r>
              <a:rPr lang="en-US" altLang="zh-CN" sz="2800" b="1" dirty="0">
                <a:solidFill>
                  <a:srgbClr val="FF0000"/>
                </a:solidFill>
              </a:rPr>
              <a:t>x</a:t>
            </a:r>
            <a:r>
              <a:rPr lang="zh-CN" altLang="en-US" sz="2800" b="1" dirty="0">
                <a:solidFill>
                  <a:srgbClr val="FF0000"/>
                </a:solidFill>
              </a:rPr>
              <a:t>轴有交点，  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</a:rPr>
              <a:t>          ∴△</a:t>
            </a:r>
            <a:r>
              <a:rPr lang="en-US" altLang="zh-CN" sz="2800" b="1" dirty="0">
                <a:solidFill>
                  <a:srgbClr val="FF0000"/>
                </a:solidFill>
              </a:rPr>
              <a:t>=</a:t>
            </a:r>
            <a:r>
              <a:rPr lang="zh-CN" altLang="en-US" sz="2800" b="1" dirty="0">
                <a:solidFill>
                  <a:srgbClr val="FF0000"/>
                </a:solidFill>
              </a:rPr>
              <a:t>（－</a:t>
            </a:r>
            <a:r>
              <a:rPr lang="en-US" altLang="zh-CN" sz="2800" b="1" dirty="0">
                <a:solidFill>
                  <a:srgbClr val="FF0000"/>
                </a:solidFill>
              </a:rPr>
              <a:t>7</a:t>
            </a:r>
            <a:r>
              <a:rPr lang="zh-CN" altLang="en-US" sz="2800" b="1" dirty="0">
                <a:solidFill>
                  <a:srgbClr val="FF0000"/>
                </a:solidFill>
              </a:rPr>
              <a:t>）</a:t>
            </a:r>
            <a:r>
              <a:rPr lang="en-US" altLang="zh-CN" sz="2800" b="1" baseline="30000" dirty="0">
                <a:solidFill>
                  <a:srgbClr val="FF0000"/>
                </a:solidFill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</a:rPr>
              <a:t>－</a:t>
            </a:r>
            <a:r>
              <a:rPr lang="en-US" altLang="zh-CN" sz="2800" b="1" dirty="0">
                <a:solidFill>
                  <a:srgbClr val="FF0000"/>
                </a:solidFill>
              </a:rPr>
              <a:t>4×k×</a:t>
            </a:r>
            <a:r>
              <a:rPr lang="zh-CN" altLang="en-US" sz="2800" b="1" dirty="0">
                <a:solidFill>
                  <a:srgbClr val="FF0000"/>
                </a:solidFill>
              </a:rPr>
              <a:t>（－</a:t>
            </a:r>
            <a:r>
              <a:rPr lang="en-US" altLang="zh-CN" sz="2800" b="1" dirty="0">
                <a:solidFill>
                  <a:srgbClr val="FF0000"/>
                </a:solidFill>
              </a:rPr>
              <a:t>7</a:t>
            </a:r>
            <a:r>
              <a:rPr lang="zh-CN" altLang="en-US" sz="2800" b="1" dirty="0">
                <a:solidFill>
                  <a:srgbClr val="FF0000"/>
                </a:solidFill>
              </a:rPr>
              <a:t>）</a:t>
            </a:r>
            <a:r>
              <a:rPr lang="en-US" altLang="zh-CN" sz="2800" b="1" dirty="0">
                <a:solidFill>
                  <a:srgbClr val="FF0000"/>
                </a:solidFill>
              </a:rPr>
              <a:t>= 49</a:t>
            </a:r>
            <a:r>
              <a:rPr lang="zh-CN" altLang="en-US" sz="2800" b="1" dirty="0">
                <a:solidFill>
                  <a:srgbClr val="FF0000"/>
                </a:solidFill>
              </a:rPr>
              <a:t>＋</a:t>
            </a:r>
            <a:r>
              <a:rPr lang="en-US" altLang="zh-CN" sz="2800" b="1" dirty="0">
                <a:solidFill>
                  <a:srgbClr val="FF0000"/>
                </a:solidFill>
              </a:rPr>
              <a:t>28k≥0</a:t>
            </a:r>
            <a:r>
              <a:rPr lang="zh-CN" altLang="en-US" sz="2800" b="1" dirty="0">
                <a:solidFill>
                  <a:srgbClr val="FF0000"/>
                </a:solidFill>
              </a:rPr>
              <a:t>，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</a:rPr>
              <a:t>           得</a:t>
            </a:r>
            <a:r>
              <a:rPr lang="en-US" altLang="zh-CN" sz="2800" b="1" dirty="0">
                <a:solidFill>
                  <a:srgbClr val="FF0000"/>
                </a:solidFill>
              </a:rPr>
              <a:t>k≥</a:t>
            </a:r>
            <a:r>
              <a:rPr lang="zh-CN" altLang="en-US" sz="2800" b="1" dirty="0">
                <a:solidFill>
                  <a:srgbClr val="FF0000"/>
                </a:solidFill>
              </a:rPr>
              <a:t>－        ，即</a:t>
            </a:r>
            <a:r>
              <a:rPr lang="en-US" altLang="zh-CN" sz="2800" b="1" dirty="0">
                <a:solidFill>
                  <a:srgbClr val="FF0000"/>
                </a:solidFill>
              </a:rPr>
              <a:t>k≥</a:t>
            </a:r>
            <a:r>
              <a:rPr lang="zh-CN" altLang="en-US" sz="2800" b="1" dirty="0">
                <a:solidFill>
                  <a:srgbClr val="FF0000"/>
                </a:solidFill>
              </a:rPr>
              <a:t>－     且</a:t>
            </a:r>
            <a:r>
              <a:rPr lang="en-US" altLang="zh-CN" sz="2800" b="1" dirty="0">
                <a:solidFill>
                  <a:srgbClr val="FF0000"/>
                </a:solidFill>
              </a:rPr>
              <a:t>k≠0 </a:t>
            </a:r>
          </a:p>
        </p:txBody>
      </p:sp>
      <p:graphicFrame>
        <p:nvGraphicFramePr>
          <p:cNvPr id="15364" name="Object 7"/>
          <p:cNvGraphicFramePr>
            <a:graphicFrameLocks noChangeAspect="1"/>
          </p:cNvGraphicFramePr>
          <p:nvPr/>
        </p:nvGraphicFramePr>
        <p:xfrm>
          <a:off x="3071813" y="3429000"/>
          <a:ext cx="35877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quation" r:id="rId3" imgW="152400" imgH="393700" progId="Equation.DSMT4">
                  <p:embed/>
                </p:oleObj>
              </mc:Choice>
              <mc:Fallback>
                <p:oleObj name="Equation" r:id="rId3" imgW="152400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3429000"/>
                        <a:ext cx="35877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8"/>
          <p:cNvGraphicFramePr>
            <a:graphicFrameLocks noChangeAspect="1"/>
          </p:cNvGraphicFramePr>
          <p:nvPr/>
        </p:nvGraphicFramePr>
        <p:xfrm>
          <a:off x="5143500" y="3429000"/>
          <a:ext cx="35877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Equation" r:id="rId5" imgW="152400" imgH="393700" progId="Equation.DSMT4">
                  <p:embed/>
                </p:oleObj>
              </mc:Choice>
              <mc:Fallback>
                <p:oleObj name="Equation" r:id="rId5" imgW="152400" imgH="393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3429000"/>
                        <a:ext cx="35877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8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900113" y="1700213"/>
            <a:ext cx="7704137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</a:rPr>
              <a:t>(1)</a:t>
            </a:r>
            <a:r>
              <a:rPr lang="zh-CN" altLang="en-US" sz="2800" b="1" dirty="0">
                <a:solidFill>
                  <a:srgbClr val="000000"/>
                </a:solidFill>
              </a:rPr>
              <a:t>抛物线</a:t>
            </a:r>
            <a:r>
              <a:rPr lang="en-US" altLang="zh-CN" sz="2800" b="1" dirty="0">
                <a:solidFill>
                  <a:srgbClr val="000000"/>
                </a:solidFill>
              </a:rPr>
              <a:t>y=-3(x</a:t>
            </a:r>
            <a:r>
              <a:rPr lang="zh-CN" altLang="en-US" sz="2800" b="1" dirty="0">
                <a:solidFill>
                  <a:srgbClr val="000000"/>
                </a:solidFill>
              </a:rPr>
              <a:t>－</a:t>
            </a:r>
            <a:r>
              <a:rPr lang="en-US" altLang="zh-CN" sz="2800" b="1" dirty="0">
                <a:solidFill>
                  <a:srgbClr val="000000"/>
                </a:solidFill>
              </a:rPr>
              <a:t>2)(x</a:t>
            </a:r>
            <a:r>
              <a:rPr lang="zh-CN" altLang="en-US" sz="2800" b="1" dirty="0">
                <a:solidFill>
                  <a:srgbClr val="000000"/>
                </a:solidFill>
              </a:rPr>
              <a:t>＋</a:t>
            </a:r>
            <a:r>
              <a:rPr lang="en-US" altLang="zh-CN" sz="2800" b="1" dirty="0">
                <a:solidFill>
                  <a:srgbClr val="000000"/>
                </a:solidFill>
              </a:rPr>
              <a:t>5)</a:t>
            </a:r>
            <a:r>
              <a:rPr lang="zh-CN" altLang="en-US" sz="2800" b="1" dirty="0">
                <a:solidFill>
                  <a:srgbClr val="000000"/>
                </a:solidFill>
              </a:rPr>
              <a:t>与</a:t>
            </a:r>
            <a:r>
              <a:rPr lang="en-US" altLang="zh-CN" sz="2800" b="1" dirty="0">
                <a:solidFill>
                  <a:srgbClr val="000000"/>
                </a:solidFill>
              </a:rPr>
              <a:t>x</a:t>
            </a:r>
            <a:r>
              <a:rPr lang="zh-CN" altLang="en-US" sz="2800" b="1" dirty="0">
                <a:solidFill>
                  <a:srgbClr val="000000"/>
                </a:solidFill>
              </a:rPr>
              <a:t>轴的交点坐标为</a:t>
            </a:r>
            <a:r>
              <a:rPr lang="en-US" altLang="zh-CN" sz="2800" b="1" u="sng" dirty="0">
                <a:solidFill>
                  <a:srgbClr val="000000"/>
                </a:solidFill>
              </a:rPr>
              <a:t>                              </a:t>
            </a:r>
            <a:r>
              <a:rPr lang="en-US" altLang="zh-CN" sz="2800" b="1" dirty="0">
                <a:solidFill>
                  <a:srgbClr val="000000"/>
                </a:solidFill>
              </a:rPr>
              <a:t>	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</a:rPr>
              <a:t>(2)</a:t>
            </a:r>
            <a:r>
              <a:rPr lang="zh-CN" altLang="en-US" sz="2800" b="1" dirty="0">
                <a:solidFill>
                  <a:srgbClr val="000000"/>
                </a:solidFill>
              </a:rPr>
              <a:t>抛物线</a:t>
            </a:r>
            <a:r>
              <a:rPr lang="en-US" altLang="zh-CN" sz="2800" b="1" dirty="0">
                <a:solidFill>
                  <a:srgbClr val="000000"/>
                </a:solidFill>
              </a:rPr>
              <a:t>y=x</a:t>
            </a:r>
            <a:r>
              <a:rPr lang="en-US" altLang="zh-CN" sz="2800" b="1" baseline="30000" dirty="0">
                <a:solidFill>
                  <a:srgbClr val="000000"/>
                </a:solidFill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</a:rPr>
              <a:t>－</a:t>
            </a:r>
            <a:r>
              <a:rPr lang="en-US" altLang="zh-CN" sz="2800" b="1" dirty="0">
                <a:solidFill>
                  <a:srgbClr val="000000"/>
                </a:solidFill>
              </a:rPr>
              <a:t>2x</a:t>
            </a:r>
            <a:r>
              <a:rPr lang="zh-CN" altLang="en-US" sz="2800" b="1" dirty="0">
                <a:solidFill>
                  <a:srgbClr val="000000"/>
                </a:solidFill>
              </a:rPr>
              <a:t>＋</a:t>
            </a:r>
            <a:r>
              <a:rPr lang="en-US" altLang="zh-CN" sz="2800" b="1" dirty="0">
                <a:solidFill>
                  <a:srgbClr val="000000"/>
                </a:solidFill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</a:rPr>
              <a:t>与</a:t>
            </a:r>
            <a:r>
              <a:rPr lang="en-US" altLang="zh-CN" sz="2800" b="1" dirty="0">
                <a:solidFill>
                  <a:srgbClr val="000000"/>
                </a:solidFill>
              </a:rPr>
              <a:t>x</a:t>
            </a:r>
            <a:r>
              <a:rPr lang="zh-CN" altLang="en-US" sz="2800" b="1" dirty="0">
                <a:solidFill>
                  <a:srgbClr val="000000"/>
                </a:solidFill>
              </a:rPr>
              <a:t>轴的交点个数为</a:t>
            </a:r>
            <a:r>
              <a:rPr lang="zh-CN" altLang="en-US" sz="2800" b="1" u="sng" dirty="0">
                <a:solidFill>
                  <a:srgbClr val="000000"/>
                </a:solidFill>
              </a:rPr>
              <a:t>       </a:t>
            </a:r>
            <a:r>
              <a:rPr lang="zh-CN" altLang="en-US" sz="2800" b="1" dirty="0">
                <a:solidFill>
                  <a:srgbClr val="000000"/>
                </a:solidFill>
              </a:rPr>
              <a:t>个．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</a:rPr>
              <a:t>(3)</a:t>
            </a:r>
            <a:r>
              <a:rPr lang="zh-CN" altLang="en-US" sz="2800" b="1" dirty="0">
                <a:solidFill>
                  <a:srgbClr val="000000"/>
                </a:solidFill>
              </a:rPr>
              <a:t>抛物线</a:t>
            </a:r>
            <a:r>
              <a:rPr lang="en-US" altLang="zh-CN" sz="2800" b="1" dirty="0">
                <a:solidFill>
                  <a:srgbClr val="000000"/>
                </a:solidFill>
              </a:rPr>
              <a:t>y=2x</a:t>
            </a:r>
            <a:r>
              <a:rPr lang="en-US" altLang="zh-CN" sz="2800" b="1" baseline="30000" dirty="0">
                <a:solidFill>
                  <a:srgbClr val="000000"/>
                </a:solidFill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</a:rPr>
              <a:t>＋</a:t>
            </a:r>
            <a:r>
              <a:rPr lang="en-US" altLang="zh-CN" sz="2800" b="1" dirty="0">
                <a:solidFill>
                  <a:srgbClr val="000000"/>
                </a:solidFill>
              </a:rPr>
              <a:t>8x</a:t>
            </a:r>
            <a:r>
              <a:rPr lang="zh-CN" altLang="en-US" sz="2800" b="1" dirty="0">
                <a:solidFill>
                  <a:srgbClr val="000000"/>
                </a:solidFill>
              </a:rPr>
              <a:t>＋</a:t>
            </a:r>
            <a:r>
              <a:rPr lang="en-US" altLang="zh-CN" sz="2800" b="1" dirty="0">
                <a:solidFill>
                  <a:srgbClr val="000000"/>
                </a:solidFill>
              </a:rPr>
              <a:t>m</a:t>
            </a:r>
            <a:r>
              <a:rPr lang="zh-CN" altLang="en-US" sz="2800" b="1" dirty="0">
                <a:solidFill>
                  <a:srgbClr val="000000"/>
                </a:solidFill>
              </a:rPr>
              <a:t>与</a:t>
            </a:r>
            <a:r>
              <a:rPr lang="en-US" altLang="zh-CN" sz="2800" b="1" dirty="0">
                <a:solidFill>
                  <a:srgbClr val="000000"/>
                </a:solidFill>
              </a:rPr>
              <a:t>x</a:t>
            </a:r>
            <a:r>
              <a:rPr lang="zh-CN" altLang="en-US" sz="2800" b="1" dirty="0">
                <a:solidFill>
                  <a:srgbClr val="000000"/>
                </a:solidFill>
              </a:rPr>
              <a:t>轴只有一个交点，则</a:t>
            </a:r>
            <a:r>
              <a:rPr lang="en-US" altLang="zh-CN" sz="2800" b="1" dirty="0">
                <a:solidFill>
                  <a:srgbClr val="000000"/>
                </a:solidFill>
              </a:rPr>
              <a:t>m=___</a:t>
            </a:r>
          </a:p>
        </p:txBody>
      </p:sp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2000250" y="2409825"/>
            <a:ext cx="1911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</a:rPr>
              <a:t>(2,0)  (-5,0)</a:t>
            </a:r>
          </a:p>
        </p:txBody>
      </p:sp>
      <p:sp>
        <p:nvSpPr>
          <p:cNvPr id="198663" name="Text Box 7"/>
          <p:cNvSpPr txBox="1">
            <a:spLocks noChangeArrowheads="1"/>
          </p:cNvSpPr>
          <p:nvPr/>
        </p:nvSpPr>
        <p:spPr bwMode="auto">
          <a:xfrm>
            <a:off x="7072313" y="3143250"/>
            <a:ext cx="13541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98664" name="Text Box 8"/>
          <p:cNvSpPr txBox="1">
            <a:spLocks noChangeArrowheads="1"/>
          </p:cNvSpPr>
          <p:nvPr/>
        </p:nvSpPr>
        <p:spPr bwMode="auto">
          <a:xfrm>
            <a:off x="1835150" y="5022850"/>
            <a:ext cx="1001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6390" name="Text Box 19"/>
          <p:cNvSpPr txBox="1">
            <a:spLocks noChangeArrowheads="1"/>
          </p:cNvSpPr>
          <p:nvPr/>
        </p:nvSpPr>
        <p:spPr bwMode="auto">
          <a:xfrm>
            <a:off x="682625" y="908050"/>
            <a:ext cx="1873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chemeClr val="tx1"/>
                </a:solidFill>
              </a:rPr>
              <a:t>3.</a:t>
            </a:r>
            <a:r>
              <a:rPr lang="zh-CN" altLang="en-US" sz="2800" b="1" dirty="0">
                <a:solidFill>
                  <a:schemeClr val="tx1"/>
                </a:solidFill>
              </a:rPr>
              <a:t>填空</a:t>
            </a:r>
          </a:p>
        </p:txBody>
      </p:sp>
      <p:cxnSp>
        <p:nvCxnSpPr>
          <p:cNvPr id="16391" name="直接连接符 9"/>
          <p:cNvCxnSpPr>
            <a:cxnSpLocks noChangeShapeType="1"/>
          </p:cNvCxnSpPr>
          <p:nvPr/>
        </p:nvCxnSpPr>
        <p:spPr bwMode="auto">
          <a:xfrm>
            <a:off x="7500938" y="3571875"/>
            <a:ext cx="42862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2" grpId="0" autoUpdateAnimBg="0"/>
      <p:bldP spid="198663" grpId="0" autoUpdateAnimBg="0"/>
      <p:bldP spid="19866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714375" y="1000125"/>
            <a:ext cx="7596188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000000"/>
                </a:solidFill>
              </a:rPr>
              <a:t>(4)</a:t>
            </a:r>
            <a:r>
              <a:rPr lang="zh-CN" altLang="en-US" sz="2800" b="1">
                <a:solidFill>
                  <a:srgbClr val="000000"/>
                </a:solidFill>
              </a:rPr>
              <a:t>二次函数</a:t>
            </a:r>
            <a:r>
              <a:rPr lang="en-US" altLang="zh-CN" sz="2800" b="1">
                <a:solidFill>
                  <a:srgbClr val="000000"/>
                </a:solidFill>
              </a:rPr>
              <a:t>y=kx</a:t>
            </a:r>
            <a:r>
              <a:rPr lang="en-US" altLang="zh-CN" sz="2800" b="1" baseline="30000">
                <a:solidFill>
                  <a:srgbClr val="000000"/>
                </a:solidFill>
              </a:rPr>
              <a:t>2</a:t>
            </a:r>
            <a:r>
              <a:rPr lang="zh-CN" altLang="en-US" sz="2800" b="1">
                <a:solidFill>
                  <a:srgbClr val="000000"/>
                </a:solidFill>
              </a:rPr>
              <a:t>＋</a:t>
            </a:r>
            <a:r>
              <a:rPr lang="en-US" altLang="zh-CN" sz="2800" b="1">
                <a:solidFill>
                  <a:srgbClr val="000000"/>
                </a:solidFill>
              </a:rPr>
              <a:t>3x</a:t>
            </a:r>
            <a:r>
              <a:rPr lang="zh-CN" altLang="en-US" sz="2800" b="1">
                <a:solidFill>
                  <a:srgbClr val="000000"/>
                </a:solidFill>
              </a:rPr>
              <a:t>－</a:t>
            </a:r>
            <a:r>
              <a:rPr lang="en-US" altLang="zh-CN" sz="2800" b="1">
                <a:solidFill>
                  <a:srgbClr val="000000"/>
                </a:solidFill>
              </a:rPr>
              <a:t>4</a:t>
            </a:r>
            <a:r>
              <a:rPr lang="zh-CN" altLang="en-US" sz="2800" b="1">
                <a:solidFill>
                  <a:srgbClr val="000000"/>
                </a:solidFill>
              </a:rPr>
              <a:t>的图象与</a:t>
            </a:r>
            <a:r>
              <a:rPr lang="en-US" altLang="zh-CN" sz="2800" b="1">
                <a:solidFill>
                  <a:srgbClr val="000000"/>
                </a:solidFill>
              </a:rPr>
              <a:t>x</a:t>
            </a:r>
            <a:r>
              <a:rPr lang="zh-CN" altLang="en-US" sz="2800" b="1">
                <a:solidFill>
                  <a:srgbClr val="000000"/>
                </a:solidFill>
              </a:rPr>
              <a:t>轴有两个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>
                <a:solidFill>
                  <a:srgbClr val="000000"/>
                </a:solidFill>
              </a:rPr>
              <a:t>交点，则</a:t>
            </a:r>
            <a:r>
              <a:rPr lang="en-US" altLang="zh-CN" sz="2800" b="1">
                <a:solidFill>
                  <a:srgbClr val="000000"/>
                </a:solidFill>
              </a:rPr>
              <a:t>k  </a:t>
            </a:r>
            <a:r>
              <a:rPr lang="zh-CN" altLang="en-US" sz="2800" b="1">
                <a:solidFill>
                  <a:srgbClr val="000000"/>
                </a:solidFill>
              </a:rPr>
              <a:t>的取值范围</a:t>
            </a:r>
            <a:r>
              <a:rPr lang="zh-CN" altLang="en-US" sz="2800" b="1" u="sng">
                <a:solidFill>
                  <a:srgbClr val="000000"/>
                </a:solidFill>
              </a:rPr>
              <a:t>	                     	</a:t>
            </a:r>
            <a:r>
              <a:rPr lang="zh-CN" altLang="en-US" sz="2800" b="1">
                <a:solidFill>
                  <a:srgbClr val="000000"/>
                </a:solidFill>
              </a:rPr>
              <a:t>．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000000"/>
                </a:solidFill>
              </a:rPr>
              <a:t>(5)</a:t>
            </a:r>
            <a:r>
              <a:rPr lang="zh-CN" altLang="en-US" sz="2800" b="1">
                <a:solidFill>
                  <a:srgbClr val="000000"/>
                </a:solidFill>
              </a:rPr>
              <a:t>若</a:t>
            </a:r>
            <a:r>
              <a:rPr lang="en-US" altLang="zh-CN" sz="2800" b="1">
                <a:solidFill>
                  <a:srgbClr val="000000"/>
                </a:solidFill>
              </a:rPr>
              <a:t>a</a:t>
            </a:r>
            <a:r>
              <a:rPr lang="zh-CN" altLang="en-US" sz="2800" b="1">
                <a:solidFill>
                  <a:srgbClr val="000000"/>
                </a:solidFill>
              </a:rPr>
              <a:t>＞</a:t>
            </a:r>
            <a:r>
              <a:rPr lang="en-US" altLang="zh-CN" sz="2800" b="1">
                <a:solidFill>
                  <a:srgbClr val="000000"/>
                </a:solidFill>
              </a:rPr>
              <a:t>0</a:t>
            </a:r>
            <a:r>
              <a:rPr lang="zh-CN" altLang="en-US" sz="2800" b="1">
                <a:solidFill>
                  <a:srgbClr val="000000"/>
                </a:solidFill>
              </a:rPr>
              <a:t>，</a:t>
            </a:r>
            <a:r>
              <a:rPr lang="en-US" altLang="zh-CN" sz="2800" b="1">
                <a:solidFill>
                  <a:srgbClr val="000000"/>
                </a:solidFill>
              </a:rPr>
              <a:t>b</a:t>
            </a:r>
            <a:r>
              <a:rPr lang="zh-CN" altLang="en-US" sz="2800" b="1">
                <a:solidFill>
                  <a:srgbClr val="000000"/>
                </a:solidFill>
              </a:rPr>
              <a:t>＞</a:t>
            </a:r>
            <a:r>
              <a:rPr lang="en-US" altLang="zh-CN" sz="2800" b="1">
                <a:solidFill>
                  <a:srgbClr val="000000"/>
                </a:solidFill>
              </a:rPr>
              <a:t>0</a:t>
            </a:r>
            <a:r>
              <a:rPr lang="zh-CN" altLang="en-US" sz="2800" b="1">
                <a:solidFill>
                  <a:srgbClr val="000000"/>
                </a:solidFill>
              </a:rPr>
              <a:t>，</a:t>
            </a:r>
            <a:r>
              <a:rPr lang="en-US" altLang="zh-CN" sz="2800" b="1">
                <a:solidFill>
                  <a:srgbClr val="000000"/>
                </a:solidFill>
              </a:rPr>
              <a:t>c</a:t>
            </a:r>
            <a:r>
              <a:rPr lang="zh-CN" altLang="en-US" sz="2800" b="1">
                <a:solidFill>
                  <a:srgbClr val="000000"/>
                </a:solidFill>
              </a:rPr>
              <a:t>＞</a:t>
            </a:r>
            <a:r>
              <a:rPr lang="en-US" altLang="zh-CN" sz="2800" b="1">
                <a:solidFill>
                  <a:srgbClr val="000000"/>
                </a:solidFill>
              </a:rPr>
              <a:t>0</a:t>
            </a:r>
            <a:r>
              <a:rPr lang="zh-CN" altLang="en-US" sz="2800" b="1">
                <a:solidFill>
                  <a:srgbClr val="000000"/>
                </a:solidFill>
              </a:rPr>
              <a:t>，△＞</a:t>
            </a:r>
            <a:r>
              <a:rPr lang="en-US" altLang="zh-CN" sz="2800" b="1">
                <a:solidFill>
                  <a:srgbClr val="000000"/>
                </a:solidFill>
              </a:rPr>
              <a:t>0</a:t>
            </a:r>
            <a:r>
              <a:rPr lang="zh-CN" altLang="en-US" sz="2800" b="1">
                <a:solidFill>
                  <a:srgbClr val="000000"/>
                </a:solidFill>
              </a:rPr>
              <a:t>，那么抛物线</a:t>
            </a:r>
            <a:r>
              <a:rPr lang="en-US" altLang="zh-CN" sz="2800" b="1">
                <a:solidFill>
                  <a:srgbClr val="000000"/>
                </a:solidFill>
              </a:rPr>
              <a:t>y=ax</a:t>
            </a:r>
            <a:r>
              <a:rPr lang="en-US" altLang="zh-CN" sz="2800" b="1" baseline="30000">
                <a:solidFill>
                  <a:srgbClr val="000000"/>
                </a:solidFill>
              </a:rPr>
              <a:t>2</a:t>
            </a:r>
            <a:r>
              <a:rPr lang="zh-CN" altLang="en-US" sz="2800" b="1">
                <a:solidFill>
                  <a:srgbClr val="000000"/>
                </a:solidFill>
              </a:rPr>
              <a:t>＋</a:t>
            </a:r>
            <a:r>
              <a:rPr lang="en-US" altLang="zh-CN" sz="2800" b="1">
                <a:solidFill>
                  <a:srgbClr val="000000"/>
                </a:solidFill>
              </a:rPr>
              <a:t>bx</a:t>
            </a:r>
            <a:r>
              <a:rPr lang="zh-CN" altLang="en-US" sz="2800" b="1">
                <a:solidFill>
                  <a:srgbClr val="000000"/>
                </a:solidFill>
              </a:rPr>
              <a:t>＋</a:t>
            </a:r>
            <a:r>
              <a:rPr lang="en-US" altLang="zh-CN" sz="2800" b="1">
                <a:solidFill>
                  <a:srgbClr val="000000"/>
                </a:solidFill>
              </a:rPr>
              <a:t>c </a:t>
            </a:r>
            <a:r>
              <a:rPr lang="zh-CN" altLang="en-US" sz="2800" b="1">
                <a:solidFill>
                  <a:srgbClr val="000000"/>
                </a:solidFill>
              </a:rPr>
              <a:t>经过</a:t>
            </a:r>
            <a:r>
              <a:rPr lang="zh-CN" altLang="en-US" sz="2800" b="1" u="sng">
                <a:solidFill>
                  <a:srgbClr val="000000"/>
                </a:solidFill>
              </a:rPr>
              <a:t>			</a:t>
            </a:r>
            <a:r>
              <a:rPr lang="zh-CN" altLang="en-US" sz="2800" b="1">
                <a:solidFill>
                  <a:srgbClr val="000000"/>
                </a:solidFill>
              </a:rPr>
              <a:t>象限．</a:t>
            </a:r>
          </a:p>
          <a:p>
            <a:pPr eaLnBrk="1" hangingPunct="1">
              <a:lnSpc>
                <a:spcPct val="150000"/>
              </a:lnSpc>
            </a:pPr>
            <a:endParaRPr lang="en-US" altLang="zh-CN" sz="2800" b="1">
              <a:solidFill>
                <a:srgbClr val="000000"/>
              </a:solidFill>
            </a:endParaRPr>
          </a:p>
        </p:txBody>
      </p:sp>
      <p:sp>
        <p:nvSpPr>
          <p:cNvPr id="209927" name="Text Box 7"/>
          <p:cNvSpPr txBox="1">
            <a:spLocks noChangeArrowheads="1"/>
          </p:cNvSpPr>
          <p:nvPr/>
        </p:nvSpPr>
        <p:spPr bwMode="auto">
          <a:xfrm>
            <a:off x="4138613" y="2997200"/>
            <a:ext cx="2436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</a:rPr>
              <a:t>一、二、三</a:t>
            </a:r>
          </a:p>
        </p:txBody>
      </p:sp>
      <p:grpSp>
        <p:nvGrpSpPr>
          <p:cNvPr id="2" name="组合 9"/>
          <p:cNvGrpSpPr/>
          <p:nvPr/>
        </p:nvGrpSpPr>
        <p:grpSpPr bwMode="auto">
          <a:xfrm>
            <a:off x="4429125" y="1530350"/>
            <a:ext cx="3240088" cy="728663"/>
            <a:chOff x="4427538" y="1803583"/>
            <a:chExt cx="3240087" cy="728480"/>
          </a:xfrm>
        </p:grpSpPr>
        <p:graphicFrame>
          <p:nvGraphicFramePr>
            <p:cNvPr id="17416" name="Object 8"/>
            <p:cNvGraphicFramePr>
              <a:graphicFrameLocks noChangeAspect="1"/>
            </p:cNvGraphicFramePr>
            <p:nvPr/>
          </p:nvGraphicFramePr>
          <p:xfrm>
            <a:off x="4713290" y="1803583"/>
            <a:ext cx="1011235" cy="728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4" name="Equation" r:id="rId3" imgW="546100" imgH="393700" progId="Equation.DSMT4">
                    <p:embed/>
                  </p:oleObj>
                </mc:Choice>
                <mc:Fallback>
                  <p:oleObj name="Equation" r:id="rId3" imgW="546100" imgH="3937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3290" y="1803583"/>
                          <a:ext cx="1011235" cy="728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7" name="Object 9"/>
            <p:cNvGraphicFramePr>
              <a:graphicFrameLocks noChangeAspect="1"/>
            </p:cNvGraphicFramePr>
            <p:nvPr/>
          </p:nvGraphicFramePr>
          <p:xfrm>
            <a:off x="6299200" y="2019305"/>
            <a:ext cx="792163" cy="396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5" name="Equation" r:id="rId5" imgW="354965" imgH="177800" progId="Equation.DSMT4">
                    <p:embed/>
                  </p:oleObj>
                </mc:Choice>
                <mc:Fallback>
                  <p:oleObj name="Equation" r:id="rId5" imgW="354965" imgH="1778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99200" y="2019305"/>
                          <a:ext cx="792163" cy="396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4427538" y="1917700"/>
              <a:ext cx="3240087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00"/>
                  </a:solidFill>
                </a:rPr>
                <a:t>且</a:t>
              </a:r>
            </a:p>
          </p:txBody>
        </p:sp>
      </p:grpSp>
      <p:sp>
        <p:nvSpPr>
          <p:cNvPr id="17413" name="Text Box 11"/>
          <p:cNvSpPr txBox="1">
            <a:spLocks noChangeArrowheads="1"/>
          </p:cNvSpPr>
          <p:nvPr/>
        </p:nvSpPr>
        <p:spPr bwMode="auto">
          <a:xfrm>
            <a:off x="714375" y="3643313"/>
            <a:ext cx="7416800" cy="259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000000"/>
                </a:solidFill>
              </a:rPr>
              <a:t>(6)</a:t>
            </a:r>
            <a:r>
              <a:rPr lang="zh-CN" altLang="en-US" sz="2800" b="1">
                <a:solidFill>
                  <a:srgbClr val="000000"/>
                </a:solidFill>
              </a:rPr>
              <a:t>若二次函数</a:t>
            </a:r>
            <a:r>
              <a:rPr lang="en-US" altLang="zh-CN" sz="2800" b="1">
                <a:solidFill>
                  <a:srgbClr val="000000"/>
                </a:solidFill>
              </a:rPr>
              <a:t>y=ax</a:t>
            </a:r>
            <a:r>
              <a:rPr lang="en-US" altLang="zh-CN" sz="2800" b="1" baseline="30000">
                <a:solidFill>
                  <a:srgbClr val="000000"/>
                </a:solidFill>
              </a:rPr>
              <a:t>2</a:t>
            </a:r>
            <a:r>
              <a:rPr lang="zh-CN" altLang="en-US" sz="2800" b="1">
                <a:solidFill>
                  <a:srgbClr val="000000"/>
                </a:solidFill>
              </a:rPr>
              <a:t>＋</a:t>
            </a:r>
            <a:r>
              <a:rPr lang="en-US" altLang="zh-CN" sz="2800" b="1">
                <a:solidFill>
                  <a:srgbClr val="000000"/>
                </a:solidFill>
              </a:rPr>
              <a:t>bx</a:t>
            </a:r>
            <a:r>
              <a:rPr lang="zh-CN" altLang="en-US" sz="2800" b="1">
                <a:solidFill>
                  <a:srgbClr val="000000"/>
                </a:solidFill>
              </a:rPr>
              <a:t>＋</a:t>
            </a:r>
            <a:r>
              <a:rPr lang="en-US" altLang="zh-CN" sz="2800" b="1">
                <a:solidFill>
                  <a:srgbClr val="000000"/>
                </a:solidFill>
              </a:rPr>
              <a:t>c</a:t>
            </a:r>
            <a:r>
              <a:rPr lang="zh-CN" altLang="en-US" sz="2800" b="1">
                <a:solidFill>
                  <a:srgbClr val="000000"/>
                </a:solidFill>
              </a:rPr>
              <a:t>的函数值恒为正，则需满足</a:t>
            </a:r>
            <a:r>
              <a:rPr lang="zh-CN" altLang="en-US" sz="2800" b="1" u="sng">
                <a:solidFill>
                  <a:srgbClr val="000000"/>
                </a:solidFill>
              </a:rPr>
              <a:t>		           	</a:t>
            </a:r>
            <a:r>
              <a:rPr lang="zh-CN" altLang="en-US" sz="2800" b="1">
                <a:solidFill>
                  <a:srgbClr val="000000"/>
                </a:solidFill>
              </a:rPr>
              <a:t>，若二次函数</a:t>
            </a:r>
            <a:r>
              <a:rPr lang="en-US" altLang="zh-CN" sz="2800" b="1">
                <a:solidFill>
                  <a:srgbClr val="000000"/>
                </a:solidFill>
              </a:rPr>
              <a:t>y=ax</a:t>
            </a:r>
            <a:r>
              <a:rPr lang="en-US" altLang="zh-CN" sz="2800" b="1" baseline="30000">
                <a:solidFill>
                  <a:srgbClr val="000000"/>
                </a:solidFill>
              </a:rPr>
              <a:t>2</a:t>
            </a:r>
            <a:r>
              <a:rPr lang="zh-CN" altLang="en-US" sz="2800" b="1">
                <a:solidFill>
                  <a:srgbClr val="000000"/>
                </a:solidFill>
              </a:rPr>
              <a:t>＋</a:t>
            </a:r>
            <a:r>
              <a:rPr lang="en-US" altLang="zh-CN" sz="2800" b="1">
                <a:solidFill>
                  <a:srgbClr val="000000"/>
                </a:solidFill>
              </a:rPr>
              <a:t>bx</a:t>
            </a:r>
            <a:r>
              <a:rPr lang="zh-CN" altLang="en-US" sz="2800" b="1">
                <a:solidFill>
                  <a:srgbClr val="000000"/>
                </a:solidFill>
              </a:rPr>
              <a:t>＋</a:t>
            </a:r>
            <a:r>
              <a:rPr lang="en-US" altLang="zh-CN" sz="2800" b="1">
                <a:solidFill>
                  <a:srgbClr val="000000"/>
                </a:solidFill>
              </a:rPr>
              <a:t>c</a:t>
            </a:r>
            <a:r>
              <a:rPr lang="zh-CN" altLang="en-US" sz="2800" b="1">
                <a:solidFill>
                  <a:srgbClr val="000000"/>
                </a:solidFill>
              </a:rPr>
              <a:t>的函数值恒为负，则需满足</a:t>
            </a:r>
            <a:r>
              <a:rPr lang="zh-CN" altLang="en-US" sz="2800" b="1" u="sng">
                <a:solidFill>
                  <a:srgbClr val="000000"/>
                </a:solidFill>
              </a:rPr>
              <a:t>		             	</a:t>
            </a:r>
            <a:r>
              <a:rPr lang="zh-CN" altLang="en-US" sz="2800" b="1">
                <a:solidFill>
                  <a:srgbClr val="000000"/>
                </a:solidFill>
              </a:rPr>
              <a:t>． </a:t>
            </a:r>
          </a:p>
        </p:txBody>
      </p:sp>
      <p:graphicFrame>
        <p:nvGraphicFramePr>
          <p:cNvPr id="3076" name="Object 12"/>
          <p:cNvGraphicFramePr>
            <a:graphicFrameLocks noChangeAspect="1"/>
          </p:cNvGraphicFramePr>
          <p:nvPr/>
        </p:nvGraphicFramePr>
        <p:xfrm>
          <a:off x="2428875" y="4375150"/>
          <a:ext cx="2735263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Equation" r:id="rId7" imgW="1130300" imgH="228600" progId="Equation.DSMT4">
                  <p:embed/>
                </p:oleObj>
              </mc:Choice>
              <mc:Fallback>
                <p:oleObj name="Equation" r:id="rId7" imgW="113030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5" y="4375150"/>
                        <a:ext cx="2735263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13"/>
          <p:cNvGraphicFramePr>
            <a:graphicFrameLocks noChangeAspect="1"/>
          </p:cNvGraphicFramePr>
          <p:nvPr/>
        </p:nvGraphicFramePr>
        <p:xfrm>
          <a:off x="857250" y="5661025"/>
          <a:ext cx="273685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Equation" r:id="rId9" imgW="1130300" imgH="228600" progId="Equation.DSMT4">
                  <p:embed/>
                </p:oleObj>
              </mc:Choice>
              <mc:Fallback>
                <p:oleObj name="Equation" r:id="rId9" imgW="113030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5661025"/>
                        <a:ext cx="273685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9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4" name="Rectangle 6"/>
          <p:cNvSpPr>
            <a:spLocks noGrp="1" noChangeArrowheads="1"/>
          </p:cNvSpPr>
          <p:nvPr/>
        </p:nvSpPr>
        <p:spPr bwMode="auto">
          <a:xfrm>
            <a:off x="468313" y="1628775"/>
            <a:ext cx="8516937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二次函数</a:t>
            </a: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y=ax</a:t>
            </a:r>
            <a:r>
              <a:rPr kumimoji="0" lang="en-US" altLang="zh-CN" sz="2800" b="1" baseline="30000" dirty="0">
                <a:solidFill>
                  <a:srgbClr val="000000"/>
                </a:solidFill>
                <a:latin typeface="隶书" panose="02010509060101010101" pitchFamily="49" charset="-122"/>
              </a:rPr>
              <a:t>2</a:t>
            </a: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+bx+c</a:t>
            </a:r>
            <a:r>
              <a:rPr kumimoji="0"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的图象和</a:t>
            </a: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x</a:t>
            </a:r>
            <a:r>
              <a:rPr kumimoji="0"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轴交点有三种情况</a:t>
            </a: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: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   1</a:t>
            </a:r>
            <a:r>
              <a:rPr kumimoji="0"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、 有两个交点</a:t>
            </a: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,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   2</a:t>
            </a:r>
            <a:r>
              <a:rPr kumimoji="0"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、 有一个交点</a:t>
            </a: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,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   3</a:t>
            </a:r>
            <a:r>
              <a:rPr kumimoji="0"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、 没有交点</a:t>
            </a: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.</a:t>
            </a:r>
          </a:p>
        </p:txBody>
      </p:sp>
      <p:sp>
        <p:nvSpPr>
          <p:cNvPr id="206855" name="Text Box 7"/>
          <p:cNvSpPr txBox="1">
            <a:spLocks noChangeArrowheads="1"/>
          </p:cNvSpPr>
          <p:nvPr/>
        </p:nvSpPr>
        <p:spPr bwMode="auto">
          <a:xfrm>
            <a:off x="414338" y="3717032"/>
            <a:ext cx="82423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    </a:t>
            </a:r>
            <a:r>
              <a:rPr kumimoji="0"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当二次函数</a:t>
            </a:r>
            <a:r>
              <a:rPr kumimoji="0" lang="en-US" altLang="zh-CN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y=ax</a:t>
            </a:r>
            <a:r>
              <a:rPr kumimoji="0" lang="en-US" altLang="zh-CN" sz="2800" b="1" baseline="30000" dirty="0">
                <a:solidFill>
                  <a:srgbClr val="FF0000"/>
                </a:solidFill>
                <a:latin typeface="隶书" panose="02010509060101010101" pitchFamily="49" charset="-122"/>
              </a:rPr>
              <a:t>2</a:t>
            </a:r>
            <a:r>
              <a:rPr kumimoji="0" lang="en-US" altLang="zh-CN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+bx+c</a:t>
            </a:r>
            <a:r>
              <a:rPr kumimoji="0"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的图象和</a:t>
            </a:r>
            <a:r>
              <a:rPr kumimoji="0" lang="en-US" altLang="zh-CN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x</a:t>
            </a:r>
            <a:r>
              <a:rPr kumimoji="0"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轴有交点时</a:t>
            </a:r>
            <a:r>
              <a:rPr kumimoji="0" lang="en-US" altLang="zh-CN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,</a:t>
            </a:r>
            <a:r>
              <a:rPr kumimoji="0"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交点的横坐标就是当</a:t>
            </a:r>
            <a:r>
              <a:rPr kumimoji="0" lang="en-US" altLang="zh-CN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y=0</a:t>
            </a:r>
            <a:r>
              <a:rPr kumimoji="0"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时自变量</a:t>
            </a:r>
            <a:r>
              <a:rPr kumimoji="0" lang="en-US" altLang="zh-CN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x</a:t>
            </a:r>
            <a:r>
              <a:rPr kumimoji="0"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的值</a:t>
            </a:r>
            <a:r>
              <a:rPr kumimoji="0" lang="en-US" altLang="zh-CN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, </a:t>
            </a:r>
            <a:r>
              <a:rPr kumimoji="0"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即一元二次方程</a:t>
            </a:r>
            <a:r>
              <a:rPr kumimoji="0" lang="en-US" altLang="zh-CN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ax</a:t>
            </a:r>
            <a:r>
              <a:rPr kumimoji="0" lang="en-US" altLang="zh-CN" sz="2800" b="1" baseline="30000" dirty="0">
                <a:solidFill>
                  <a:srgbClr val="FF0000"/>
                </a:solidFill>
                <a:latin typeface="隶书" panose="02010509060101010101" pitchFamily="49" charset="-122"/>
              </a:rPr>
              <a:t>2</a:t>
            </a:r>
            <a:r>
              <a:rPr kumimoji="0" lang="en-US" altLang="zh-CN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+bx+c=0</a:t>
            </a:r>
            <a:r>
              <a:rPr kumimoji="0"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的根</a:t>
            </a:r>
            <a:r>
              <a:rPr kumimoji="0" lang="en-US" altLang="zh-CN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.</a:t>
            </a:r>
          </a:p>
        </p:txBody>
      </p:sp>
      <p:sp>
        <p:nvSpPr>
          <p:cNvPr id="206856" name="Text Box 8"/>
          <p:cNvSpPr txBox="1">
            <a:spLocks noChangeArrowheads="1"/>
          </p:cNvSpPr>
          <p:nvPr/>
        </p:nvSpPr>
        <p:spPr bwMode="auto">
          <a:xfrm>
            <a:off x="415504" y="5366544"/>
            <a:ext cx="83708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</a:rPr>
              <a:t>一般地，当</a:t>
            </a:r>
            <a:r>
              <a:rPr lang="en-US" altLang="zh-CN" sz="2800" b="1" dirty="0">
                <a:solidFill>
                  <a:srgbClr val="FF0000"/>
                </a:solidFill>
              </a:rPr>
              <a:t>y</a:t>
            </a:r>
            <a:r>
              <a:rPr lang="zh-CN" altLang="en-US" sz="2800" b="1" dirty="0">
                <a:solidFill>
                  <a:srgbClr val="FF0000"/>
                </a:solidFill>
              </a:rPr>
              <a:t>取定值时，二次函数即为一元二次方程</a:t>
            </a:r>
            <a:r>
              <a:rPr lang="en-US" altLang="zh-CN" sz="2800" b="1" dirty="0">
                <a:solidFill>
                  <a:srgbClr val="FF0000"/>
                </a:solidFill>
              </a:rPr>
              <a:t>.</a:t>
            </a:r>
          </a:p>
        </p:txBody>
      </p:sp>
      <p:grpSp>
        <p:nvGrpSpPr>
          <p:cNvPr id="18437" name="Group 9"/>
          <p:cNvGrpSpPr/>
          <p:nvPr/>
        </p:nvGrpSpPr>
        <p:grpSpPr bwMode="auto">
          <a:xfrm>
            <a:off x="539750" y="0"/>
            <a:ext cx="2803525" cy="1725613"/>
            <a:chOff x="2208" y="1632"/>
            <a:chExt cx="1766" cy="1087"/>
          </a:xfrm>
        </p:grpSpPr>
        <p:pic>
          <p:nvPicPr>
            <p:cNvPr id="18438" name="Picture 10" descr="图片25副本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208" y="1632"/>
              <a:ext cx="1766" cy="1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39" name="TextBox 21"/>
            <p:cNvSpPr txBox="1">
              <a:spLocks noChangeArrowheads="1"/>
            </p:cNvSpPr>
            <p:nvPr/>
          </p:nvSpPr>
          <p:spPr bwMode="auto">
            <a:xfrm>
              <a:off x="2438" y="2030"/>
              <a:ext cx="1336" cy="423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9" tIns="45704" rIns="91409" bIns="45704">
              <a:spAutoFit/>
            </a:bodyPr>
            <a:lstStyle>
              <a:lvl1pPr defTabSz="1087755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defTabSz="1087755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defTabSz="1087755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defTabSz="1087755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defTabSz="1087755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defTabSz="108775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defTabSz="108775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defTabSz="108775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defTabSz="108775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kumimoji="0" lang="zh-CN" altLang="en-US" sz="38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课堂小结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6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6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4" grpId="0" autoUpdateAnimBg="0"/>
      <p:bldP spid="206855" grpId="0" autoUpdateAnimBg="0"/>
      <p:bldP spid="20685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 bwMode="auto">
          <a:xfrm>
            <a:off x="684213" y="0"/>
            <a:ext cx="2803525" cy="1725613"/>
            <a:chOff x="2208" y="1632"/>
            <a:chExt cx="1766" cy="1087"/>
          </a:xfrm>
        </p:grpSpPr>
        <p:pic>
          <p:nvPicPr>
            <p:cNvPr id="19460" name="Picture 4" descr="图片25副本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208" y="1632"/>
              <a:ext cx="1766" cy="1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1" name="TextBox 21"/>
            <p:cNvSpPr txBox="1">
              <a:spLocks noChangeArrowheads="1"/>
            </p:cNvSpPr>
            <p:nvPr/>
          </p:nvSpPr>
          <p:spPr bwMode="auto">
            <a:xfrm>
              <a:off x="2438" y="2030"/>
              <a:ext cx="1336" cy="423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9" tIns="45704" rIns="91409" bIns="45704">
              <a:spAutoFit/>
            </a:bodyPr>
            <a:lstStyle>
              <a:lvl1pPr defTabSz="1087755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defTabSz="1087755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defTabSz="1087755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defTabSz="1087755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defTabSz="1087755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defTabSz="108775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defTabSz="108775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defTabSz="108775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defTabSz="108775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kumimoji="0" lang="zh-CN" altLang="en-US" sz="3800" b="1">
                  <a:latin typeface="黑体" panose="02010609060101010101" pitchFamily="49" charset="-122"/>
                  <a:ea typeface="黑体" panose="02010609060101010101" pitchFamily="49" charset="-122"/>
                </a:rPr>
                <a:t>课后作业</a:t>
              </a:r>
            </a:p>
          </p:txBody>
        </p:sp>
      </p:grpSp>
      <p:sp>
        <p:nvSpPr>
          <p:cNvPr id="6" name="矩形 4"/>
          <p:cNvSpPr>
            <a:spLocks noChangeArrowheads="1"/>
          </p:cNvSpPr>
          <p:nvPr/>
        </p:nvSpPr>
        <p:spPr bwMode="auto">
          <a:xfrm>
            <a:off x="1403648" y="2116931"/>
            <a:ext cx="6842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800" b="1" dirty="0">
                <a:solidFill>
                  <a:srgbClr val="CC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完成本课时的习题。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82" name="Rectangle 10"/>
          <p:cNvSpPr>
            <a:spLocks noChangeArrowheads="1"/>
          </p:cNvSpPr>
          <p:nvPr/>
        </p:nvSpPr>
        <p:spPr bwMode="auto">
          <a:xfrm>
            <a:off x="1295400" y="4059238"/>
            <a:ext cx="7597775" cy="1920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40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所谓天才人物指的就是具有毅力的人勤奋的人入迷的人和忘我的人。</a:t>
            </a:r>
            <a:r>
              <a:rPr lang="en-US" altLang="zh-CN" sz="40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/>
                <a:ea typeface="黑体" panose="02010609060101010101" pitchFamily="49" charset="-122"/>
              </a:rPr>
              <a:t>——</a:t>
            </a:r>
            <a:r>
              <a:rPr lang="zh-CN" altLang="en-US" sz="40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萧伯</a:t>
            </a:r>
            <a:r>
              <a:rPr lang="zh-CN" altLang="en-US" sz="4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纳 </a:t>
            </a:r>
            <a:r>
              <a:rPr lang="zh-CN" altLang="en-US" sz="4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sz="4000" dirty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9"/>
          <p:cNvSpPr txBox="1">
            <a:spLocks noChangeArrowheads="1"/>
          </p:cNvSpPr>
          <p:nvPr/>
        </p:nvSpPr>
        <p:spPr bwMode="auto">
          <a:xfrm>
            <a:off x="7667625" y="1989138"/>
            <a:ext cx="854075" cy="4248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sz="4400"/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574675" y="2613928"/>
            <a:ext cx="625792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kumimoji="0" lang="en-US" altLang="zh-CN" sz="2800" b="1" dirty="0">
                <a:solidFill>
                  <a:srgbClr val="000000"/>
                </a:solidFill>
              </a:rPr>
              <a:t>        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我们已经知道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,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竖直上抛物体的高度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h(m)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与运动时间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t(s)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的关系可用公式</a:t>
            </a:r>
            <a:r>
              <a:rPr kumimoji="0" lang="en-US" altLang="zh-CN" sz="2800" b="1" dirty="0">
                <a:solidFill>
                  <a:srgbClr val="FF0000"/>
                </a:solidFill>
              </a:rPr>
              <a:t>h=-5t</a:t>
            </a:r>
            <a:r>
              <a:rPr kumimoji="0" lang="en-US" altLang="zh-CN" sz="2800" b="1" baseline="30000" dirty="0">
                <a:solidFill>
                  <a:srgbClr val="FF0000"/>
                </a:solidFill>
              </a:rPr>
              <a:t>2</a:t>
            </a:r>
            <a:r>
              <a:rPr kumimoji="0" lang="en-US" altLang="zh-CN" sz="2800" b="1" dirty="0">
                <a:solidFill>
                  <a:srgbClr val="FF0000"/>
                </a:solidFill>
              </a:rPr>
              <a:t>+v</a:t>
            </a:r>
            <a:r>
              <a:rPr kumimoji="0" lang="en-US" altLang="zh-CN" sz="2800" b="1" baseline="-25000" dirty="0">
                <a:solidFill>
                  <a:srgbClr val="FF0000"/>
                </a:solidFill>
              </a:rPr>
              <a:t>0</a:t>
            </a:r>
            <a:r>
              <a:rPr kumimoji="0" lang="en-US" altLang="zh-CN" sz="2800" b="1" dirty="0">
                <a:solidFill>
                  <a:srgbClr val="FF0000"/>
                </a:solidFill>
              </a:rPr>
              <a:t>t+h</a:t>
            </a:r>
            <a:r>
              <a:rPr kumimoji="0" lang="en-US" altLang="zh-CN" sz="2800" b="1" baseline="-25000" dirty="0">
                <a:solidFill>
                  <a:srgbClr val="FF0000"/>
                </a:solidFill>
              </a:rPr>
              <a:t>0</a:t>
            </a:r>
            <a:r>
              <a:rPr kumimoji="0" lang="en-US" altLang="zh-CN" sz="2800" b="1" baseline="-25000" dirty="0">
                <a:solidFill>
                  <a:srgbClr val="FFFF00"/>
                </a:solidFill>
              </a:rPr>
              <a:t> 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表示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,   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其中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h</a:t>
            </a:r>
            <a:r>
              <a:rPr kumimoji="0" lang="en-US" altLang="zh-CN" sz="2800" b="1" baseline="-25000" dirty="0">
                <a:solidFill>
                  <a:srgbClr val="000000"/>
                </a:solidFill>
              </a:rPr>
              <a:t>0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(m) 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是抛出时的高度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, v</a:t>
            </a:r>
            <a:r>
              <a:rPr kumimoji="0" lang="en-US" altLang="zh-CN" sz="2800" b="1" baseline="-25000" dirty="0">
                <a:solidFill>
                  <a:srgbClr val="000000"/>
                </a:solidFill>
              </a:rPr>
              <a:t>0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(m/s)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是抛出时的速度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. </a:t>
            </a:r>
            <a:endParaRPr kumimoji="0" lang="en-US" altLang="zh-CN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3781" name="Oval 5"/>
          <p:cNvSpPr>
            <a:spLocks noChangeArrowheads="1"/>
          </p:cNvSpPr>
          <p:nvPr/>
        </p:nvSpPr>
        <p:spPr bwMode="auto">
          <a:xfrm>
            <a:off x="8026400" y="5876925"/>
            <a:ext cx="144463" cy="144463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4101" name="Group 10"/>
          <p:cNvGrpSpPr/>
          <p:nvPr/>
        </p:nvGrpSpPr>
        <p:grpSpPr bwMode="auto">
          <a:xfrm>
            <a:off x="539750" y="0"/>
            <a:ext cx="2808288" cy="1725613"/>
            <a:chOff x="2208" y="1632"/>
            <a:chExt cx="1766" cy="1087"/>
          </a:xfrm>
        </p:grpSpPr>
        <p:pic>
          <p:nvPicPr>
            <p:cNvPr id="4102" name="Picture 11" descr="图片25副本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208" y="1632"/>
              <a:ext cx="1766" cy="1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3" name="TextBox 21"/>
            <p:cNvSpPr txBox="1">
              <a:spLocks noChangeArrowheads="1"/>
            </p:cNvSpPr>
            <p:nvPr/>
          </p:nvSpPr>
          <p:spPr bwMode="auto">
            <a:xfrm>
              <a:off x="2438" y="2030"/>
              <a:ext cx="1335" cy="423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9" tIns="45704" rIns="91409" bIns="45704">
              <a:spAutoFit/>
            </a:bodyPr>
            <a:lstStyle>
              <a:lvl1pPr defTabSz="1087755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defTabSz="1087755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defTabSz="1087755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defTabSz="1087755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defTabSz="1087755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defTabSz="108775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defTabSz="108775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defTabSz="108775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defTabSz="108775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kumimoji="0" lang="zh-CN" altLang="en-US" sz="38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情境导入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23699E-6 C -2.77778E-6 0.00023 -2.77778E-6 -0.50427 -2.77778E-6 -0.50312 C -2.77778E-6 -0.50196 -2.77778E-6 -3.23699E-6 -2.77778E-6 0.00023 Z " pathEditMode="relative" rAng="0" ptsTypes="aaa">
                                      <p:cBhvr>
                                        <p:cTn id="6" dur="30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52400" y="704850"/>
            <a:ext cx="84582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kumimoji="0" lang="en-US" altLang="zh-CN" sz="2800" b="1" dirty="0">
                <a:solidFill>
                  <a:srgbClr val="000000"/>
                </a:solidFill>
              </a:rPr>
              <a:t>        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竖直上抛物体的高度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h(m)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与运动时间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t(s)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的关系可用公式</a:t>
            </a:r>
            <a:r>
              <a:rPr kumimoji="0" lang="en-US" altLang="zh-CN" sz="2800" b="1" dirty="0">
                <a:solidFill>
                  <a:srgbClr val="2501D9"/>
                </a:solidFill>
              </a:rPr>
              <a:t>h=-5t</a:t>
            </a:r>
            <a:r>
              <a:rPr kumimoji="0" lang="en-US" altLang="zh-CN" sz="2800" b="1" baseline="30000" dirty="0">
                <a:solidFill>
                  <a:srgbClr val="2501D9"/>
                </a:solidFill>
              </a:rPr>
              <a:t>2</a:t>
            </a:r>
            <a:r>
              <a:rPr kumimoji="0" lang="en-US" altLang="zh-CN" sz="2800" b="1" dirty="0">
                <a:solidFill>
                  <a:srgbClr val="2501D9"/>
                </a:solidFill>
              </a:rPr>
              <a:t>+v</a:t>
            </a:r>
            <a:r>
              <a:rPr kumimoji="0" lang="en-US" altLang="zh-CN" sz="2800" b="1" baseline="-25000" dirty="0">
                <a:solidFill>
                  <a:srgbClr val="2501D9"/>
                </a:solidFill>
              </a:rPr>
              <a:t>0</a:t>
            </a:r>
            <a:r>
              <a:rPr kumimoji="0" lang="en-US" altLang="zh-CN" sz="2800" b="1" dirty="0">
                <a:solidFill>
                  <a:srgbClr val="2501D9"/>
                </a:solidFill>
              </a:rPr>
              <a:t>t+h</a:t>
            </a:r>
            <a:r>
              <a:rPr kumimoji="0" lang="en-US" altLang="zh-CN" sz="2800" b="1" baseline="-25000" dirty="0">
                <a:solidFill>
                  <a:srgbClr val="2501D9"/>
                </a:solidFill>
              </a:rPr>
              <a:t>0</a:t>
            </a:r>
            <a:r>
              <a:rPr kumimoji="0" lang="en-US" altLang="zh-CN" sz="2800" b="1" baseline="-25000" dirty="0">
                <a:solidFill>
                  <a:srgbClr val="000000"/>
                </a:solidFill>
              </a:rPr>
              <a:t> 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表示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,   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其中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h</a:t>
            </a:r>
            <a:r>
              <a:rPr kumimoji="0" lang="en-US" altLang="zh-CN" sz="2800" b="1" baseline="-25000" dirty="0">
                <a:solidFill>
                  <a:srgbClr val="000000"/>
                </a:solidFill>
              </a:rPr>
              <a:t>0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(m) 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是抛出时的高度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, v</a:t>
            </a:r>
            <a:r>
              <a:rPr kumimoji="0" lang="en-US" altLang="zh-CN" sz="2800" b="1" baseline="-25000" dirty="0">
                <a:solidFill>
                  <a:srgbClr val="000000"/>
                </a:solidFill>
              </a:rPr>
              <a:t>0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(m/s)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是抛出时的速度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. 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一个小球从地面以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40m/s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的速度竖直向上抛起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,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小球的高度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h(m)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与运动时间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t(s)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的关系如图所示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,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那么：</a:t>
            </a:r>
            <a:endParaRPr kumimoji="0" lang="zh-CN" altLang="en-US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hangingPunct="0"/>
            <a:endParaRPr kumimoji="0" lang="en-US" altLang="zh-CN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9444" name="Text Box 4"/>
          <p:cNvSpPr txBox="1">
            <a:spLocks noChangeArrowheads="1"/>
          </p:cNvSpPr>
          <p:nvPr/>
        </p:nvSpPr>
        <p:spPr bwMode="auto">
          <a:xfrm>
            <a:off x="250825" y="3284538"/>
            <a:ext cx="5400675" cy="224676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altLang="zh-CN" sz="2800" b="1" dirty="0">
                <a:solidFill>
                  <a:srgbClr val="000000"/>
                </a:solidFill>
              </a:rPr>
              <a:t>(1)h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和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t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的关系式是什么？</a:t>
            </a:r>
          </a:p>
          <a:p>
            <a:pPr>
              <a:defRPr/>
            </a:pPr>
            <a:r>
              <a:rPr kumimoji="0" lang="en-US" altLang="zh-CN" sz="2800" b="1" dirty="0">
                <a:solidFill>
                  <a:srgbClr val="000000"/>
                </a:solidFill>
              </a:rPr>
              <a:t>(2)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纵坐标分别代表什么含义？</a:t>
            </a:r>
          </a:p>
          <a:p>
            <a:pPr>
              <a:defRPr/>
            </a:pPr>
            <a:r>
              <a:rPr kumimoji="0" lang="en-US" altLang="zh-CN" sz="2800" b="1" dirty="0">
                <a:solidFill>
                  <a:srgbClr val="000000"/>
                </a:solidFill>
              </a:rPr>
              <a:t>(3)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小球经过多少秒后落地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?</a:t>
            </a:r>
          </a:p>
          <a:p>
            <a:pPr>
              <a:defRPr/>
            </a:pPr>
            <a:r>
              <a:rPr kumimoji="0" lang="zh-CN" altLang="en-US" sz="2800" b="1" dirty="0">
                <a:solidFill>
                  <a:srgbClr val="000000"/>
                </a:solidFill>
              </a:rPr>
              <a:t>你有几种求解方法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?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与同伴进行交流</a:t>
            </a:r>
            <a:r>
              <a:rPr kumimoji="0" lang="en-US" altLang="zh-CN" sz="2800" b="1" dirty="0" smtClean="0">
                <a:solidFill>
                  <a:srgbClr val="000000"/>
                </a:solidFill>
              </a:rPr>
              <a:t>.</a:t>
            </a:r>
            <a:endParaRPr kumimoji="0" lang="en-US" altLang="zh-CN" sz="2800" b="1" dirty="0">
              <a:solidFill>
                <a:srgbClr val="000000"/>
              </a:solidFill>
            </a:endParaRPr>
          </a:p>
        </p:txBody>
      </p:sp>
      <p:pic>
        <p:nvPicPr>
          <p:cNvPr id="5124" name="Picture 6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51500" y="2636838"/>
            <a:ext cx="3298825" cy="338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9447" name="Oval 7"/>
          <p:cNvSpPr>
            <a:spLocks noChangeArrowheads="1"/>
          </p:cNvSpPr>
          <p:nvPr/>
        </p:nvSpPr>
        <p:spPr bwMode="auto">
          <a:xfrm>
            <a:off x="6300788" y="5516563"/>
            <a:ext cx="71437" cy="73025"/>
          </a:xfrm>
          <a:prstGeom prst="ellipse">
            <a:avLst/>
          </a:prstGeom>
          <a:solidFill>
            <a:srgbClr val="5CCDD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9448" name="Line 8"/>
          <p:cNvSpPr>
            <a:spLocks noChangeShapeType="1"/>
          </p:cNvSpPr>
          <p:nvPr/>
        </p:nvSpPr>
        <p:spPr bwMode="auto">
          <a:xfrm>
            <a:off x="6443663" y="52292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9450" name="Line 10"/>
          <p:cNvSpPr>
            <a:spLocks noChangeShapeType="1"/>
          </p:cNvSpPr>
          <p:nvPr/>
        </p:nvSpPr>
        <p:spPr bwMode="auto">
          <a:xfrm flipV="1">
            <a:off x="6588125" y="46529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9451" name="Line 11"/>
          <p:cNvSpPr>
            <a:spLocks noChangeShapeType="1"/>
          </p:cNvSpPr>
          <p:nvPr/>
        </p:nvSpPr>
        <p:spPr bwMode="auto">
          <a:xfrm flipV="1">
            <a:off x="6804025" y="4149725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9452" name="Line 12"/>
          <p:cNvSpPr>
            <a:spLocks noChangeShapeType="1"/>
          </p:cNvSpPr>
          <p:nvPr/>
        </p:nvSpPr>
        <p:spPr bwMode="auto">
          <a:xfrm flipV="1">
            <a:off x="7019925" y="3933825"/>
            <a:ext cx="0" cy="15827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9453" name="Line 13"/>
          <p:cNvSpPr>
            <a:spLocks noChangeShapeType="1"/>
          </p:cNvSpPr>
          <p:nvPr/>
        </p:nvSpPr>
        <p:spPr bwMode="auto">
          <a:xfrm flipV="1">
            <a:off x="7308850" y="4076700"/>
            <a:ext cx="0" cy="14398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9454" name="Line 14"/>
          <p:cNvSpPr>
            <a:spLocks noChangeShapeType="1"/>
          </p:cNvSpPr>
          <p:nvPr/>
        </p:nvSpPr>
        <p:spPr bwMode="auto">
          <a:xfrm>
            <a:off x="7524750" y="4581525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9455" name="Line 15"/>
          <p:cNvSpPr>
            <a:spLocks noChangeShapeType="1"/>
          </p:cNvSpPr>
          <p:nvPr/>
        </p:nvSpPr>
        <p:spPr bwMode="auto">
          <a:xfrm>
            <a:off x="7667625" y="5157788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0" y="5643563"/>
            <a:ext cx="3905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4" name="矩形 14"/>
          <p:cNvSpPr>
            <a:spLocks noChangeArrowheads="1"/>
          </p:cNvSpPr>
          <p:nvPr/>
        </p:nvSpPr>
        <p:spPr bwMode="auto">
          <a:xfrm>
            <a:off x="5786438" y="5572125"/>
            <a:ext cx="500062" cy="571500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FF"/>
            </a:solidFill>
            <a:round/>
          </a:ln>
        </p:spPr>
        <p:txBody>
          <a:bodyPr/>
          <a:lstStyle/>
          <a:p>
            <a:r>
              <a:rPr lang="en-US" altLang="zh-CN" sz="1600">
                <a:solidFill>
                  <a:srgbClr val="2501D9"/>
                </a:solidFill>
              </a:rPr>
              <a:t>-2</a:t>
            </a:r>
            <a:endParaRPr lang="zh-CN" altLang="en-US" sz="1600">
              <a:solidFill>
                <a:srgbClr val="2501D9"/>
              </a:solidFill>
            </a:endParaRPr>
          </a:p>
        </p:txBody>
      </p:sp>
      <p:sp>
        <p:nvSpPr>
          <p:cNvPr id="5135" name="矩形 15"/>
          <p:cNvSpPr>
            <a:spLocks noChangeArrowheads="1"/>
          </p:cNvSpPr>
          <p:nvPr/>
        </p:nvSpPr>
        <p:spPr bwMode="auto">
          <a:xfrm>
            <a:off x="6572250" y="5572125"/>
            <a:ext cx="1428750" cy="357188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FF"/>
            </a:solidFill>
            <a:round/>
          </a:ln>
        </p:spPr>
        <p:txBody>
          <a:bodyPr/>
          <a:lstStyle/>
          <a:p>
            <a:r>
              <a:rPr lang="en-US" altLang="zh-CN" sz="1600">
                <a:solidFill>
                  <a:srgbClr val="2501D9"/>
                </a:solidFill>
              </a:rPr>
              <a:t>2     4     6     8</a:t>
            </a:r>
            <a:endParaRPr lang="zh-CN" altLang="en-US" sz="1600">
              <a:solidFill>
                <a:srgbClr val="2501D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87283E-6 C 0.00278 -0.01758 0.00556 -0.03492 0.00955 -0.05503 C 0.01354 -0.07515 0.01979 -0.10266 0.02396 -0.1207 C 0.02813 -0.13873 0.03038 -0.14682 0.03507 -0.16278 C 0.03976 -0.17873 0.04618 -0.20301 0.05243 -0.21573 C 0.05868 -0.22844 0.06702 -0.23561 0.07309 -0.23908 C 0.07917 -0.24255 0.08334 -0.2407 0.08889 -0.23677 C 0.09445 -0.23284 0.10087 -0.2259 0.10643 -0.21573 C 0.11198 -0.20555 0.11823 -0.18775 0.12222 -0.1755 C 0.12622 -0.16324 0.12709 -0.15538 0.13021 -0.14174 C 0.13334 -0.1281 0.13785 -0.10983 0.14132 -0.09318 C 0.14479 -0.07654 0.14809 -0.05804 0.15087 -0.04232 C 0.15365 -0.02659 0.1566 -0.0081 0.15799 0.00092 " pathEditMode="relative" rAng="0" ptsTypes="aaaaaaaaaaaaa">
                                      <p:cBhvr>
                                        <p:cTn id="6" dur="5000" fill="hold"/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99" y="-1209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000"/>
                                        <p:tgtEl>
                                          <p:spTgt spid="189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89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89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189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189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189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8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7" grpId="0" animBg="1"/>
      <p:bldP spid="189448" grpId="0" animBg="1"/>
      <p:bldP spid="189450" grpId="0" animBg="1"/>
      <p:bldP spid="189451" grpId="0" animBg="1"/>
      <p:bldP spid="189452" grpId="0" animBg="1"/>
      <p:bldP spid="189453" grpId="0" animBg="1"/>
      <p:bldP spid="189454" grpId="0" animBg="1"/>
      <p:bldP spid="1894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1619672" y="3356992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684213" y="1412875"/>
            <a:ext cx="4572000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en-US" altLang="zh-CN" sz="2800" b="1" dirty="0">
                <a:solidFill>
                  <a:srgbClr val="000000"/>
                </a:solidFill>
              </a:rPr>
              <a:t>(1)h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和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t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的关系式是什么？</a:t>
            </a:r>
          </a:p>
          <a:p>
            <a:endParaRPr kumimoji="0" lang="zh-CN" altLang="en-US" sz="2800" b="1" dirty="0">
              <a:solidFill>
                <a:srgbClr val="000000"/>
              </a:solidFill>
            </a:endParaRPr>
          </a:p>
          <a:p>
            <a:endParaRPr kumimoji="0" lang="zh-CN" altLang="en-US" sz="2800" b="1" dirty="0">
              <a:solidFill>
                <a:srgbClr val="000000"/>
              </a:solidFill>
            </a:endParaRPr>
          </a:p>
          <a:p>
            <a:endParaRPr kumimoji="0" lang="zh-CN" altLang="en-US" sz="2800" b="1" dirty="0">
              <a:solidFill>
                <a:srgbClr val="000000"/>
              </a:solidFill>
            </a:endParaRPr>
          </a:p>
          <a:p>
            <a:r>
              <a:rPr kumimoji="0" lang="en-US" altLang="zh-CN" sz="2800" b="1" dirty="0">
                <a:solidFill>
                  <a:srgbClr val="000000"/>
                </a:solidFill>
              </a:rPr>
              <a:t>(2)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小球经过多少秒后落地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?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你有几种求解方法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?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与同伴进行交流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552450" y="2162175"/>
            <a:ext cx="4991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>
                <a:solidFill>
                  <a:srgbClr val="F81E61"/>
                </a:solidFill>
              </a:rPr>
              <a:t>解</a:t>
            </a:r>
            <a:r>
              <a:rPr lang="en-US" altLang="zh-CN" sz="2800" dirty="0">
                <a:solidFill>
                  <a:srgbClr val="F81E61"/>
                </a:solidFill>
              </a:rPr>
              <a:t>: </a:t>
            </a:r>
            <a:r>
              <a:rPr lang="zh-CN" altLang="en-US" sz="2800" dirty="0">
                <a:solidFill>
                  <a:srgbClr val="F81E61"/>
                </a:solidFill>
              </a:rPr>
              <a:t>是二次函数</a:t>
            </a:r>
            <a:r>
              <a:rPr lang="en-US" altLang="zh-CN" sz="2800" dirty="0">
                <a:solidFill>
                  <a:srgbClr val="F81E61"/>
                </a:solidFill>
              </a:rPr>
              <a:t>h=</a:t>
            </a:r>
            <a:r>
              <a:rPr lang="zh-CN" altLang="en-US" sz="2800" dirty="0">
                <a:solidFill>
                  <a:srgbClr val="F81E61"/>
                </a:solidFill>
              </a:rPr>
              <a:t>－</a:t>
            </a:r>
            <a:r>
              <a:rPr lang="en-US" altLang="zh-CN" sz="2800" dirty="0">
                <a:solidFill>
                  <a:srgbClr val="F81E61"/>
                </a:solidFill>
              </a:rPr>
              <a:t>5t</a:t>
            </a:r>
            <a:r>
              <a:rPr lang="en-US" altLang="zh-CN" sz="2800" baseline="30000" dirty="0">
                <a:solidFill>
                  <a:srgbClr val="F81E61"/>
                </a:solidFill>
              </a:rPr>
              <a:t>2</a:t>
            </a:r>
            <a:r>
              <a:rPr lang="zh-CN" altLang="en-US" sz="2800" dirty="0">
                <a:solidFill>
                  <a:srgbClr val="F81E61"/>
                </a:solidFill>
              </a:rPr>
              <a:t>＋</a:t>
            </a:r>
            <a:r>
              <a:rPr lang="en-US" altLang="zh-CN" sz="2800" dirty="0">
                <a:solidFill>
                  <a:srgbClr val="F81E61"/>
                </a:solidFill>
              </a:rPr>
              <a:t>40t</a:t>
            </a:r>
            <a:r>
              <a:rPr lang="zh-CN" altLang="en-US" sz="2800" dirty="0">
                <a:solidFill>
                  <a:srgbClr val="F81E61"/>
                </a:solidFill>
              </a:rPr>
              <a:t>． 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611188" y="4652963"/>
            <a:ext cx="47529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>
                <a:solidFill>
                  <a:srgbClr val="F81E61"/>
                </a:solidFill>
              </a:rPr>
              <a:t>解</a:t>
            </a:r>
            <a:r>
              <a:rPr lang="en-US" altLang="zh-CN" sz="2800" dirty="0">
                <a:solidFill>
                  <a:srgbClr val="F81E61"/>
                </a:solidFill>
              </a:rPr>
              <a:t>:  8s. </a:t>
            </a:r>
            <a:r>
              <a:rPr lang="zh-CN" altLang="en-US" sz="2800" dirty="0">
                <a:solidFill>
                  <a:srgbClr val="F81E61"/>
                </a:solidFill>
              </a:rPr>
              <a:t>可以利用图象，也可以解方程  －</a:t>
            </a:r>
            <a:r>
              <a:rPr lang="en-US" altLang="zh-CN" sz="2800" dirty="0">
                <a:solidFill>
                  <a:srgbClr val="F81E61"/>
                </a:solidFill>
              </a:rPr>
              <a:t>5t</a:t>
            </a:r>
            <a:r>
              <a:rPr lang="en-US" altLang="zh-CN" sz="2800" baseline="30000" dirty="0">
                <a:solidFill>
                  <a:srgbClr val="F81E61"/>
                </a:solidFill>
              </a:rPr>
              <a:t>2</a:t>
            </a:r>
            <a:r>
              <a:rPr lang="zh-CN" altLang="en-US" sz="2800" dirty="0">
                <a:solidFill>
                  <a:srgbClr val="F81E61"/>
                </a:solidFill>
              </a:rPr>
              <a:t>＋</a:t>
            </a:r>
            <a:r>
              <a:rPr lang="en-US" altLang="zh-CN" sz="2800" dirty="0">
                <a:solidFill>
                  <a:srgbClr val="F81E61"/>
                </a:solidFill>
              </a:rPr>
              <a:t>40t=0 </a:t>
            </a:r>
          </a:p>
        </p:txBody>
      </p:sp>
      <p:pic>
        <p:nvPicPr>
          <p:cNvPr id="6149" name="Picture 8" descr="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35600" y="2420938"/>
            <a:ext cx="3352800" cy="297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0" y="5114925"/>
            <a:ext cx="4000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矩形 7"/>
          <p:cNvSpPr>
            <a:spLocks noChangeArrowheads="1"/>
          </p:cNvSpPr>
          <p:nvPr/>
        </p:nvSpPr>
        <p:spPr bwMode="auto">
          <a:xfrm>
            <a:off x="5572125" y="5000625"/>
            <a:ext cx="428625" cy="285750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FF"/>
            </a:solidFill>
            <a:round/>
          </a:ln>
        </p:spPr>
        <p:txBody>
          <a:bodyPr/>
          <a:lstStyle/>
          <a:p>
            <a:r>
              <a:rPr lang="en-US" altLang="zh-CN" sz="1600">
                <a:solidFill>
                  <a:srgbClr val="2501D9"/>
                </a:solidFill>
              </a:rPr>
              <a:t>-2</a:t>
            </a:r>
            <a:endParaRPr lang="zh-CN" altLang="en-US" sz="1600">
              <a:solidFill>
                <a:srgbClr val="2501D9"/>
              </a:solidFill>
            </a:endParaRPr>
          </a:p>
        </p:txBody>
      </p:sp>
      <p:sp>
        <p:nvSpPr>
          <p:cNvPr id="6152" name="矩形 8"/>
          <p:cNvSpPr>
            <a:spLocks noChangeArrowheads="1"/>
          </p:cNvSpPr>
          <p:nvPr/>
        </p:nvSpPr>
        <p:spPr bwMode="auto">
          <a:xfrm>
            <a:off x="6715125" y="5000625"/>
            <a:ext cx="1071563" cy="214313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FF"/>
            </a:solidFill>
            <a:round/>
          </a:ln>
        </p:spPr>
        <p:txBody>
          <a:bodyPr/>
          <a:lstStyle/>
          <a:p>
            <a:r>
              <a:rPr lang="en-US" altLang="zh-CN" sz="1600">
                <a:solidFill>
                  <a:srgbClr val="2501D9"/>
                </a:solidFill>
              </a:rPr>
              <a:t> 4     6     8</a:t>
            </a:r>
            <a:endParaRPr lang="zh-CN" altLang="en-US" sz="1600">
              <a:solidFill>
                <a:srgbClr val="2501D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/>
        </p:nvSpPr>
        <p:spPr bwMode="auto">
          <a:xfrm>
            <a:off x="3276600" y="476250"/>
            <a:ext cx="56515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 sz="2800" b="1" dirty="0">
                <a:solidFill>
                  <a:schemeClr val="tx1"/>
                </a:solidFill>
                <a:latin typeface="隶书" panose="02010509060101010101" pitchFamily="49" charset="-122"/>
              </a:rPr>
              <a:t>    </a:t>
            </a:r>
            <a:r>
              <a:rPr kumimoji="0" lang="zh-CN" altLang="en-US" sz="2800" b="1" dirty="0">
                <a:solidFill>
                  <a:schemeClr val="tx1"/>
                </a:solidFill>
                <a:latin typeface="隶书" panose="02010509060101010101" pitchFamily="49" charset="-122"/>
              </a:rPr>
              <a:t>分别求出二次函数</a:t>
            </a:r>
            <a:r>
              <a:rPr kumimoji="0" lang="en-US" altLang="zh-CN" sz="2800" b="1" dirty="0">
                <a:solidFill>
                  <a:schemeClr val="tx1"/>
                </a:solidFill>
                <a:latin typeface="隶书" panose="02010509060101010101" pitchFamily="49" charset="-122"/>
              </a:rPr>
              <a:t>y=x</a:t>
            </a:r>
            <a:r>
              <a:rPr kumimoji="0" lang="en-US" altLang="zh-CN" sz="2800" b="1" baseline="30000" dirty="0">
                <a:solidFill>
                  <a:schemeClr val="tx1"/>
                </a:solidFill>
                <a:latin typeface="隶书" panose="02010509060101010101" pitchFamily="49" charset="-122"/>
              </a:rPr>
              <a:t>2</a:t>
            </a:r>
            <a:r>
              <a:rPr kumimoji="0" lang="en-US" altLang="zh-CN" sz="2800" b="1" dirty="0">
                <a:solidFill>
                  <a:schemeClr val="tx1"/>
                </a:solidFill>
                <a:latin typeface="隶书" panose="02010509060101010101" pitchFamily="49" charset="-122"/>
              </a:rPr>
              <a:t>+2x,y=x</a:t>
            </a:r>
            <a:r>
              <a:rPr kumimoji="0" lang="en-US" altLang="zh-CN" sz="2800" b="1" baseline="30000" dirty="0">
                <a:solidFill>
                  <a:schemeClr val="tx1"/>
                </a:solidFill>
                <a:latin typeface="隶书" panose="02010509060101010101" pitchFamily="49" charset="-122"/>
              </a:rPr>
              <a:t>2</a:t>
            </a:r>
            <a:r>
              <a:rPr kumimoji="0" lang="en-US" altLang="zh-CN" sz="2800" b="1" dirty="0">
                <a:solidFill>
                  <a:schemeClr val="tx1"/>
                </a:solidFill>
                <a:latin typeface="隶书" panose="02010509060101010101" pitchFamily="49" charset="-122"/>
              </a:rPr>
              <a:t>-2x+1,y=x</a:t>
            </a:r>
            <a:r>
              <a:rPr kumimoji="0" lang="en-US" altLang="zh-CN" sz="2800" b="1" baseline="30000" dirty="0">
                <a:solidFill>
                  <a:schemeClr val="tx1"/>
                </a:solidFill>
                <a:latin typeface="隶书" panose="02010509060101010101" pitchFamily="49" charset="-122"/>
              </a:rPr>
              <a:t>2</a:t>
            </a:r>
            <a:r>
              <a:rPr kumimoji="0" lang="en-US" altLang="zh-CN" sz="2800" b="1" dirty="0">
                <a:solidFill>
                  <a:schemeClr val="tx1"/>
                </a:solidFill>
                <a:latin typeface="隶书" panose="02010509060101010101" pitchFamily="49" charset="-122"/>
              </a:rPr>
              <a:t>-2x+2</a:t>
            </a:r>
            <a:r>
              <a:rPr kumimoji="0" lang="zh-CN" altLang="en-US" sz="2800" b="1" dirty="0">
                <a:solidFill>
                  <a:schemeClr val="tx1"/>
                </a:solidFill>
                <a:latin typeface="隶书" panose="02010509060101010101" pitchFamily="49" charset="-122"/>
              </a:rPr>
              <a:t>的图象与</a:t>
            </a:r>
            <a:r>
              <a:rPr kumimoji="0" lang="en-US" altLang="zh-CN" sz="2800" b="1" dirty="0">
                <a:solidFill>
                  <a:schemeClr val="tx1"/>
                </a:solidFill>
                <a:latin typeface="隶书" panose="02010509060101010101" pitchFamily="49" charset="-122"/>
              </a:rPr>
              <a:t>x</a:t>
            </a:r>
            <a:r>
              <a:rPr kumimoji="0" lang="zh-CN" altLang="en-US" sz="2800" b="1" dirty="0">
                <a:solidFill>
                  <a:schemeClr val="tx1"/>
                </a:solidFill>
                <a:latin typeface="隶书" panose="02010509060101010101" pitchFamily="49" charset="-122"/>
              </a:rPr>
              <a:t>轴的交点的坐标</a:t>
            </a:r>
            <a:r>
              <a:rPr kumimoji="0" lang="en-US" altLang="zh-CN" sz="2800" b="1" dirty="0">
                <a:solidFill>
                  <a:schemeClr val="tx1"/>
                </a:solidFill>
                <a:latin typeface="隶书" panose="02010509060101010101" pitchFamily="49" charset="-122"/>
              </a:rPr>
              <a:t>,</a:t>
            </a:r>
            <a:r>
              <a:rPr kumimoji="0" lang="zh-CN" altLang="en-US" sz="2800" b="1" dirty="0">
                <a:solidFill>
                  <a:schemeClr val="tx1"/>
                </a:solidFill>
                <a:latin typeface="隶书" panose="02010509060101010101" pitchFamily="49" charset="-122"/>
              </a:rPr>
              <a:t>并作出草图</a:t>
            </a:r>
            <a:r>
              <a:rPr kumimoji="0" lang="en-US" altLang="zh-CN" sz="2800" b="1" dirty="0">
                <a:solidFill>
                  <a:schemeClr val="tx1"/>
                </a:solidFill>
                <a:latin typeface="隶书" panose="02010509060101010101" pitchFamily="49" charset="-122"/>
              </a:rPr>
              <a:t>.</a:t>
            </a:r>
          </a:p>
        </p:txBody>
      </p:sp>
      <p:grpSp>
        <p:nvGrpSpPr>
          <p:cNvPr id="2" name="Group 3"/>
          <p:cNvGrpSpPr/>
          <p:nvPr/>
        </p:nvGrpSpPr>
        <p:grpSpPr bwMode="auto">
          <a:xfrm>
            <a:off x="533400" y="3733800"/>
            <a:ext cx="2073275" cy="2430463"/>
            <a:chOff x="295" y="2478"/>
            <a:chExt cx="1306" cy="1531"/>
          </a:xfrm>
        </p:grpSpPr>
        <p:pic>
          <p:nvPicPr>
            <p:cNvPr id="7185" name="Picture 4" descr="1"/>
            <p:cNvPicPr>
              <a:picLocks noChangeAspect="1" noChangeArrowheads="1"/>
            </p:cNvPicPr>
            <p:nvPr/>
          </p:nvPicPr>
          <p:blipFill>
            <a:blip r:embed="rId2" cstate="email"/>
            <a:srcRect l="12003" r="55991" b="50000"/>
            <a:stretch>
              <a:fillRect/>
            </a:stretch>
          </p:blipFill>
          <p:spPr bwMode="auto">
            <a:xfrm>
              <a:off x="295" y="2478"/>
              <a:ext cx="1306" cy="1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6" name="Text Box 5"/>
            <p:cNvSpPr txBox="1">
              <a:spLocks noChangeArrowheads="1"/>
            </p:cNvSpPr>
            <p:nvPr/>
          </p:nvSpPr>
          <p:spPr bwMode="auto">
            <a:xfrm>
              <a:off x="385" y="2659"/>
              <a:ext cx="7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 altLang="zh-CN" sz="1800" b="1">
                  <a:solidFill>
                    <a:schemeClr val="tx1"/>
                  </a:solidFill>
                  <a:latin typeface="隶书" panose="02010509060101010101" pitchFamily="49" charset="-122"/>
                </a:rPr>
                <a:t>y=x</a:t>
              </a:r>
              <a:r>
                <a:rPr kumimoji="0" lang="en-US" altLang="zh-CN" sz="1800" b="1" baseline="30000">
                  <a:solidFill>
                    <a:schemeClr val="tx1"/>
                  </a:solidFill>
                  <a:latin typeface="隶书" panose="02010509060101010101" pitchFamily="49" charset="-122"/>
                </a:rPr>
                <a:t>2</a:t>
              </a:r>
              <a:r>
                <a:rPr kumimoji="0" lang="en-US" altLang="zh-CN" sz="1800" b="1">
                  <a:solidFill>
                    <a:schemeClr val="tx1"/>
                  </a:solidFill>
                  <a:latin typeface="隶书" panose="02010509060101010101" pitchFamily="49" charset="-122"/>
                </a:rPr>
                <a:t>+2x</a:t>
              </a:r>
            </a:p>
          </p:txBody>
        </p:sp>
      </p:grpSp>
      <p:grpSp>
        <p:nvGrpSpPr>
          <p:cNvPr id="3" name="Group 6"/>
          <p:cNvGrpSpPr/>
          <p:nvPr/>
        </p:nvGrpSpPr>
        <p:grpSpPr bwMode="auto">
          <a:xfrm>
            <a:off x="3341688" y="3810000"/>
            <a:ext cx="2230437" cy="2403475"/>
            <a:chOff x="2064" y="2432"/>
            <a:chExt cx="1405" cy="1514"/>
          </a:xfrm>
        </p:grpSpPr>
        <p:pic>
          <p:nvPicPr>
            <p:cNvPr id="7183" name="Picture 7" descr="1"/>
            <p:cNvPicPr>
              <a:picLocks noChangeAspect="1" noChangeArrowheads="1"/>
            </p:cNvPicPr>
            <p:nvPr/>
          </p:nvPicPr>
          <p:blipFill>
            <a:blip r:embed="rId3" cstate="email"/>
            <a:srcRect l="21442" r="51448" b="50555"/>
            <a:stretch>
              <a:fillRect/>
            </a:stretch>
          </p:blipFill>
          <p:spPr bwMode="auto">
            <a:xfrm>
              <a:off x="2064" y="2432"/>
              <a:ext cx="1107" cy="1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4" name="Text Box 8"/>
            <p:cNvSpPr txBox="1">
              <a:spLocks noChangeArrowheads="1"/>
            </p:cNvSpPr>
            <p:nvPr/>
          </p:nvSpPr>
          <p:spPr bwMode="auto">
            <a:xfrm>
              <a:off x="2426" y="2659"/>
              <a:ext cx="10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 altLang="zh-CN" sz="1800" b="1">
                  <a:solidFill>
                    <a:schemeClr val="tx1"/>
                  </a:solidFill>
                  <a:latin typeface="隶书" panose="02010509060101010101" pitchFamily="49" charset="-122"/>
                </a:rPr>
                <a:t>y=x</a:t>
              </a:r>
              <a:r>
                <a:rPr kumimoji="0" lang="en-US" altLang="zh-CN" sz="1800" b="1" baseline="30000">
                  <a:solidFill>
                    <a:schemeClr val="tx1"/>
                  </a:solidFill>
                  <a:latin typeface="隶书" panose="02010509060101010101" pitchFamily="49" charset="-122"/>
                </a:rPr>
                <a:t>2</a:t>
              </a:r>
              <a:r>
                <a:rPr kumimoji="0" lang="en-US" altLang="zh-CN" sz="1800" b="1">
                  <a:solidFill>
                    <a:schemeClr val="tx1"/>
                  </a:solidFill>
                  <a:latin typeface="隶书" panose="02010509060101010101" pitchFamily="49" charset="-122"/>
                </a:rPr>
                <a:t>-2x+1</a:t>
              </a:r>
            </a:p>
          </p:txBody>
        </p:sp>
      </p:grpSp>
      <p:grpSp>
        <p:nvGrpSpPr>
          <p:cNvPr id="4" name="Group 9"/>
          <p:cNvGrpSpPr/>
          <p:nvPr/>
        </p:nvGrpSpPr>
        <p:grpSpPr bwMode="auto">
          <a:xfrm>
            <a:off x="6056313" y="3810000"/>
            <a:ext cx="2230437" cy="2373313"/>
            <a:chOff x="3833" y="2432"/>
            <a:chExt cx="1405" cy="1495"/>
          </a:xfrm>
        </p:grpSpPr>
        <p:pic>
          <p:nvPicPr>
            <p:cNvPr id="7181" name="Picture 10" descr="1"/>
            <p:cNvPicPr>
              <a:picLocks noChangeAspect="1" noChangeArrowheads="1"/>
            </p:cNvPicPr>
            <p:nvPr/>
          </p:nvPicPr>
          <p:blipFill>
            <a:blip r:embed="rId4" cstate="email"/>
            <a:srcRect l="21921" r="51219" b="51167"/>
            <a:stretch>
              <a:fillRect/>
            </a:stretch>
          </p:blipFill>
          <p:spPr bwMode="auto">
            <a:xfrm>
              <a:off x="3833" y="2432"/>
              <a:ext cx="1096" cy="1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2" name="Text Box 11"/>
            <p:cNvSpPr txBox="1">
              <a:spLocks noChangeArrowheads="1"/>
            </p:cNvSpPr>
            <p:nvPr/>
          </p:nvSpPr>
          <p:spPr bwMode="auto">
            <a:xfrm>
              <a:off x="4195" y="2614"/>
              <a:ext cx="10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 altLang="zh-CN" sz="1800" b="1">
                  <a:solidFill>
                    <a:schemeClr val="tx1"/>
                  </a:solidFill>
                  <a:latin typeface="隶书" panose="02010509060101010101" pitchFamily="49" charset="-122"/>
                </a:rPr>
                <a:t>y=x</a:t>
              </a:r>
              <a:r>
                <a:rPr kumimoji="0" lang="en-US" altLang="zh-CN" sz="1800" b="1" baseline="30000">
                  <a:solidFill>
                    <a:schemeClr val="tx1"/>
                  </a:solidFill>
                  <a:latin typeface="隶书" panose="02010509060101010101" pitchFamily="49" charset="-122"/>
                </a:rPr>
                <a:t>2</a:t>
              </a:r>
              <a:r>
                <a:rPr kumimoji="0" lang="en-US" altLang="zh-CN" sz="1800" b="1">
                  <a:solidFill>
                    <a:schemeClr val="tx1"/>
                  </a:solidFill>
                  <a:latin typeface="隶书" panose="02010509060101010101" pitchFamily="49" charset="-122"/>
                </a:rPr>
                <a:t>-2x+2</a:t>
              </a:r>
            </a:p>
          </p:txBody>
        </p:sp>
      </p:grpSp>
      <p:sp>
        <p:nvSpPr>
          <p:cNvPr id="191500" name="Text Box 12"/>
          <p:cNvSpPr txBox="1">
            <a:spLocks noChangeArrowheads="1"/>
          </p:cNvSpPr>
          <p:nvPr/>
        </p:nvSpPr>
        <p:spPr bwMode="auto">
          <a:xfrm>
            <a:off x="714375" y="1928813"/>
            <a:ext cx="6858000" cy="83026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b="1" dirty="0">
                <a:solidFill>
                  <a:srgbClr val="FF00FF"/>
                </a:solidFill>
                <a:latin typeface="+mn-ea"/>
                <a:ea typeface="+mn-ea"/>
              </a:rPr>
              <a:t>思路点拨</a:t>
            </a:r>
            <a:r>
              <a:rPr lang="en-US" altLang="zh-CN" b="1" dirty="0">
                <a:solidFill>
                  <a:srgbClr val="FF00FF"/>
                </a:solidFill>
                <a:latin typeface="+mn-ea"/>
                <a:ea typeface="+mn-ea"/>
              </a:rPr>
              <a:t>:</a:t>
            </a:r>
            <a:r>
              <a:rPr lang="zh-CN" altLang="en-US" b="1" dirty="0">
                <a:solidFill>
                  <a:srgbClr val="FF00FF"/>
                </a:solidFill>
                <a:latin typeface="+mn-ea"/>
                <a:ea typeface="+mn-ea"/>
              </a:rPr>
              <a:t>与</a:t>
            </a:r>
            <a:r>
              <a:rPr lang="en-US" altLang="zh-CN" b="1" dirty="0">
                <a:solidFill>
                  <a:srgbClr val="FF00FF"/>
                </a:solidFill>
                <a:latin typeface="+mn-ea"/>
                <a:ea typeface="+mn-ea"/>
              </a:rPr>
              <a:t>x</a:t>
            </a:r>
            <a:r>
              <a:rPr lang="zh-CN" altLang="en-US" b="1" dirty="0">
                <a:solidFill>
                  <a:srgbClr val="FF00FF"/>
                </a:solidFill>
                <a:latin typeface="+mn-ea"/>
                <a:ea typeface="+mn-ea"/>
              </a:rPr>
              <a:t>轴交点就是求当 </a:t>
            </a:r>
            <a:r>
              <a:rPr lang="en-US" altLang="zh-CN" b="1" i="1" dirty="0">
                <a:solidFill>
                  <a:srgbClr val="FF00FF"/>
                </a:solidFill>
                <a:latin typeface="+mn-ea"/>
                <a:ea typeface="+mn-ea"/>
              </a:rPr>
              <a:t>y=</a:t>
            </a:r>
            <a:r>
              <a:rPr lang="en-US" altLang="zh-CN" b="1" dirty="0">
                <a:solidFill>
                  <a:srgbClr val="FF00FF"/>
                </a:solidFill>
                <a:latin typeface="+mn-ea"/>
                <a:ea typeface="+mn-ea"/>
              </a:rPr>
              <a:t>0</a:t>
            </a:r>
            <a:r>
              <a:rPr lang="en-US" altLang="zh-CN" b="1" i="1" dirty="0">
                <a:solidFill>
                  <a:srgbClr val="FF00FF"/>
                </a:solidFill>
                <a:latin typeface="+mn-ea"/>
                <a:ea typeface="+mn-ea"/>
              </a:rPr>
              <a:t> </a:t>
            </a:r>
            <a:r>
              <a:rPr lang="zh-CN" altLang="en-US" b="1" dirty="0">
                <a:solidFill>
                  <a:srgbClr val="FF00FF"/>
                </a:solidFill>
                <a:latin typeface="+mn-ea"/>
                <a:ea typeface="+mn-ea"/>
              </a:rPr>
              <a:t>时这个方程的    解</a:t>
            </a:r>
            <a:r>
              <a:rPr lang="en-US" altLang="zh-CN" b="1" dirty="0">
                <a:solidFill>
                  <a:srgbClr val="FF00FF"/>
                </a:solidFill>
                <a:latin typeface="+mn-ea"/>
                <a:ea typeface="+mn-ea"/>
              </a:rPr>
              <a:t>,</a:t>
            </a:r>
            <a:r>
              <a:rPr lang="zh-CN" altLang="en-US" b="1" dirty="0">
                <a:solidFill>
                  <a:srgbClr val="FF00FF"/>
                </a:solidFill>
                <a:latin typeface="+mn-ea"/>
                <a:ea typeface="+mn-ea"/>
              </a:rPr>
              <a:t>然后写成点的坐标</a:t>
            </a:r>
            <a:r>
              <a:rPr lang="en-US" altLang="zh-CN" b="1" dirty="0">
                <a:solidFill>
                  <a:srgbClr val="FF00FF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191503" name="Text Box 15"/>
          <p:cNvSpPr txBox="1">
            <a:spLocks noChangeArrowheads="1"/>
          </p:cNvSpPr>
          <p:nvPr/>
        </p:nvSpPr>
        <p:spPr bwMode="auto">
          <a:xfrm>
            <a:off x="0" y="2714625"/>
            <a:ext cx="3000375" cy="1016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b="1" dirty="0">
                <a:solidFill>
                  <a:schemeClr val="tx1"/>
                </a:solidFill>
                <a:latin typeface="+mn-ea"/>
                <a:ea typeface="+mn-ea"/>
              </a:rPr>
              <a:t>与</a:t>
            </a:r>
            <a:r>
              <a:rPr lang="en-US" altLang="zh-CN" b="1" dirty="0">
                <a:solidFill>
                  <a:schemeClr val="tx1"/>
                </a:solidFill>
                <a:latin typeface="+mn-ea"/>
                <a:ea typeface="+mn-ea"/>
              </a:rPr>
              <a:t>x</a:t>
            </a:r>
            <a:r>
              <a:rPr lang="zh-CN" altLang="en-US" b="1" dirty="0">
                <a:solidFill>
                  <a:schemeClr val="tx1"/>
                </a:solidFill>
                <a:latin typeface="+mn-ea"/>
                <a:ea typeface="+mn-ea"/>
              </a:rPr>
              <a:t>轴交点</a:t>
            </a:r>
            <a:r>
              <a:rPr lang="en-US" altLang="zh-CN" b="1" dirty="0">
                <a:solidFill>
                  <a:schemeClr val="tx1"/>
                </a:solidFill>
                <a:latin typeface="+mn-ea"/>
                <a:ea typeface="+mn-ea"/>
              </a:rPr>
              <a:t>:</a:t>
            </a:r>
            <a:endParaRPr lang="zh-CN" altLang="en-US" b="1" dirty="0">
              <a:solidFill>
                <a:schemeClr val="tx1"/>
              </a:solidFill>
              <a:latin typeface="+mn-ea"/>
              <a:ea typeface="+mn-ea"/>
            </a:endParaRPr>
          </a:p>
          <a:p>
            <a:pPr algn="ctr">
              <a:spcBef>
                <a:spcPct val="50000"/>
              </a:spcBef>
              <a:defRPr/>
            </a:pPr>
            <a:r>
              <a:rPr lang="zh-CN" altLang="en-US" b="1" dirty="0">
                <a:solidFill>
                  <a:schemeClr val="tx1"/>
                </a:solidFill>
                <a:latin typeface="+mn-ea"/>
                <a:ea typeface="+mn-ea"/>
              </a:rPr>
              <a:t>（</a:t>
            </a:r>
            <a:r>
              <a:rPr lang="en-US" altLang="zh-CN" b="1" dirty="0">
                <a:solidFill>
                  <a:schemeClr val="tx1"/>
                </a:solidFill>
                <a:latin typeface="+mn-ea"/>
                <a:ea typeface="+mn-ea"/>
              </a:rPr>
              <a:t>-2</a:t>
            </a:r>
            <a:r>
              <a:rPr lang="zh-CN" altLang="en-US" b="1" dirty="0">
                <a:solidFill>
                  <a:schemeClr val="tx1"/>
                </a:solidFill>
                <a:latin typeface="+mn-ea"/>
                <a:ea typeface="+mn-ea"/>
              </a:rPr>
              <a:t>，</a:t>
            </a:r>
            <a:r>
              <a:rPr lang="en-US" altLang="zh-CN" b="1" dirty="0">
                <a:solidFill>
                  <a:schemeClr val="tx1"/>
                </a:solidFill>
                <a:latin typeface="+mn-ea"/>
                <a:ea typeface="+mn-ea"/>
              </a:rPr>
              <a:t>0</a:t>
            </a:r>
            <a:r>
              <a:rPr lang="zh-CN" altLang="en-US" b="1" dirty="0">
                <a:solidFill>
                  <a:schemeClr val="tx1"/>
                </a:solidFill>
                <a:latin typeface="+mn-ea"/>
                <a:ea typeface="+mn-ea"/>
              </a:rPr>
              <a:t>）和（</a:t>
            </a:r>
            <a:r>
              <a:rPr lang="en-US" altLang="zh-CN" b="1" dirty="0">
                <a:solidFill>
                  <a:schemeClr val="tx1"/>
                </a:solidFill>
                <a:latin typeface="+mn-ea"/>
                <a:ea typeface="+mn-ea"/>
              </a:rPr>
              <a:t>0</a:t>
            </a:r>
            <a:r>
              <a:rPr lang="zh-CN" altLang="en-US" b="1" dirty="0">
                <a:solidFill>
                  <a:schemeClr val="tx1"/>
                </a:solidFill>
                <a:latin typeface="+mn-ea"/>
                <a:ea typeface="+mn-ea"/>
              </a:rPr>
              <a:t>，</a:t>
            </a:r>
            <a:r>
              <a:rPr lang="en-US" altLang="zh-CN" b="1" dirty="0">
                <a:solidFill>
                  <a:schemeClr val="tx1"/>
                </a:solidFill>
                <a:latin typeface="+mn-ea"/>
                <a:ea typeface="+mn-ea"/>
              </a:rPr>
              <a:t>0</a:t>
            </a:r>
            <a:r>
              <a:rPr lang="zh-CN" altLang="en-US" b="1" dirty="0">
                <a:solidFill>
                  <a:schemeClr val="tx1"/>
                </a:solidFill>
                <a:latin typeface="+mn-ea"/>
                <a:ea typeface="+mn-ea"/>
              </a:rPr>
              <a:t>）</a:t>
            </a:r>
          </a:p>
        </p:txBody>
      </p:sp>
      <p:sp>
        <p:nvSpPr>
          <p:cNvPr id="191504" name="Text Box 16"/>
          <p:cNvSpPr txBox="1">
            <a:spLocks noChangeArrowheads="1"/>
          </p:cNvSpPr>
          <p:nvPr/>
        </p:nvSpPr>
        <p:spPr bwMode="auto">
          <a:xfrm>
            <a:off x="3136900" y="2786063"/>
            <a:ext cx="22145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b="1">
                <a:solidFill>
                  <a:schemeClr val="tx1"/>
                </a:solidFill>
              </a:rPr>
              <a:t>与</a:t>
            </a:r>
            <a:r>
              <a:rPr lang="en-US" altLang="zh-CN" b="1">
                <a:solidFill>
                  <a:schemeClr val="tx1"/>
                </a:solidFill>
              </a:rPr>
              <a:t>x</a:t>
            </a:r>
            <a:r>
              <a:rPr lang="zh-CN" altLang="en-US" b="1">
                <a:solidFill>
                  <a:schemeClr val="tx1"/>
                </a:solidFill>
              </a:rPr>
              <a:t>轴交点</a:t>
            </a:r>
            <a:r>
              <a:rPr lang="en-US" altLang="zh-CN" b="1">
                <a:solidFill>
                  <a:schemeClr val="tx1"/>
                </a:solidFill>
              </a:rPr>
              <a:t>:</a:t>
            </a:r>
            <a:endParaRPr lang="zh-CN" altLang="en-US" b="1">
              <a:solidFill>
                <a:schemeClr val="tx1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zh-CN" altLang="en-US" b="1">
                <a:solidFill>
                  <a:schemeClr val="tx1"/>
                </a:solidFill>
              </a:rPr>
              <a:t>（</a:t>
            </a:r>
            <a:r>
              <a:rPr lang="en-US" altLang="zh-CN" b="1">
                <a:solidFill>
                  <a:schemeClr val="tx1"/>
                </a:solidFill>
              </a:rPr>
              <a:t>1</a:t>
            </a:r>
            <a:r>
              <a:rPr lang="zh-CN" altLang="en-US" b="1">
                <a:solidFill>
                  <a:schemeClr val="tx1"/>
                </a:solidFill>
              </a:rPr>
              <a:t>，</a:t>
            </a:r>
            <a:r>
              <a:rPr lang="en-US" altLang="zh-CN" b="1">
                <a:solidFill>
                  <a:schemeClr val="tx1"/>
                </a:solidFill>
              </a:rPr>
              <a:t>0</a:t>
            </a:r>
            <a:r>
              <a:rPr lang="zh-CN" altLang="en-US" b="1">
                <a:solidFill>
                  <a:schemeClr val="tx1"/>
                </a:solidFill>
              </a:rPr>
              <a:t>）</a:t>
            </a:r>
          </a:p>
        </p:txBody>
      </p:sp>
      <p:sp>
        <p:nvSpPr>
          <p:cNvPr id="191505" name="Text Box 17"/>
          <p:cNvSpPr txBox="1">
            <a:spLocks noChangeArrowheads="1"/>
          </p:cNvSpPr>
          <p:nvPr/>
        </p:nvSpPr>
        <p:spPr bwMode="auto">
          <a:xfrm>
            <a:off x="5943600" y="3000375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b="1">
                <a:solidFill>
                  <a:schemeClr val="tx1"/>
                </a:solidFill>
              </a:rPr>
              <a:t>与</a:t>
            </a:r>
            <a:r>
              <a:rPr lang="en-US" altLang="zh-CN" b="1">
                <a:solidFill>
                  <a:schemeClr val="tx1"/>
                </a:solidFill>
              </a:rPr>
              <a:t>x </a:t>
            </a:r>
            <a:r>
              <a:rPr lang="zh-CN" altLang="en-US" b="1">
                <a:solidFill>
                  <a:schemeClr val="tx1"/>
                </a:solidFill>
              </a:rPr>
              <a:t>轴无交点</a:t>
            </a:r>
          </a:p>
        </p:txBody>
      </p:sp>
      <p:grpSp>
        <p:nvGrpSpPr>
          <p:cNvPr id="7178" name="Group 19"/>
          <p:cNvGrpSpPr/>
          <p:nvPr/>
        </p:nvGrpSpPr>
        <p:grpSpPr bwMode="auto">
          <a:xfrm>
            <a:off x="539750" y="0"/>
            <a:ext cx="3024188" cy="1725613"/>
            <a:chOff x="2208" y="1632"/>
            <a:chExt cx="1766" cy="1087"/>
          </a:xfrm>
        </p:grpSpPr>
        <p:pic>
          <p:nvPicPr>
            <p:cNvPr id="7179" name="Picture 20" descr="图片25副本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2208" y="1632"/>
              <a:ext cx="1766" cy="1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0" name="TextBox 21"/>
            <p:cNvSpPr txBox="1">
              <a:spLocks noChangeArrowheads="1"/>
            </p:cNvSpPr>
            <p:nvPr/>
          </p:nvSpPr>
          <p:spPr bwMode="auto">
            <a:xfrm>
              <a:off x="2438" y="2030"/>
              <a:ext cx="1336" cy="423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09" tIns="45704" rIns="91409" bIns="45704">
              <a:spAutoFit/>
            </a:bodyPr>
            <a:lstStyle>
              <a:lvl1pPr defTabSz="1087755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defTabSz="1087755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defTabSz="1087755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defTabSz="1087755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defTabSz="1087755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defTabSz="108775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defTabSz="108775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defTabSz="108775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defTabSz="108775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kumimoji="0" lang="zh-CN" altLang="en-US" sz="38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思考探索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1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1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91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91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9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500" grpId="0" autoUpdateAnimBg="0"/>
      <p:bldP spid="191503" grpId="0"/>
      <p:bldP spid="191504" grpId="0"/>
      <p:bldP spid="1915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/>
        </p:nvSpPr>
        <p:spPr bwMode="auto">
          <a:xfrm>
            <a:off x="611188" y="4868863"/>
            <a:ext cx="8027987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 sz="2800" b="1" dirty="0">
                <a:solidFill>
                  <a:srgbClr val="000000"/>
                </a:solidFill>
              </a:rPr>
              <a:t>(1) 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每个图象与</a:t>
            </a:r>
            <a:r>
              <a:rPr kumimoji="0" lang="en-US" altLang="zh-CN" sz="2800" b="1" dirty="0">
                <a:solidFill>
                  <a:srgbClr val="000000"/>
                </a:solidFill>
              </a:rPr>
              <a:t>x 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轴有几个交点？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 sz="2800" b="1" dirty="0">
                <a:solidFill>
                  <a:srgbClr val="000000"/>
                </a:solidFill>
              </a:rPr>
              <a:t>(2) </a:t>
            </a:r>
            <a:r>
              <a:rPr kumimoji="0" lang="zh-CN" altLang="en-US" sz="2800" b="1" dirty="0">
                <a:solidFill>
                  <a:srgbClr val="000000"/>
                </a:solidFill>
              </a:rPr>
              <a:t>一元二次方程 </a:t>
            </a: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x</a:t>
            </a:r>
            <a:r>
              <a:rPr kumimoji="0" lang="en-US" altLang="zh-CN" sz="2800" b="1" baseline="30000" dirty="0">
                <a:solidFill>
                  <a:srgbClr val="000000"/>
                </a:solidFill>
                <a:latin typeface="隶书" panose="02010509060101010101" pitchFamily="49" charset="-122"/>
              </a:rPr>
              <a:t>2</a:t>
            </a: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+2x=0, x</a:t>
            </a:r>
            <a:r>
              <a:rPr kumimoji="0" lang="en-US" altLang="zh-CN" sz="2800" b="1" baseline="30000" dirty="0">
                <a:solidFill>
                  <a:srgbClr val="000000"/>
                </a:solidFill>
                <a:latin typeface="隶书" panose="02010509060101010101" pitchFamily="49" charset="-122"/>
              </a:rPr>
              <a:t>2</a:t>
            </a: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-2x+1=0</a:t>
            </a:r>
            <a:r>
              <a:rPr kumimoji="0"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有几个根</a:t>
            </a: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?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   </a:t>
            </a:r>
            <a:r>
              <a:rPr kumimoji="0"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验证一下</a:t>
            </a: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,</a:t>
            </a:r>
            <a:r>
              <a:rPr kumimoji="0"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一元二次方程 </a:t>
            </a: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x</a:t>
            </a:r>
            <a:r>
              <a:rPr kumimoji="0" lang="en-US" altLang="zh-CN" sz="2800" b="1" baseline="30000" dirty="0">
                <a:solidFill>
                  <a:srgbClr val="000000"/>
                </a:solidFill>
                <a:latin typeface="隶书" panose="02010509060101010101" pitchFamily="49" charset="-122"/>
              </a:rPr>
              <a:t>2</a:t>
            </a: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-2x+2=0 </a:t>
            </a:r>
            <a:r>
              <a:rPr kumimoji="0"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有根吗</a:t>
            </a: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/>
        </p:nvSpPr>
        <p:spPr bwMode="auto">
          <a:xfrm>
            <a:off x="52388" y="83661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观察下列二次函数</a:t>
            </a: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y=x</a:t>
            </a:r>
            <a:r>
              <a:rPr kumimoji="0" lang="en-US" altLang="zh-CN" sz="2800" b="1" baseline="30000" dirty="0">
                <a:solidFill>
                  <a:srgbClr val="000000"/>
                </a:solidFill>
                <a:latin typeface="隶书" panose="02010509060101010101" pitchFamily="49" charset="-122"/>
              </a:rPr>
              <a:t>2</a:t>
            </a: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+2x,y=x</a:t>
            </a:r>
            <a:r>
              <a:rPr kumimoji="0" lang="en-US" altLang="zh-CN" sz="2800" b="1" baseline="30000" dirty="0">
                <a:solidFill>
                  <a:srgbClr val="000000"/>
                </a:solidFill>
                <a:latin typeface="隶书" panose="02010509060101010101" pitchFamily="49" charset="-122"/>
              </a:rPr>
              <a:t>2</a:t>
            </a: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-2x+1,y=x</a:t>
            </a:r>
            <a:r>
              <a:rPr kumimoji="0" lang="en-US" altLang="zh-CN" sz="2800" b="1" baseline="30000" dirty="0">
                <a:solidFill>
                  <a:srgbClr val="000000"/>
                </a:solidFill>
                <a:latin typeface="隶书" panose="02010509060101010101" pitchFamily="49" charset="-122"/>
              </a:rPr>
              <a:t>2</a:t>
            </a: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-2x+2</a:t>
            </a:r>
            <a:r>
              <a:rPr kumimoji="0"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的图象</a:t>
            </a: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.</a:t>
            </a:r>
          </a:p>
        </p:txBody>
      </p:sp>
      <p:pic>
        <p:nvPicPr>
          <p:cNvPr id="8196" name="Picture 4" descr="1"/>
          <p:cNvPicPr>
            <a:picLocks noChangeAspect="1" noChangeArrowheads="1"/>
          </p:cNvPicPr>
          <p:nvPr/>
        </p:nvPicPr>
        <p:blipFill>
          <a:blip r:embed="rId4" cstate="email"/>
          <a:srcRect l="21921" r="51219" b="51167"/>
          <a:stretch>
            <a:fillRect/>
          </a:stretch>
        </p:blipFill>
        <p:spPr bwMode="auto">
          <a:xfrm>
            <a:off x="6156325" y="1989138"/>
            <a:ext cx="1828800" cy="237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1"/>
          <p:cNvPicPr>
            <a:picLocks noChangeAspect="1" noChangeArrowheads="1"/>
          </p:cNvPicPr>
          <p:nvPr/>
        </p:nvPicPr>
        <p:blipFill>
          <a:blip r:embed="rId5" cstate="email"/>
          <a:srcRect l="21442" r="51448" b="50555"/>
          <a:stretch>
            <a:fillRect/>
          </a:stretch>
        </p:blipFill>
        <p:spPr bwMode="auto">
          <a:xfrm>
            <a:off x="3489325" y="1989138"/>
            <a:ext cx="2057400" cy="240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1"/>
          <p:cNvPicPr>
            <a:picLocks noChangeAspect="1" noChangeArrowheads="1"/>
          </p:cNvPicPr>
          <p:nvPr/>
        </p:nvPicPr>
        <p:blipFill>
          <a:blip r:embed="rId6" cstate="email"/>
          <a:srcRect l="12003" r="55991" b="50000"/>
          <a:stretch>
            <a:fillRect/>
          </a:stretch>
        </p:blipFill>
        <p:spPr bwMode="auto">
          <a:xfrm>
            <a:off x="669925" y="1936750"/>
            <a:ext cx="2073275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2519" name="Text Box 7"/>
          <p:cNvSpPr txBox="1">
            <a:spLocks noChangeArrowheads="1"/>
          </p:cNvSpPr>
          <p:nvPr/>
        </p:nvSpPr>
        <p:spPr bwMode="auto">
          <a:xfrm>
            <a:off x="696913" y="2652713"/>
            <a:ext cx="1149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1800" b="1">
                <a:solidFill>
                  <a:srgbClr val="000000"/>
                </a:solidFill>
                <a:latin typeface="隶书" panose="02010509060101010101" pitchFamily="49" charset="-122"/>
              </a:rPr>
              <a:t>y=x</a:t>
            </a:r>
            <a:r>
              <a:rPr kumimoji="0" lang="en-US" altLang="zh-CN" sz="1800" b="1" baseline="30000">
                <a:solidFill>
                  <a:srgbClr val="000000"/>
                </a:solidFill>
                <a:latin typeface="隶书" panose="02010509060101010101" pitchFamily="49" charset="-122"/>
              </a:rPr>
              <a:t>2</a:t>
            </a:r>
            <a:r>
              <a:rPr kumimoji="0" lang="en-US" altLang="zh-CN" sz="1800" b="1">
                <a:solidFill>
                  <a:srgbClr val="000000"/>
                </a:solidFill>
                <a:latin typeface="隶书" panose="02010509060101010101" pitchFamily="49" charset="-122"/>
              </a:rPr>
              <a:t>+2x</a:t>
            </a:r>
          </a:p>
        </p:txBody>
      </p:sp>
      <p:sp>
        <p:nvSpPr>
          <p:cNvPr id="192520" name="Text Box 8"/>
          <p:cNvSpPr txBox="1">
            <a:spLocks noChangeArrowheads="1"/>
          </p:cNvSpPr>
          <p:nvPr/>
        </p:nvSpPr>
        <p:spPr bwMode="auto">
          <a:xfrm>
            <a:off x="4476750" y="2652713"/>
            <a:ext cx="16557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1800" b="1">
                <a:solidFill>
                  <a:srgbClr val="000000"/>
                </a:solidFill>
                <a:latin typeface="隶书" panose="02010509060101010101" pitchFamily="49" charset="-122"/>
              </a:rPr>
              <a:t>y=x</a:t>
            </a:r>
            <a:r>
              <a:rPr kumimoji="0" lang="en-US" altLang="zh-CN" sz="1800" b="1" baseline="30000">
                <a:solidFill>
                  <a:srgbClr val="000000"/>
                </a:solidFill>
                <a:latin typeface="隶书" panose="02010509060101010101" pitchFamily="49" charset="-122"/>
              </a:rPr>
              <a:t>2</a:t>
            </a:r>
            <a:r>
              <a:rPr kumimoji="0" lang="en-US" altLang="zh-CN" sz="1800" b="1">
                <a:solidFill>
                  <a:srgbClr val="000000"/>
                </a:solidFill>
                <a:latin typeface="隶书" panose="02010509060101010101" pitchFamily="49" charset="-122"/>
              </a:rPr>
              <a:t>-2x+1</a:t>
            </a:r>
          </a:p>
        </p:txBody>
      </p:sp>
      <p:sp>
        <p:nvSpPr>
          <p:cNvPr id="192521" name="Text Box 9"/>
          <p:cNvSpPr txBox="1">
            <a:spLocks noChangeArrowheads="1"/>
          </p:cNvSpPr>
          <p:nvPr/>
        </p:nvSpPr>
        <p:spPr bwMode="auto">
          <a:xfrm>
            <a:off x="6864350" y="2652713"/>
            <a:ext cx="16557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1800" b="1">
                <a:solidFill>
                  <a:srgbClr val="000000"/>
                </a:solidFill>
                <a:latin typeface="隶书" panose="02010509060101010101" pitchFamily="49" charset="-122"/>
              </a:rPr>
              <a:t>y=x</a:t>
            </a:r>
            <a:r>
              <a:rPr kumimoji="0" lang="en-US" altLang="zh-CN" sz="1800" b="1" baseline="30000">
                <a:solidFill>
                  <a:srgbClr val="000000"/>
                </a:solidFill>
                <a:latin typeface="隶书" panose="02010509060101010101" pitchFamily="49" charset="-122"/>
              </a:rPr>
              <a:t>2</a:t>
            </a:r>
            <a:r>
              <a:rPr kumimoji="0" lang="en-US" altLang="zh-CN" sz="1800" b="1">
                <a:solidFill>
                  <a:srgbClr val="000000"/>
                </a:solidFill>
                <a:latin typeface="隶书" panose="02010509060101010101" pitchFamily="49" charset="-122"/>
              </a:rPr>
              <a:t>-2x+2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5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4" grpId="0" autoUpdateAnimBg="0"/>
      <p:bldP spid="192519" grpId="0" autoUpdateAnimBg="0"/>
      <p:bldP spid="192520" grpId="0" autoUpdateAnimBg="0"/>
      <p:bldP spid="19252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/>
        </p:nvSpPr>
        <p:spPr bwMode="auto">
          <a:xfrm>
            <a:off x="304800" y="2133600"/>
            <a:ext cx="8588375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zh-CN" altLang="en-US" sz="2800" b="1" dirty="0">
                <a:solidFill>
                  <a:srgbClr val="FF00FF"/>
                </a:solidFill>
                <a:latin typeface="隶书" panose="02010509060101010101" pitchFamily="49" charset="-122"/>
              </a:rPr>
              <a:t>归纳整理</a:t>
            </a:r>
            <a:r>
              <a:rPr kumimoji="0" lang="en-US" altLang="zh-CN" sz="2800" b="1" dirty="0">
                <a:solidFill>
                  <a:srgbClr val="FF00FF"/>
                </a:solidFill>
                <a:latin typeface="隶书" panose="02010509060101010101" pitchFamily="49" charset="-122"/>
              </a:rPr>
              <a:t>: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zh-CN" altLang="en-US" sz="2800" b="1" dirty="0">
                <a:solidFill>
                  <a:srgbClr val="FF00FF"/>
                </a:solidFill>
                <a:latin typeface="隶书" panose="02010509060101010101" pitchFamily="49" charset="-122"/>
              </a:rPr>
              <a:t>二次函数</a:t>
            </a:r>
            <a:r>
              <a:rPr kumimoji="0" lang="en-US" altLang="zh-CN" sz="2800" b="1" dirty="0">
                <a:solidFill>
                  <a:srgbClr val="FF00FF"/>
                </a:solidFill>
                <a:latin typeface="隶书" panose="02010509060101010101" pitchFamily="49" charset="-122"/>
              </a:rPr>
              <a:t>y=ax</a:t>
            </a:r>
            <a:r>
              <a:rPr kumimoji="0" lang="en-US" altLang="zh-CN" sz="2800" b="1" baseline="30000" dirty="0">
                <a:solidFill>
                  <a:srgbClr val="FF00FF"/>
                </a:solidFill>
                <a:latin typeface="隶书" panose="02010509060101010101" pitchFamily="49" charset="-122"/>
              </a:rPr>
              <a:t>2</a:t>
            </a:r>
            <a:r>
              <a:rPr kumimoji="0" lang="en-US" altLang="zh-CN" sz="2800" b="1" dirty="0">
                <a:solidFill>
                  <a:srgbClr val="FF00FF"/>
                </a:solidFill>
                <a:latin typeface="隶书" panose="02010509060101010101" pitchFamily="49" charset="-122"/>
              </a:rPr>
              <a:t>+bx+c</a:t>
            </a:r>
            <a:r>
              <a:rPr kumimoji="0" lang="zh-CN" altLang="en-US" sz="2800" b="1" dirty="0">
                <a:solidFill>
                  <a:srgbClr val="FF00FF"/>
                </a:solidFill>
                <a:latin typeface="隶书" panose="02010509060101010101" pitchFamily="49" charset="-122"/>
              </a:rPr>
              <a:t>的图象和</a:t>
            </a:r>
            <a:r>
              <a:rPr kumimoji="0" lang="en-US" altLang="zh-CN" sz="2800" b="1" dirty="0">
                <a:solidFill>
                  <a:srgbClr val="FF00FF"/>
                </a:solidFill>
                <a:latin typeface="隶书" panose="02010509060101010101" pitchFamily="49" charset="-122"/>
              </a:rPr>
              <a:t>x</a:t>
            </a:r>
            <a:r>
              <a:rPr kumimoji="0" lang="zh-CN" altLang="en-US" sz="2800" b="1" dirty="0">
                <a:solidFill>
                  <a:srgbClr val="FF00FF"/>
                </a:solidFill>
                <a:latin typeface="隶书" panose="02010509060101010101" pitchFamily="49" charset="-122"/>
              </a:rPr>
              <a:t>轴交点有三种情况</a:t>
            </a:r>
            <a:r>
              <a:rPr kumimoji="0" lang="en-US" altLang="zh-CN" sz="2800" b="1" dirty="0">
                <a:solidFill>
                  <a:srgbClr val="FF00FF"/>
                </a:solidFill>
                <a:latin typeface="隶书" panose="02010509060101010101" pitchFamily="49" charset="-122"/>
              </a:rPr>
              <a:t>: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 sz="2800" b="1" dirty="0">
                <a:solidFill>
                  <a:srgbClr val="FF00FF"/>
                </a:solidFill>
                <a:latin typeface="隶书" panose="02010509060101010101" pitchFamily="49" charset="-122"/>
              </a:rPr>
              <a:t>   1</a:t>
            </a:r>
            <a:r>
              <a:rPr kumimoji="0" lang="zh-CN" altLang="en-US" sz="2800" b="1" dirty="0">
                <a:solidFill>
                  <a:srgbClr val="FF00FF"/>
                </a:solidFill>
                <a:latin typeface="隶书" panose="02010509060101010101" pitchFamily="49" charset="-122"/>
              </a:rPr>
              <a:t>、 有两个交点</a:t>
            </a:r>
            <a:r>
              <a:rPr kumimoji="0" lang="en-US" altLang="zh-CN" sz="2800" b="1" dirty="0">
                <a:solidFill>
                  <a:srgbClr val="FF00FF"/>
                </a:solidFill>
                <a:latin typeface="隶书" panose="02010509060101010101" pitchFamily="49" charset="-122"/>
              </a:rPr>
              <a:t>,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 sz="2800" b="1" dirty="0">
                <a:solidFill>
                  <a:srgbClr val="FF00FF"/>
                </a:solidFill>
                <a:latin typeface="隶书" panose="02010509060101010101" pitchFamily="49" charset="-122"/>
              </a:rPr>
              <a:t>   2</a:t>
            </a:r>
            <a:r>
              <a:rPr kumimoji="0" lang="zh-CN" altLang="en-US" sz="2800" b="1" dirty="0">
                <a:solidFill>
                  <a:srgbClr val="FF00FF"/>
                </a:solidFill>
                <a:latin typeface="隶书" panose="02010509060101010101" pitchFamily="49" charset="-122"/>
              </a:rPr>
              <a:t>、 有一个交点</a:t>
            </a:r>
            <a:r>
              <a:rPr kumimoji="0" lang="en-US" altLang="zh-CN" sz="2800" b="1" dirty="0">
                <a:solidFill>
                  <a:srgbClr val="FF00FF"/>
                </a:solidFill>
                <a:latin typeface="隶书" panose="02010509060101010101" pitchFamily="49" charset="-122"/>
              </a:rPr>
              <a:t>,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 sz="2800" b="1" dirty="0">
                <a:solidFill>
                  <a:srgbClr val="FF00FF"/>
                </a:solidFill>
                <a:latin typeface="隶书" panose="02010509060101010101" pitchFamily="49" charset="-122"/>
              </a:rPr>
              <a:t>   3</a:t>
            </a:r>
            <a:r>
              <a:rPr kumimoji="0" lang="zh-CN" altLang="en-US" sz="2800" b="1" dirty="0">
                <a:solidFill>
                  <a:srgbClr val="FF00FF"/>
                </a:solidFill>
                <a:latin typeface="隶书" panose="02010509060101010101" pitchFamily="49" charset="-122"/>
              </a:rPr>
              <a:t>、 没有交点</a:t>
            </a:r>
            <a:r>
              <a:rPr kumimoji="0" lang="en-US" altLang="zh-CN" sz="2800" b="1" dirty="0">
                <a:solidFill>
                  <a:srgbClr val="FF00FF"/>
                </a:solidFill>
                <a:latin typeface="隶书" panose="02010509060101010101" pitchFamily="49" charset="-122"/>
              </a:rPr>
              <a:t>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/>
        </p:nvSpPr>
        <p:spPr bwMode="auto">
          <a:xfrm>
            <a:off x="323850" y="836613"/>
            <a:ext cx="861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(3)</a:t>
            </a:r>
            <a:r>
              <a:rPr kumimoji="0"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二次函数</a:t>
            </a: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y=ax</a:t>
            </a:r>
            <a:r>
              <a:rPr kumimoji="0" lang="en-US" altLang="zh-CN" sz="2800" b="1" baseline="30000" dirty="0">
                <a:solidFill>
                  <a:srgbClr val="000000"/>
                </a:solidFill>
                <a:latin typeface="隶书" panose="02010509060101010101" pitchFamily="49" charset="-122"/>
              </a:rPr>
              <a:t>2</a:t>
            </a: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+bx+c</a:t>
            </a:r>
            <a:r>
              <a:rPr kumimoji="0"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的图象和</a:t>
            </a: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x</a:t>
            </a:r>
            <a:r>
              <a:rPr kumimoji="0"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轴交点的坐标与一元二次方程</a:t>
            </a: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ax</a:t>
            </a:r>
            <a:r>
              <a:rPr kumimoji="0" lang="en-US" altLang="zh-CN" sz="2800" b="1" baseline="30000" dirty="0">
                <a:solidFill>
                  <a:srgbClr val="000000"/>
                </a:solidFill>
                <a:latin typeface="隶书" panose="02010509060101010101" pitchFamily="49" charset="-122"/>
              </a:rPr>
              <a:t>2</a:t>
            </a: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+bx+c=0</a:t>
            </a:r>
            <a:r>
              <a:rPr kumimoji="0"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的根有什么关系</a:t>
            </a: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?</a:t>
            </a:r>
          </a:p>
        </p:txBody>
      </p:sp>
      <p:sp>
        <p:nvSpPr>
          <p:cNvPr id="193541" name="Text Box 5"/>
          <p:cNvSpPr txBox="1">
            <a:spLocks noChangeArrowheads="1"/>
          </p:cNvSpPr>
          <p:nvPr/>
        </p:nvSpPr>
        <p:spPr bwMode="auto">
          <a:xfrm>
            <a:off x="395288" y="4797425"/>
            <a:ext cx="82423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    </a:t>
            </a:r>
            <a:r>
              <a:rPr kumimoji="0"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当二次函数</a:t>
            </a:r>
            <a:r>
              <a:rPr kumimoji="0" lang="en-US" altLang="zh-CN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y=ax</a:t>
            </a:r>
            <a:r>
              <a:rPr kumimoji="0" lang="en-US" altLang="zh-CN" sz="2800" b="1" baseline="30000" dirty="0">
                <a:solidFill>
                  <a:srgbClr val="FF0000"/>
                </a:solidFill>
                <a:latin typeface="隶书" panose="02010509060101010101" pitchFamily="49" charset="-122"/>
              </a:rPr>
              <a:t>2</a:t>
            </a:r>
            <a:r>
              <a:rPr kumimoji="0" lang="en-US" altLang="zh-CN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+bx+c</a:t>
            </a:r>
            <a:r>
              <a:rPr kumimoji="0"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的图象和</a:t>
            </a:r>
            <a:r>
              <a:rPr kumimoji="0" lang="en-US" altLang="zh-CN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x</a:t>
            </a:r>
            <a:r>
              <a:rPr kumimoji="0"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轴有交点时</a:t>
            </a:r>
            <a:r>
              <a:rPr kumimoji="0" lang="en-US" altLang="zh-CN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,</a:t>
            </a:r>
            <a:r>
              <a:rPr kumimoji="0"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交点的横坐标就是当</a:t>
            </a:r>
            <a:r>
              <a:rPr kumimoji="0" lang="en-US" altLang="zh-CN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y=0</a:t>
            </a:r>
            <a:r>
              <a:rPr kumimoji="0"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时自变量</a:t>
            </a:r>
            <a:r>
              <a:rPr kumimoji="0" lang="en-US" altLang="zh-CN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x</a:t>
            </a:r>
            <a:r>
              <a:rPr kumimoji="0"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的值</a:t>
            </a:r>
            <a:r>
              <a:rPr kumimoji="0" lang="en-US" altLang="zh-CN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, </a:t>
            </a:r>
            <a:r>
              <a:rPr kumimoji="0"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即一元二次方程</a:t>
            </a:r>
            <a:r>
              <a:rPr kumimoji="0" lang="en-US" altLang="zh-CN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ax</a:t>
            </a:r>
            <a:r>
              <a:rPr kumimoji="0" lang="en-US" altLang="zh-CN" sz="2800" b="1" baseline="30000" dirty="0">
                <a:solidFill>
                  <a:srgbClr val="FF0000"/>
                </a:solidFill>
                <a:latin typeface="隶书" panose="02010509060101010101" pitchFamily="49" charset="-122"/>
              </a:rPr>
              <a:t>2</a:t>
            </a:r>
            <a:r>
              <a:rPr kumimoji="0" lang="en-US" altLang="zh-CN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+bx+c=0</a:t>
            </a:r>
            <a:r>
              <a:rPr kumimoji="0"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的根</a:t>
            </a:r>
            <a:r>
              <a:rPr kumimoji="0" lang="en-US" altLang="zh-CN" sz="2800" b="1" dirty="0">
                <a:solidFill>
                  <a:srgbClr val="FF0000"/>
                </a:solidFill>
                <a:latin typeface="隶书" panose="020105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 autoUpdateAnimBg="0"/>
      <p:bldP spid="19354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/>
        </p:nvSpPr>
        <p:spPr bwMode="auto">
          <a:xfrm>
            <a:off x="250825" y="692150"/>
            <a:ext cx="861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zh-CN" altLang="en-US" sz="2800" b="1">
                <a:solidFill>
                  <a:srgbClr val="000000"/>
                </a:solidFill>
                <a:latin typeface="隶书" panose="02010509060101010101" pitchFamily="49" charset="-122"/>
              </a:rPr>
              <a:t>二次函数</a:t>
            </a:r>
            <a:r>
              <a:rPr kumimoji="0" lang="en-US" altLang="zh-CN" sz="2800" b="1">
                <a:solidFill>
                  <a:srgbClr val="000000"/>
                </a:solidFill>
                <a:latin typeface="隶书" panose="02010509060101010101" pitchFamily="49" charset="-122"/>
              </a:rPr>
              <a:t>y=ax</a:t>
            </a:r>
            <a:r>
              <a:rPr kumimoji="0" lang="en-US" altLang="zh-CN" sz="2800" b="1" baseline="30000">
                <a:solidFill>
                  <a:srgbClr val="000000"/>
                </a:solidFill>
                <a:latin typeface="隶书" panose="02010509060101010101" pitchFamily="49" charset="-122"/>
              </a:rPr>
              <a:t>2</a:t>
            </a:r>
            <a:r>
              <a:rPr kumimoji="0" lang="en-US" altLang="zh-CN" sz="2800" b="1">
                <a:solidFill>
                  <a:srgbClr val="000000"/>
                </a:solidFill>
                <a:latin typeface="隶书" panose="02010509060101010101" pitchFamily="49" charset="-122"/>
              </a:rPr>
              <a:t>+bx+c</a:t>
            </a:r>
            <a:r>
              <a:rPr kumimoji="0" lang="zh-CN" altLang="en-US" sz="2800" b="1">
                <a:solidFill>
                  <a:srgbClr val="000000"/>
                </a:solidFill>
                <a:latin typeface="隶书" panose="02010509060101010101" pitchFamily="49" charset="-122"/>
              </a:rPr>
              <a:t>的图象和</a:t>
            </a:r>
            <a:r>
              <a:rPr kumimoji="0" lang="en-US" altLang="zh-CN" sz="2800" b="1">
                <a:solidFill>
                  <a:srgbClr val="000000"/>
                </a:solidFill>
                <a:latin typeface="隶书" panose="02010509060101010101" pitchFamily="49" charset="-122"/>
              </a:rPr>
              <a:t>x</a:t>
            </a:r>
            <a:r>
              <a:rPr kumimoji="0" lang="zh-CN" altLang="en-US" sz="2800" b="1">
                <a:solidFill>
                  <a:srgbClr val="000000"/>
                </a:solidFill>
                <a:latin typeface="隶书" panose="02010509060101010101" pitchFamily="49" charset="-122"/>
              </a:rPr>
              <a:t>轴交点的坐标与一元二次方程</a:t>
            </a:r>
            <a:r>
              <a:rPr kumimoji="0" lang="en-US" altLang="zh-CN" sz="2800" b="1">
                <a:solidFill>
                  <a:srgbClr val="000000"/>
                </a:solidFill>
                <a:latin typeface="隶书" panose="02010509060101010101" pitchFamily="49" charset="-122"/>
              </a:rPr>
              <a:t>ax</a:t>
            </a:r>
            <a:r>
              <a:rPr kumimoji="0" lang="en-US" altLang="zh-CN" sz="2800" b="1" baseline="30000">
                <a:solidFill>
                  <a:srgbClr val="000000"/>
                </a:solidFill>
                <a:latin typeface="隶书" panose="02010509060101010101" pitchFamily="49" charset="-122"/>
              </a:rPr>
              <a:t>2</a:t>
            </a:r>
            <a:r>
              <a:rPr kumimoji="0" lang="en-US" altLang="zh-CN" sz="2800" b="1">
                <a:solidFill>
                  <a:srgbClr val="000000"/>
                </a:solidFill>
                <a:latin typeface="隶书" panose="02010509060101010101" pitchFamily="49" charset="-122"/>
              </a:rPr>
              <a:t>+bx+c=0</a:t>
            </a:r>
            <a:r>
              <a:rPr kumimoji="0" lang="zh-CN" altLang="en-US" sz="2800" b="1">
                <a:solidFill>
                  <a:srgbClr val="000000"/>
                </a:solidFill>
                <a:latin typeface="隶书" panose="02010509060101010101" pitchFamily="49" charset="-122"/>
              </a:rPr>
              <a:t>的根有什么关系</a:t>
            </a:r>
            <a:r>
              <a:rPr kumimoji="0" lang="en-US" altLang="zh-CN" sz="2800" b="1">
                <a:solidFill>
                  <a:srgbClr val="000000"/>
                </a:solidFill>
                <a:latin typeface="隶书" panose="02010509060101010101" pitchFamily="49" charset="-122"/>
              </a:rPr>
              <a:t>?</a:t>
            </a:r>
          </a:p>
        </p:txBody>
      </p:sp>
      <p:graphicFrame>
        <p:nvGraphicFramePr>
          <p:cNvPr id="194600" name="Group 40"/>
          <p:cNvGraphicFramePr>
            <a:graphicFrameLocks noGrp="1"/>
          </p:cNvGraphicFramePr>
          <p:nvPr/>
        </p:nvGraphicFramePr>
        <p:xfrm>
          <a:off x="228600" y="1773238"/>
          <a:ext cx="8915400" cy="4565662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8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1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618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二次函数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y=ax</a:t>
                      </a:r>
                      <a:r>
                        <a:rPr kumimoji="0" lang="en-US" altLang="zh-CN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+bx+c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的图象和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x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轴的交点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一元二次方程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ax</a:t>
                      </a:r>
                      <a:r>
                        <a:rPr kumimoji="0" lang="en-US" altLang="zh-CN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+bx+c=0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的根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一元二次方程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ax</a:t>
                      </a:r>
                      <a:r>
                        <a:rPr kumimoji="0" lang="en-US" altLang="zh-CN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+bx+c=0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根的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隶书" panose="02010509060101010101" pitchFamily="49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判别式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Δ=b</a:t>
                      </a:r>
                      <a:r>
                        <a:rPr kumimoji="0" lang="en-US" altLang="zh-CN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-4ac</a:t>
                      </a:r>
                      <a:endParaRPr kumimoji="1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62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1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1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1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1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1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1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44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1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1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1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4585" name="Rectangle 25"/>
          <p:cNvSpPr>
            <a:spLocks noGrp="1" noChangeArrowheads="1"/>
          </p:cNvSpPr>
          <p:nvPr/>
        </p:nvSpPr>
        <p:spPr bwMode="auto">
          <a:xfrm>
            <a:off x="715963" y="3282950"/>
            <a:ext cx="2327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zh-CN" altLang="en-US" b="1">
                <a:solidFill>
                  <a:srgbClr val="FF0000"/>
                </a:solidFill>
                <a:latin typeface="隶书" panose="02010509060101010101" pitchFamily="49" charset="-122"/>
              </a:rPr>
              <a:t>有两个交点</a:t>
            </a:r>
          </a:p>
        </p:txBody>
      </p:sp>
      <p:sp>
        <p:nvSpPr>
          <p:cNvPr id="194586" name="Rectangle 26"/>
          <p:cNvSpPr>
            <a:spLocks noGrp="1" noChangeArrowheads="1"/>
          </p:cNvSpPr>
          <p:nvPr/>
        </p:nvSpPr>
        <p:spPr bwMode="auto">
          <a:xfrm>
            <a:off x="3071813" y="3213100"/>
            <a:ext cx="3206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zh-CN" altLang="en-US" b="1">
                <a:solidFill>
                  <a:srgbClr val="FF0000"/>
                </a:solidFill>
                <a:latin typeface="隶书" panose="02010509060101010101" pitchFamily="49" charset="-122"/>
              </a:rPr>
              <a:t>有两个相异的实数根</a:t>
            </a:r>
          </a:p>
        </p:txBody>
      </p:sp>
      <p:sp>
        <p:nvSpPr>
          <p:cNvPr id="194587" name="Rectangle 27"/>
          <p:cNvSpPr>
            <a:spLocks noGrp="1" noChangeArrowheads="1"/>
          </p:cNvSpPr>
          <p:nvPr/>
        </p:nvSpPr>
        <p:spPr bwMode="auto">
          <a:xfrm>
            <a:off x="6600825" y="32131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b</a:t>
            </a:r>
            <a:r>
              <a:rPr kumimoji="0" lang="en-US" altLang="zh-CN" b="1" baseline="300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kumimoji="0" lang="en-US" altLang="zh-CN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-4ac&gt;0</a:t>
            </a:r>
          </a:p>
        </p:txBody>
      </p:sp>
      <p:sp>
        <p:nvSpPr>
          <p:cNvPr id="194588" name="Rectangle 28"/>
          <p:cNvSpPr>
            <a:spLocks noGrp="1" noChangeArrowheads="1"/>
          </p:cNvSpPr>
          <p:nvPr/>
        </p:nvSpPr>
        <p:spPr bwMode="auto">
          <a:xfrm>
            <a:off x="715963" y="4449763"/>
            <a:ext cx="2327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0" hangingPunct="0"/>
            <a:r>
              <a:rPr kumimoji="0" lang="zh-CN" altLang="en-US" b="1">
                <a:solidFill>
                  <a:srgbClr val="FF0000"/>
                </a:solidFill>
                <a:latin typeface="隶书" panose="02010509060101010101" pitchFamily="49" charset="-122"/>
              </a:rPr>
              <a:t>有一个交点</a:t>
            </a:r>
          </a:p>
        </p:txBody>
      </p:sp>
      <p:sp>
        <p:nvSpPr>
          <p:cNvPr id="194589" name="Rectangle 29"/>
          <p:cNvSpPr>
            <a:spLocks noGrp="1" noChangeArrowheads="1"/>
          </p:cNvSpPr>
          <p:nvPr/>
        </p:nvSpPr>
        <p:spPr bwMode="auto">
          <a:xfrm>
            <a:off x="3071813" y="4221163"/>
            <a:ext cx="3206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0" hangingPunct="0"/>
            <a:r>
              <a:rPr kumimoji="0" lang="zh-CN" altLang="en-US" b="1">
                <a:solidFill>
                  <a:srgbClr val="FF0000"/>
                </a:solidFill>
                <a:latin typeface="隶书" panose="02010509060101010101" pitchFamily="49" charset="-122"/>
              </a:rPr>
              <a:t>有两个相等的实数根</a:t>
            </a:r>
          </a:p>
        </p:txBody>
      </p:sp>
      <p:sp>
        <p:nvSpPr>
          <p:cNvPr id="194590" name="Rectangle 30"/>
          <p:cNvSpPr>
            <a:spLocks noGrp="1" noChangeArrowheads="1"/>
          </p:cNvSpPr>
          <p:nvPr/>
        </p:nvSpPr>
        <p:spPr bwMode="auto">
          <a:xfrm>
            <a:off x="6657975" y="4357688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0" hangingPunct="0"/>
            <a:r>
              <a:rPr kumimoji="0" lang="en-US" altLang="zh-CN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b</a:t>
            </a:r>
            <a:r>
              <a:rPr kumimoji="0" lang="en-US" altLang="zh-CN" b="1" baseline="300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kumimoji="0" lang="en-US" altLang="zh-CN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-4ac = 0</a:t>
            </a:r>
          </a:p>
        </p:txBody>
      </p:sp>
      <p:sp>
        <p:nvSpPr>
          <p:cNvPr id="194591" name="Rectangle 31"/>
          <p:cNvSpPr>
            <a:spLocks noGrp="1" noChangeArrowheads="1"/>
          </p:cNvSpPr>
          <p:nvPr/>
        </p:nvSpPr>
        <p:spPr bwMode="auto">
          <a:xfrm>
            <a:off x="811213" y="5445125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0" hangingPunct="0"/>
            <a:r>
              <a:rPr kumimoji="0" lang="zh-CN" altLang="en-US" b="1">
                <a:solidFill>
                  <a:srgbClr val="FF0000"/>
                </a:solidFill>
                <a:latin typeface="隶书" panose="02010509060101010101" pitchFamily="49" charset="-122"/>
              </a:rPr>
              <a:t>没有交点</a:t>
            </a:r>
          </a:p>
        </p:txBody>
      </p:sp>
      <p:sp>
        <p:nvSpPr>
          <p:cNvPr id="194592" name="Rectangle 32"/>
          <p:cNvSpPr>
            <a:spLocks noGrp="1" noChangeArrowheads="1"/>
          </p:cNvSpPr>
          <p:nvPr/>
        </p:nvSpPr>
        <p:spPr bwMode="auto">
          <a:xfrm>
            <a:off x="3505200" y="5373688"/>
            <a:ext cx="2074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0" hangingPunct="0"/>
            <a:r>
              <a:rPr kumimoji="0" lang="zh-CN" altLang="en-US" b="1">
                <a:solidFill>
                  <a:srgbClr val="FF0000"/>
                </a:solidFill>
                <a:latin typeface="隶书" panose="02010509060101010101" pitchFamily="49" charset="-122"/>
              </a:rPr>
              <a:t>没有实数根</a:t>
            </a:r>
          </a:p>
        </p:txBody>
      </p:sp>
      <p:sp>
        <p:nvSpPr>
          <p:cNvPr id="194593" name="Rectangle 33"/>
          <p:cNvSpPr>
            <a:spLocks noGrp="1" noChangeArrowheads="1"/>
          </p:cNvSpPr>
          <p:nvPr/>
        </p:nvSpPr>
        <p:spPr bwMode="auto">
          <a:xfrm>
            <a:off x="6600825" y="5373688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0" hangingPunct="0"/>
            <a:r>
              <a:rPr kumimoji="0" lang="en-US" altLang="zh-CN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b</a:t>
            </a:r>
            <a:r>
              <a:rPr kumimoji="0" lang="en-US" altLang="zh-CN" b="1" baseline="300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kumimoji="0" lang="en-US" altLang="zh-CN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-4ac&lt;0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5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5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45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45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45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45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945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5" grpId="0" autoUpdateAnimBg="0"/>
      <p:bldP spid="194586" grpId="0" autoUpdateAnimBg="0"/>
      <p:bldP spid="194587" grpId="0" autoUpdateAnimBg="0"/>
      <p:bldP spid="194588" grpId="0" autoUpdateAnimBg="0"/>
      <p:bldP spid="194589" grpId="0" autoUpdateAnimBg="0"/>
      <p:bldP spid="194590" grpId="0" autoUpdateAnimBg="0"/>
      <p:bldP spid="194591" grpId="0" autoUpdateAnimBg="0"/>
      <p:bldP spid="194592" grpId="0" autoUpdateAnimBg="0"/>
      <p:bldP spid="19459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95288" y="1700213"/>
            <a:ext cx="8458200" cy="4400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altLang="zh-CN" sz="2800" b="1" dirty="0">
                <a:solidFill>
                  <a:srgbClr val="000000"/>
                </a:solidFill>
                <a:latin typeface="+mn-ea"/>
                <a:ea typeface="+mn-ea"/>
              </a:rPr>
              <a:t>1.</a:t>
            </a:r>
            <a:r>
              <a:rPr kumimoji="0" lang="zh-CN" altLang="en-US" sz="2800" b="1" dirty="0">
                <a:solidFill>
                  <a:srgbClr val="000000"/>
                </a:solidFill>
                <a:latin typeface="+mn-ea"/>
                <a:ea typeface="+mn-ea"/>
              </a:rPr>
              <a:t>一个足球被从地面向上踢出，它距地面的高度</a:t>
            </a:r>
            <a:r>
              <a:rPr kumimoji="0" lang="en-US" altLang="zh-CN" sz="2800" b="1" dirty="0">
                <a:solidFill>
                  <a:srgbClr val="000000"/>
                </a:solidFill>
                <a:latin typeface="+mn-ea"/>
                <a:ea typeface="+mn-ea"/>
              </a:rPr>
              <a:t>h</a:t>
            </a:r>
            <a:r>
              <a:rPr kumimoji="0" lang="zh-CN" altLang="en-US" sz="2800" b="1" dirty="0">
                <a:solidFill>
                  <a:srgbClr val="000000"/>
                </a:solidFill>
                <a:latin typeface="+mn-ea"/>
                <a:ea typeface="+mn-ea"/>
              </a:rPr>
              <a:t>（</a:t>
            </a:r>
            <a:r>
              <a:rPr kumimoji="0" lang="en-US" altLang="zh-CN" sz="2800" b="1" dirty="0">
                <a:solidFill>
                  <a:srgbClr val="000000"/>
                </a:solidFill>
                <a:latin typeface="+mn-ea"/>
                <a:ea typeface="+mn-ea"/>
              </a:rPr>
              <a:t>m</a:t>
            </a:r>
            <a:r>
              <a:rPr kumimoji="0" lang="zh-CN" altLang="en-US" sz="2800" b="1" dirty="0">
                <a:solidFill>
                  <a:srgbClr val="000000"/>
                </a:solidFill>
                <a:latin typeface="+mn-ea"/>
                <a:ea typeface="+mn-ea"/>
              </a:rPr>
              <a:t>）可以用公式 </a:t>
            </a:r>
            <a:r>
              <a:rPr kumimoji="0" lang="en-US" altLang="zh-CN" sz="2800" b="1" dirty="0">
                <a:solidFill>
                  <a:srgbClr val="000000"/>
                </a:solidFill>
                <a:latin typeface="+mn-ea"/>
                <a:ea typeface="+mn-ea"/>
              </a:rPr>
              <a:t>h=</a:t>
            </a:r>
            <a:r>
              <a:rPr kumimoji="0" lang="zh-CN" altLang="en-US" sz="2800" b="1" dirty="0">
                <a:solidFill>
                  <a:srgbClr val="000000"/>
                </a:solidFill>
                <a:latin typeface="+mn-ea"/>
                <a:ea typeface="+mn-ea"/>
              </a:rPr>
              <a:t>－</a:t>
            </a:r>
            <a:r>
              <a:rPr kumimoji="0" lang="en-US" altLang="zh-CN" sz="2800" b="1" dirty="0">
                <a:solidFill>
                  <a:srgbClr val="000000"/>
                </a:solidFill>
                <a:latin typeface="+mn-ea"/>
                <a:ea typeface="+mn-ea"/>
              </a:rPr>
              <a:t>4.9t</a:t>
            </a:r>
            <a:r>
              <a:rPr kumimoji="0" lang="en-US" altLang="zh-CN" sz="2800" b="1" baseline="30000" dirty="0">
                <a:solidFill>
                  <a:srgbClr val="000000"/>
                </a:solidFill>
                <a:latin typeface="+mn-ea"/>
                <a:ea typeface="+mn-ea"/>
              </a:rPr>
              <a:t>2</a:t>
            </a:r>
            <a:r>
              <a:rPr kumimoji="0" lang="zh-CN" altLang="en-US" sz="2800" b="1" dirty="0">
                <a:solidFill>
                  <a:srgbClr val="000000"/>
                </a:solidFill>
                <a:latin typeface="+mn-ea"/>
                <a:ea typeface="+mn-ea"/>
              </a:rPr>
              <a:t>＋</a:t>
            </a:r>
            <a:r>
              <a:rPr kumimoji="0" lang="en-US" altLang="zh-CN" sz="2800" b="1" dirty="0">
                <a:solidFill>
                  <a:srgbClr val="000000"/>
                </a:solidFill>
                <a:latin typeface="+mn-ea"/>
                <a:ea typeface="+mn-ea"/>
              </a:rPr>
              <a:t>19.6t </a:t>
            </a:r>
            <a:r>
              <a:rPr kumimoji="0" lang="zh-CN" altLang="en-US" sz="2800" b="1" dirty="0">
                <a:solidFill>
                  <a:srgbClr val="000000"/>
                </a:solidFill>
                <a:latin typeface="+mn-ea"/>
                <a:ea typeface="+mn-ea"/>
              </a:rPr>
              <a:t>来表示．其中</a:t>
            </a:r>
            <a:r>
              <a:rPr kumimoji="0" lang="en-US" altLang="zh-CN" sz="2800" b="1" dirty="0">
                <a:solidFill>
                  <a:srgbClr val="000000"/>
                </a:solidFill>
                <a:latin typeface="+mn-ea"/>
                <a:ea typeface="+mn-ea"/>
              </a:rPr>
              <a:t>t</a:t>
            </a:r>
            <a:r>
              <a:rPr kumimoji="0" lang="zh-CN" altLang="en-US" sz="2800" b="1" dirty="0">
                <a:solidFill>
                  <a:srgbClr val="000000"/>
                </a:solidFill>
                <a:latin typeface="+mn-ea"/>
                <a:ea typeface="+mn-ea"/>
              </a:rPr>
              <a:t>（</a:t>
            </a:r>
            <a:r>
              <a:rPr kumimoji="0" lang="en-US" altLang="zh-CN" sz="2800" b="1" dirty="0">
                <a:solidFill>
                  <a:srgbClr val="000000"/>
                </a:solidFill>
                <a:latin typeface="+mn-ea"/>
                <a:ea typeface="+mn-ea"/>
              </a:rPr>
              <a:t>s</a:t>
            </a:r>
            <a:r>
              <a:rPr kumimoji="0" lang="zh-CN" altLang="en-US" sz="2800" b="1" dirty="0">
                <a:solidFill>
                  <a:srgbClr val="000000"/>
                </a:solidFill>
                <a:latin typeface="+mn-ea"/>
                <a:ea typeface="+mn-ea"/>
              </a:rPr>
              <a:t>）表示足球被踢出后经过的时间．</a:t>
            </a:r>
          </a:p>
          <a:p>
            <a:pPr>
              <a:defRPr/>
            </a:pPr>
            <a:r>
              <a:rPr kumimoji="0" lang="zh-CN" altLang="en-US" sz="2800" b="1" dirty="0">
                <a:solidFill>
                  <a:srgbClr val="000000"/>
                </a:solidFill>
                <a:latin typeface="+mn-ea"/>
                <a:ea typeface="+mn-ea"/>
              </a:rPr>
              <a:t>（</a:t>
            </a:r>
            <a:r>
              <a:rPr kumimoji="0" lang="en-US" altLang="zh-CN" sz="2800" b="1" dirty="0">
                <a:solidFill>
                  <a:srgbClr val="000000"/>
                </a:solidFill>
                <a:latin typeface="+mn-ea"/>
                <a:ea typeface="+mn-ea"/>
              </a:rPr>
              <a:t>1</a:t>
            </a:r>
            <a:r>
              <a:rPr kumimoji="0" lang="zh-CN" altLang="en-US" sz="2800" b="1" dirty="0">
                <a:solidFill>
                  <a:srgbClr val="000000"/>
                </a:solidFill>
                <a:latin typeface="+mn-ea"/>
                <a:ea typeface="+mn-ea"/>
              </a:rPr>
              <a:t>）</a:t>
            </a:r>
            <a:r>
              <a:rPr kumimoji="0" lang="en-US" altLang="zh-CN" sz="2800" b="1" dirty="0">
                <a:solidFill>
                  <a:srgbClr val="000000"/>
                </a:solidFill>
                <a:latin typeface="+mn-ea"/>
                <a:ea typeface="+mn-ea"/>
              </a:rPr>
              <a:t>t=1</a:t>
            </a:r>
            <a:r>
              <a:rPr kumimoji="0" lang="zh-CN" altLang="en-US" sz="2800" b="1" dirty="0">
                <a:solidFill>
                  <a:srgbClr val="000000"/>
                </a:solidFill>
                <a:latin typeface="+mn-ea"/>
                <a:ea typeface="+mn-ea"/>
              </a:rPr>
              <a:t>时，足球的高度是多少？</a:t>
            </a:r>
            <a:endParaRPr kumimoji="0" lang="zh-CN" altLang="en-US" sz="2800" b="1" dirty="0">
              <a:solidFill>
                <a:srgbClr val="FF0000"/>
              </a:solidFill>
              <a:latin typeface="+mn-ea"/>
              <a:ea typeface="+mn-ea"/>
            </a:endParaRPr>
          </a:p>
          <a:p>
            <a:pPr>
              <a:defRPr/>
            </a:pPr>
            <a:r>
              <a:rPr kumimoji="0" lang="zh-CN" altLang="en-US" sz="2800" b="1" dirty="0">
                <a:solidFill>
                  <a:srgbClr val="000000"/>
                </a:solidFill>
                <a:latin typeface="+mn-ea"/>
                <a:ea typeface="+mn-ea"/>
              </a:rPr>
              <a:t>（</a:t>
            </a:r>
            <a:r>
              <a:rPr kumimoji="0" lang="en-US" altLang="zh-CN" sz="2800" b="1" dirty="0">
                <a:solidFill>
                  <a:srgbClr val="000000"/>
                </a:solidFill>
                <a:latin typeface="+mn-ea"/>
                <a:ea typeface="+mn-ea"/>
              </a:rPr>
              <a:t>2</a:t>
            </a:r>
            <a:r>
              <a:rPr kumimoji="0" lang="zh-CN" altLang="en-US" sz="2800" b="1" dirty="0">
                <a:solidFill>
                  <a:srgbClr val="000000"/>
                </a:solidFill>
                <a:latin typeface="+mn-ea"/>
                <a:ea typeface="+mn-ea"/>
              </a:rPr>
              <a:t>）</a:t>
            </a:r>
            <a:r>
              <a:rPr kumimoji="0" lang="en-US" altLang="zh-CN" sz="2800" b="1" dirty="0">
                <a:solidFill>
                  <a:srgbClr val="000000"/>
                </a:solidFill>
                <a:latin typeface="+mn-ea"/>
                <a:ea typeface="+mn-ea"/>
              </a:rPr>
              <a:t>t</a:t>
            </a:r>
            <a:r>
              <a:rPr kumimoji="0" lang="zh-CN" altLang="en-US" sz="2800" b="1" dirty="0">
                <a:solidFill>
                  <a:srgbClr val="000000"/>
                </a:solidFill>
                <a:latin typeface="+mn-ea"/>
                <a:ea typeface="+mn-ea"/>
              </a:rPr>
              <a:t>为何值时，</a:t>
            </a:r>
            <a:r>
              <a:rPr kumimoji="0" lang="en-US" altLang="zh-CN" sz="2800" b="1" dirty="0">
                <a:solidFill>
                  <a:srgbClr val="000000"/>
                </a:solidFill>
                <a:latin typeface="+mn-ea"/>
                <a:ea typeface="+mn-ea"/>
              </a:rPr>
              <a:t>h</a:t>
            </a:r>
            <a:r>
              <a:rPr kumimoji="0" lang="zh-CN" altLang="en-US" sz="2800" b="1" dirty="0">
                <a:solidFill>
                  <a:srgbClr val="000000"/>
                </a:solidFill>
                <a:latin typeface="+mn-ea"/>
                <a:ea typeface="+mn-ea"/>
              </a:rPr>
              <a:t>最大？</a:t>
            </a:r>
          </a:p>
          <a:p>
            <a:pPr>
              <a:defRPr/>
            </a:pPr>
            <a:r>
              <a:rPr kumimoji="0" lang="zh-CN" altLang="en-US" sz="2800" b="1" dirty="0">
                <a:solidFill>
                  <a:srgbClr val="000000"/>
                </a:solidFill>
                <a:latin typeface="+mn-ea"/>
                <a:ea typeface="+mn-ea"/>
              </a:rPr>
              <a:t>（</a:t>
            </a:r>
            <a:r>
              <a:rPr kumimoji="0" lang="en-US" altLang="zh-CN" sz="2800" b="1" dirty="0">
                <a:solidFill>
                  <a:srgbClr val="000000"/>
                </a:solidFill>
                <a:latin typeface="+mn-ea"/>
                <a:ea typeface="+mn-ea"/>
              </a:rPr>
              <a:t>3</a:t>
            </a:r>
            <a:r>
              <a:rPr kumimoji="0" lang="zh-CN" altLang="en-US" sz="2800" b="1" dirty="0">
                <a:solidFill>
                  <a:srgbClr val="000000"/>
                </a:solidFill>
                <a:latin typeface="+mn-ea"/>
                <a:ea typeface="+mn-ea"/>
              </a:rPr>
              <a:t>）球经过多长时间球落地？</a:t>
            </a:r>
          </a:p>
          <a:p>
            <a:pPr>
              <a:defRPr/>
            </a:pPr>
            <a:r>
              <a:rPr kumimoji="0" lang="zh-CN" altLang="en-US" sz="2800" b="1" dirty="0">
                <a:solidFill>
                  <a:srgbClr val="000000"/>
                </a:solidFill>
                <a:latin typeface="+mn-ea"/>
                <a:ea typeface="+mn-ea"/>
              </a:rPr>
              <a:t>（</a:t>
            </a:r>
            <a:r>
              <a:rPr kumimoji="0" lang="en-US" altLang="zh-CN" sz="2800" b="1" dirty="0">
                <a:solidFill>
                  <a:srgbClr val="000000"/>
                </a:solidFill>
                <a:latin typeface="+mn-ea"/>
                <a:ea typeface="+mn-ea"/>
              </a:rPr>
              <a:t>4</a:t>
            </a:r>
            <a:r>
              <a:rPr kumimoji="0" lang="zh-CN" altLang="en-US" sz="2800" b="1" dirty="0">
                <a:solidFill>
                  <a:srgbClr val="000000"/>
                </a:solidFill>
                <a:latin typeface="+mn-ea"/>
                <a:ea typeface="+mn-ea"/>
              </a:rPr>
              <a:t>）方程－</a:t>
            </a:r>
            <a:r>
              <a:rPr kumimoji="0" lang="en-US" altLang="zh-CN" sz="2800" b="1" dirty="0">
                <a:solidFill>
                  <a:srgbClr val="000000"/>
                </a:solidFill>
                <a:latin typeface="+mn-ea"/>
                <a:ea typeface="+mn-ea"/>
              </a:rPr>
              <a:t>4.9t</a:t>
            </a:r>
            <a:r>
              <a:rPr kumimoji="0" lang="en-US" altLang="zh-CN" sz="2800" b="1" baseline="30000" dirty="0">
                <a:solidFill>
                  <a:srgbClr val="000000"/>
                </a:solidFill>
                <a:latin typeface="+mn-ea"/>
                <a:ea typeface="+mn-ea"/>
              </a:rPr>
              <a:t>2</a:t>
            </a:r>
            <a:r>
              <a:rPr kumimoji="0" lang="zh-CN" altLang="en-US" sz="2800" b="1" dirty="0">
                <a:solidFill>
                  <a:srgbClr val="000000"/>
                </a:solidFill>
                <a:latin typeface="+mn-ea"/>
                <a:ea typeface="+mn-ea"/>
              </a:rPr>
              <a:t>＋</a:t>
            </a:r>
            <a:r>
              <a:rPr kumimoji="0" lang="en-US" altLang="zh-CN" sz="2800" b="1" dirty="0">
                <a:solidFill>
                  <a:srgbClr val="000000"/>
                </a:solidFill>
                <a:latin typeface="+mn-ea"/>
                <a:ea typeface="+mn-ea"/>
              </a:rPr>
              <a:t>19.6t=0</a:t>
            </a:r>
            <a:r>
              <a:rPr kumimoji="0" lang="zh-CN" altLang="en-US" sz="2800" b="1" dirty="0">
                <a:solidFill>
                  <a:srgbClr val="000000"/>
                </a:solidFill>
                <a:latin typeface="+mn-ea"/>
                <a:ea typeface="+mn-ea"/>
              </a:rPr>
              <a:t>的根的实际意义是什么？你能在图上表示吗</a:t>
            </a:r>
            <a:r>
              <a:rPr kumimoji="0" lang="en-US" altLang="zh-CN" sz="2800" b="1" dirty="0">
                <a:solidFill>
                  <a:srgbClr val="000000"/>
                </a:solidFill>
                <a:latin typeface="+mn-ea"/>
                <a:ea typeface="+mn-ea"/>
              </a:rPr>
              <a:t>?</a:t>
            </a:r>
          </a:p>
          <a:p>
            <a:pPr>
              <a:defRPr/>
            </a:pPr>
            <a:r>
              <a:rPr kumimoji="0" lang="zh-CN" altLang="en-US" sz="2800" b="1" dirty="0">
                <a:solidFill>
                  <a:srgbClr val="000000"/>
                </a:solidFill>
                <a:latin typeface="+mn-ea"/>
                <a:ea typeface="+mn-ea"/>
              </a:rPr>
              <a:t>（</a:t>
            </a:r>
            <a:r>
              <a:rPr kumimoji="0" lang="en-US" altLang="zh-CN" sz="2800" b="1" dirty="0">
                <a:solidFill>
                  <a:srgbClr val="000000"/>
                </a:solidFill>
                <a:latin typeface="+mn-ea"/>
                <a:ea typeface="+mn-ea"/>
              </a:rPr>
              <a:t>5</a:t>
            </a:r>
            <a:r>
              <a:rPr kumimoji="0" lang="zh-CN" altLang="en-US" sz="2800" b="1" dirty="0">
                <a:solidFill>
                  <a:srgbClr val="000000"/>
                </a:solidFill>
                <a:latin typeface="+mn-ea"/>
                <a:ea typeface="+mn-ea"/>
              </a:rPr>
              <a:t>）方程</a:t>
            </a:r>
            <a:r>
              <a:rPr kumimoji="0" lang="en-US" altLang="zh-CN" sz="2800" b="1" dirty="0">
                <a:solidFill>
                  <a:srgbClr val="000000"/>
                </a:solidFill>
                <a:latin typeface="+mn-ea"/>
                <a:ea typeface="+mn-ea"/>
              </a:rPr>
              <a:t>14.7=</a:t>
            </a:r>
            <a:r>
              <a:rPr kumimoji="0" lang="zh-CN" altLang="en-US" sz="2800" b="1" dirty="0">
                <a:solidFill>
                  <a:srgbClr val="000000"/>
                </a:solidFill>
                <a:latin typeface="+mn-ea"/>
                <a:ea typeface="+mn-ea"/>
              </a:rPr>
              <a:t>－</a:t>
            </a:r>
            <a:r>
              <a:rPr kumimoji="0" lang="en-US" altLang="zh-CN" sz="2800" b="1" dirty="0">
                <a:solidFill>
                  <a:srgbClr val="000000"/>
                </a:solidFill>
                <a:latin typeface="+mn-ea"/>
                <a:ea typeface="+mn-ea"/>
              </a:rPr>
              <a:t>4.9t</a:t>
            </a:r>
            <a:r>
              <a:rPr kumimoji="0" lang="en-US" altLang="zh-CN" sz="2800" b="1" baseline="30000" dirty="0">
                <a:solidFill>
                  <a:srgbClr val="000000"/>
                </a:solidFill>
                <a:latin typeface="+mn-ea"/>
                <a:ea typeface="+mn-ea"/>
              </a:rPr>
              <a:t>2</a:t>
            </a:r>
            <a:r>
              <a:rPr kumimoji="0" lang="zh-CN" altLang="en-US" sz="2800" b="1" dirty="0">
                <a:solidFill>
                  <a:srgbClr val="000000"/>
                </a:solidFill>
                <a:latin typeface="+mn-ea"/>
                <a:ea typeface="+mn-ea"/>
              </a:rPr>
              <a:t>＋</a:t>
            </a:r>
            <a:r>
              <a:rPr kumimoji="0" lang="en-US" altLang="zh-CN" sz="2800" b="1" dirty="0">
                <a:solidFill>
                  <a:srgbClr val="000000"/>
                </a:solidFill>
                <a:latin typeface="+mn-ea"/>
                <a:ea typeface="+mn-ea"/>
              </a:rPr>
              <a:t>19.6t </a:t>
            </a:r>
            <a:r>
              <a:rPr kumimoji="0" lang="zh-CN" altLang="en-US" sz="2800" b="1" dirty="0">
                <a:solidFill>
                  <a:srgbClr val="000000"/>
                </a:solidFill>
                <a:latin typeface="+mn-ea"/>
                <a:ea typeface="+mn-ea"/>
              </a:rPr>
              <a:t>的根的实际意义是什么？你能在图上表示吗</a:t>
            </a:r>
            <a:r>
              <a:rPr kumimoji="0" lang="en-US" altLang="zh-CN" sz="2800" b="1" dirty="0">
                <a:solidFill>
                  <a:srgbClr val="000000"/>
                </a:solidFill>
                <a:latin typeface="+mn-ea"/>
                <a:ea typeface="+mn-ea"/>
              </a:rPr>
              <a:t>?</a:t>
            </a:r>
          </a:p>
        </p:txBody>
      </p:sp>
      <p:grpSp>
        <p:nvGrpSpPr>
          <p:cNvPr id="11267" name="Group 10"/>
          <p:cNvGrpSpPr/>
          <p:nvPr/>
        </p:nvGrpSpPr>
        <p:grpSpPr bwMode="auto">
          <a:xfrm>
            <a:off x="468313" y="0"/>
            <a:ext cx="2951162" cy="1725613"/>
            <a:chOff x="2208" y="1632"/>
            <a:chExt cx="1766" cy="1087"/>
          </a:xfrm>
        </p:grpSpPr>
        <p:pic>
          <p:nvPicPr>
            <p:cNvPr id="11268" name="Picture 11" descr="图片25副本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208" y="1632"/>
              <a:ext cx="1766" cy="1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69" name="TextBox 21"/>
            <p:cNvSpPr txBox="1">
              <a:spLocks noChangeArrowheads="1"/>
            </p:cNvSpPr>
            <p:nvPr/>
          </p:nvSpPr>
          <p:spPr bwMode="auto">
            <a:xfrm>
              <a:off x="2438" y="2030"/>
              <a:ext cx="1336" cy="423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09" tIns="45704" rIns="91409" bIns="45704">
              <a:spAutoFit/>
            </a:bodyPr>
            <a:lstStyle>
              <a:lvl1pPr defTabSz="1087755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defTabSz="1087755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defTabSz="1087755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defTabSz="1087755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defTabSz="1087755" eaLnBrk="0" hangingPunct="0"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defTabSz="108775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defTabSz="108775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defTabSz="108775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defTabSz="108775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kumimoji="0" lang="zh-CN" altLang="en-US" sz="38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深入理解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Strategic 2">
      <a:dk1>
        <a:srgbClr val="000000"/>
      </a:dk1>
      <a:lt1>
        <a:srgbClr val="E9E2B6"/>
      </a:lt1>
      <a:dk2>
        <a:srgbClr val="996600"/>
      </a:dk2>
      <a:lt2>
        <a:srgbClr val="786950"/>
      </a:lt2>
      <a:accent1>
        <a:srgbClr val="727DE0"/>
      </a:accent1>
      <a:accent2>
        <a:srgbClr val="D54F41"/>
      </a:accent2>
      <a:accent3>
        <a:srgbClr val="F2EED7"/>
      </a:accent3>
      <a:accent4>
        <a:srgbClr val="000000"/>
      </a:accent4>
      <a:accent5>
        <a:srgbClr val="BCBFED"/>
      </a:accent5>
      <a:accent6>
        <a:srgbClr val="C1473A"/>
      </a:accent6>
      <a:hlink>
        <a:srgbClr val="003300"/>
      </a:hlink>
      <a:folHlink>
        <a:srgbClr val="339933"/>
      </a:folHlink>
    </a:clrScheme>
    <a:fontScheme name="Strategic">
      <a:majorFont>
        <a:latin typeface="Times New Roman"/>
        <a:ea typeface="幼圆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5CCDD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5CCDD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Strategic 1">
        <a:dk1>
          <a:srgbClr val="000000"/>
        </a:dk1>
        <a:lt1>
          <a:srgbClr val="EAEAEA"/>
        </a:lt1>
        <a:dk2>
          <a:srgbClr val="819E81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C1CCC1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2">
        <a:dk1>
          <a:srgbClr val="000000"/>
        </a:dk1>
        <a:lt1>
          <a:srgbClr val="E9E2B6"/>
        </a:lt1>
        <a:dk2>
          <a:srgbClr val="996600"/>
        </a:dk2>
        <a:lt2>
          <a:srgbClr val="786950"/>
        </a:lt2>
        <a:accent1>
          <a:srgbClr val="727DE0"/>
        </a:accent1>
        <a:accent2>
          <a:srgbClr val="D54F41"/>
        </a:accent2>
        <a:accent3>
          <a:srgbClr val="F2EED7"/>
        </a:accent3>
        <a:accent4>
          <a:srgbClr val="000000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c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c 4">
        <a:dk1>
          <a:srgbClr val="000000"/>
        </a:dk1>
        <a:lt1>
          <a:srgbClr val="EAEAEA"/>
        </a:lt1>
        <a:dk2>
          <a:srgbClr val="BC6262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DAB7B7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000066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5">
        <a:dk1>
          <a:srgbClr val="000000"/>
        </a:dk1>
        <a:lt1>
          <a:srgbClr val="EAEAEA"/>
        </a:lt1>
        <a:dk2>
          <a:srgbClr val="5C74A4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B5BCCF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FFFFCC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6">
        <a:dk1>
          <a:srgbClr val="000000"/>
        </a:dk1>
        <a:lt1>
          <a:srgbClr val="EAEAEA"/>
        </a:lt1>
        <a:dk2>
          <a:srgbClr val="996600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CAB8AA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培训资料模版</Template>
  <TotalTime>0</TotalTime>
  <Words>1313</Words>
  <Application>Microsoft Office PowerPoint</Application>
  <PresentationFormat>全屏显示(4:3)</PresentationFormat>
  <Paragraphs>127</Paragraphs>
  <Slides>18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0" baseType="lpstr">
      <vt:lpstr>黑体</vt:lpstr>
      <vt:lpstr>华文楷体</vt:lpstr>
      <vt:lpstr>隶书</vt:lpstr>
      <vt:lpstr>宋体</vt:lpstr>
      <vt:lpstr>微软雅黑</vt:lpstr>
      <vt:lpstr>幼圆</vt:lpstr>
      <vt:lpstr>Arial</vt:lpstr>
      <vt:lpstr>Calibri</vt:lpstr>
      <vt:lpstr>Times New Roman</vt:lpstr>
      <vt:lpstr>Wingdings</vt:lpstr>
      <vt:lpstr>WWW.2PPT.COM
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2003-08-14T13:41:00Z</dcterms:created>
  <dcterms:modified xsi:type="dcterms:W3CDTF">2023-01-16T21:47:18Z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1E72914875B14D4A9C3EC6EB6F8B4B80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