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300" r:id="rId2"/>
    <p:sldId id="257" r:id="rId3"/>
    <p:sldId id="264" r:id="rId4"/>
    <p:sldId id="265" r:id="rId5"/>
    <p:sldId id="267" r:id="rId6"/>
    <p:sldId id="261" r:id="rId7"/>
    <p:sldId id="266" r:id="rId8"/>
    <p:sldId id="268" r:id="rId9"/>
    <p:sldId id="279" r:id="rId10"/>
    <p:sldId id="269" r:id="rId11"/>
    <p:sldId id="277" r:id="rId12"/>
    <p:sldId id="270" r:id="rId13"/>
    <p:sldId id="271" r:id="rId14"/>
    <p:sldId id="272" r:id="rId15"/>
    <p:sldId id="278" r:id="rId16"/>
    <p:sldId id="273" r:id="rId17"/>
    <p:sldId id="274"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276" r:id="rId39"/>
    <p:sldId id="275" r:id="rId40"/>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6F407811-8F58-4E14-AF1A-E5794648212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FECA432-335C-4D78-92BF-6CAD3CF2FC2C}"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4C544E6-0752-455B-9FB3-C1B32B0D7335}"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7908EF9-E977-440C-8BD2-B2FE84C0BE24}"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ABE9C9B-2319-412E-936F-B5A057D2554D}"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E180CDB-1196-4FD2-8E87-F43E8EEB4DAE}"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A07D41CC-9B1E-4229-AAF7-655F6B167F5A}"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2A3FA87-43EB-445F-8BD1-3FFBE05A0989}"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F302C668-67F8-4C40-9F1D-ED6BA87D1623}"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A64134B-C961-436C-B955-907051EFF65A}"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1F896C6D-1F8B-4B67-835C-EB0DF3E3A9C1}"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37A629DB-C720-4632-9DDB-19FEC7F1A708}"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82130228-2F82-4117-BCE1-E6B6F8CCA069}"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0D83CF45-CFE1-4007-8E4A-5D4F9B4202F0}"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F4507668-36A5-4730-BC99-F551E2D2B6DE}"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92F1F8BD-6A88-4600-B60B-6D58B907F038}"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A1521D4C-FE7C-497F-B58B-5E8E228BB757}"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386BDF6-9C99-4CFA-91AC-19A2B4BBCB85}"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0B0BE205-18B0-4C3A-A526-EB3C5F0FCD4D}"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9E06F29-3215-4CA1-A0E9-ED3353587E6A}"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5059"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5060"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5D1A18AB-423E-4FFB-8169-808BD65955A1}" type="datetimeFigureOut">
              <a:rPr lang="zh-CN" altLang="en-US"/>
              <a:t>2023-01-17</a:t>
            </a:fld>
            <a:endParaRPr lang="en-US" altLang="zh-CN"/>
          </a:p>
        </p:txBody>
      </p:sp>
      <p:sp>
        <p:nvSpPr>
          <p:cNvPr id="45061"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45062"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914EC772-9EC8-4D35-A40D-CED407B0780C}"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7747" y="549164"/>
            <a:ext cx="71929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800" b="1" dirty="0" smtClean="0">
                <a:solidFill>
                  <a:srgbClr val="000000"/>
                </a:solidFill>
                <a:latin typeface="Times New Roman" panose="02020603050405020304" pitchFamily="18" charset="0"/>
                <a:cs typeface="Times New Roman" panose="02020603050405020304" pitchFamily="18" charset="0"/>
              </a:rPr>
              <a:t>Unit 1</a:t>
            </a:r>
          </a:p>
          <a:p>
            <a:pPr algn="ctr" eaLnBrk="1" hangingPunct="1">
              <a:defRPr/>
            </a:pPr>
            <a:r>
              <a:rPr lang="en-US" altLang="zh-CN" sz="4800" b="1" dirty="0" smtClean="0">
                <a:solidFill>
                  <a:srgbClr val="000000"/>
                </a:solidFill>
                <a:latin typeface="Times New Roman" panose="02020603050405020304" pitchFamily="18" charset="0"/>
                <a:cs typeface="Times New Roman" panose="02020603050405020304" pitchFamily="18" charset="0"/>
              </a:rPr>
              <a:t>What’s the matter?</a:t>
            </a:r>
          </a:p>
        </p:txBody>
      </p:sp>
      <p:sp>
        <p:nvSpPr>
          <p:cNvPr id="5" name="Text Box 3"/>
          <p:cNvSpPr txBox="1">
            <a:spLocks noChangeArrowheads="1"/>
          </p:cNvSpPr>
          <p:nvPr/>
        </p:nvSpPr>
        <p:spPr bwMode="auto">
          <a:xfrm>
            <a:off x="3384546" y="2414587"/>
            <a:ext cx="25193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400" b="1" dirty="0" smtClean="0">
                <a:solidFill>
                  <a:srgbClr val="000000"/>
                </a:solidFill>
                <a:latin typeface="微软雅黑" panose="020B0503020204020204" pitchFamily="34" charset="-122"/>
                <a:ea typeface="微软雅黑" panose="020B0503020204020204" pitchFamily="34" charset="-122"/>
              </a:rPr>
              <a:t>R  </a:t>
            </a:r>
            <a:r>
              <a:rPr lang="zh-CN" altLang="en-US" sz="24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1028" name="Line 6"/>
          <p:cNvSpPr>
            <a:spLocks noChangeShapeType="1"/>
          </p:cNvSpPr>
          <p:nvPr/>
        </p:nvSpPr>
        <p:spPr bwMode="auto">
          <a:xfrm>
            <a:off x="1020761" y="2225674"/>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a:latin typeface="Times New Roman" panose="02020603050405020304" pitchFamily="18" charset="0"/>
              <a:cs typeface="Times New Roman" panose="02020603050405020304" pitchFamily="18" charset="0"/>
            </a:endParaRPr>
          </a:p>
        </p:txBody>
      </p:sp>
      <p:sp>
        <p:nvSpPr>
          <p:cNvPr id="6" name="矩形 5"/>
          <p:cNvSpPr/>
          <p:nvPr/>
        </p:nvSpPr>
        <p:spPr>
          <a:xfrm>
            <a:off x="0" y="4171562"/>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10548" y="3059821"/>
            <a:ext cx="9133452" cy="400110"/>
          </a:xfrm>
          <a:prstGeom prst="rect">
            <a:avLst/>
          </a:prstGeom>
        </p:spPr>
        <p:txBody>
          <a:bodyPr wrap="square">
            <a:spAutoFit/>
          </a:bodyPr>
          <a:lstStyle/>
          <a:p>
            <a:pPr algn="ctr"/>
            <a:r>
              <a:rPr lang="zh-CN" altLang="en-US" sz="2000" b="1" dirty="0" smtClean="0">
                <a:latin typeface="微软雅黑" panose="020B0503020204020204" pitchFamily="34" charset="-122"/>
                <a:ea typeface="微软雅黑" panose="020B0503020204020204" pitchFamily="34" charset="-122"/>
              </a:rPr>
              <a:t>第</a:t>
            </a:r>
            <a:r>
              <a:rPr lang="en-US" altLang="zh-CN" sz="2000" b="1" dirty="0" smtClean="0">
                <a:latin typeface="微软雅黑" panose="020B0503020204020204" pitchFamily="34" charset="-122"/>
                <a:ea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rPr>
              <a:t>课</a:t>
            </a:r>
            <a:r>
              <a:rPr lang="zh-CN" altLang="en-US" sz="2000" b="1" dirty="0">
                <a:latin typeface="微软雅黑" panose="020B0503020204020204" pitchFamily="34" charset="-122"/>
                <a:ea typeface="微软雅黑" panose="020B0503020204020204" pitchFamily="34" charset="-122"/>
              </a:rPr>
              <a:t>时</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一级栏目"/>
          <p:cNvPicPr>
            <a:picLocks noChangeAspect="1" noChangeArrowheads="1"/>
          </p:cNvPicPr>
          <p:nvPr/>
        </p:nvPicPr>
        <p:blipFill>
          <a:blip r:embed="rId2" cstate="email"/>
          <a:srcRect/>
          <a:stretch>
            <a:fillRect/>
          </a:stretch>
        </p:blipFill>
        <p:spPr bwMode="auto">
          <a:xfrm>
            <a:off x="190500" y="2270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87"/>
          <p:cNvSpPr>
            <a:spLocks noChangeArrowheads="1"/>
          </p:cNvSpPr>
          <p:nvPr/>
        </p:nvSpPr>
        <p:spPr bwMode="auto">
          <a:xfrm>
            <a:off x="893763" y="400050"/>
            <a:ext cx="317500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5" name="Rectangle 1"/>
          <p:cNvSpPr>
            <a:spLocks noChangeArrowheads="1"/>
          </p:cNvSpPr>
          <p:nvPr/>
        </p:nvSpPr>
        <p:spPr bwMode="auto">
          <a:xfrm>
            <a:off x="525463" y="1036638"/>
            <a:ext cx="8207375" cy="1508125"/>
          </a:xfrm>
          <a:prstGeom prst="rect">
            <a:avLst/>
          </a:prstGeom>
          <a:noFill/>
          <a:ln>
            <a:noFill/>
          </a:ln>
          <a:effectLst/>
          <a:extLst>
            <a:ext uri="{909E8E84-426E-40DD-AFC4-6F175D3DCCD1}">
              <a14:hiddenFill xmlns:a14="http://schemas.microsoft.com/office/drawing/2010/main">
                <a:solidFill>
                  <a:srgbClr val="F1FED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85698" anchor="ctr">
            <a:spAutoFit/>
          </a:bodyPr>
          <a:lstStyle/>
          <a:p>
            <a:pPr marL="342900" indent="-342900">
              <a:lnSpc>
                <a:spcPct val="110000"/>
              </a:lnSpc>
            </a:pPr>
            <a:r>
              <a:rPr lang="zh-CN" altLang="en-US" sz="2800" b="1" dirty="0">
                <a:latin typeface="Times New Roman" panose="02020603050405020304" pitchFamily="18" charset="0"/>
              </a:rPr>
              <a:t>1. </a:t>
            </a:r>
            <a:r>
              <a:rPr lang="en-US" altLang="zh-CN" sz="2800" b="1" dirty="0">
                <a:latin typeface="Times New Roman" panose="02020603050405020304" pitchFamily="18" charset="0"/>
                <a:cs typeface="Times New Roman" panose="02020603050405020304" pitchFamily="18" charset="0"/>
              </a:rPr>
              <a:t>... when the driver saw an old man lying on the side of the road.</a:t>
            </a:r>
          </a:p>
          <a:p>
            <a:pPr marL="342900" indent="-342900">
              <a:lnSpc>
                <a:spcPct val="110000"/>
              </a:lnSpc>
            </a:pPr>
            <a:r>
              <a:rPr lang="zh-CN" altLang="en-US" sz="2800" b="1" dirty="0">
                <a:latin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 </a:t>
            </a:r>
            <a:r>
              <a:rPr lang="zh-CN" altLang="en-US" sz="2400" b="1" dirty="0">
                <a:latin typeface="黑体" panose="02010609060101010101" pitchFamily="49" charset="-122"/>
                <a:ea typeface="黑体" panose="02010609060101010101" pitchFamily="49" charset="-122"/>
                <a:cs typeface="Times New Roman" panose="02020603050405020304" pitchFamily="18" charset="0"/>
              </a:rPr>
              <a:t>这时司机看到一位老人正躺在路边</a:t>
            </a:r>
            <a:r>
              <a:rPr lang="zh-CN" altLang="en-US"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  </a:t>
            </a:r>
          </a:p>
        </p:txBody>
      </p:sp>
      <p:sp>
        <p:nvSpPr>
          <p:cNvPr id="6" name="Rectangle 1"/>
          <p:cNvSpPr>
            <a:spLocks noChangeArrowheads="1"/>
          </p:cNvSpPr>
          <p:nvPr/>
        </p:nvSpPr>
        <p:spPr bwMode="auto">
          <a:xfrm>
            <a:off x="736600" y="2608263"/>
            <a:ext cx="8080375" cy="1035050"/>
          </a:xfrm>
          <a:prstGeom prst="rect">
            <a:avLst/>
          </a:prstGeom>
          <a:noFill/>
          <a:ln>
            <a:noFill/>
          </a:ln>
          <a:effectLst/>
          <a:extLst>
            <a:ext uri="{909E8E84-426E-40DD-AFC4-6F175D3DCCD1}">
              <a14:hiddenFill xmlns:a14="http://schemas.microsoft.com/office/drawing/2010/main">
                <a:solidFill>
                  <a:srgbClr val="F1FEDD"/>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85698" anchor="ctr">
            <a:spAutoFit/>
          </a:bodyPr>
          <a:lstStyle/>
          <a:p>
            <a:pPr>
              <a:lnSpc>
                <a:spcPct val="110000"/>
              </a:lnSpc>
            </a:pPr>
            <a:r>
              <a:rPr lang="zh-CN" altLang="en-US" sz="2800" b="1" dirty="0">
                <a:solidFill>
                  <a:srgbClr val="FF0000"/>
                </a:solidFill>
                <a:latin typeface="Times New Roman" panose="02020603050405020304" pitchFamily="18" charset="0"/>
                <a:cs typeface="Times New Roman" panose="02020603050405020304" pitchFamily="18" charset="0"/>
              </a:rPr>
              <a:t> </a:t>
            </a:r>
            <a:r>
              <a:rPr lang="zh-CN" altLang="en-US" sz="2800" b="1" dirty="0">
                <a:solidFill>
                  <a:srgbClr val="0000FF"/>
                </a:solidFill>
                <a:latin typeface="Times New Roman" panose="02020603050405020304" pitchFamily="18" charset="0"/>
                <a:cs typeface="Times New Roman" panose="02020603050405020304" pitchFamily="18" charset="0"/>
              </a:rPr>
              <a:t>see sb. doing sth</a:t>
            </a:r>
            <a:r>
              <a:rPr lang="en-US" altLang="zh-CN" sz="2800" b="1" dirty="0">
                <a:solidFill>
                  <a:srgbClr val="0000FF"/>
                </a:solidFill>
                <a:latin typeface="Times New Roman" panose="02020603050405020304" pitchFamily="18" charset="0"/>
                <a:cs typeface="Times New Roman" panose="02020603050405020304" pitchFamily="18" charset="0"/>
              </a:rPr>
              <a:t>.</a:t>
            </a:r>
            <a:r>
              <a:rPr lang="zh-CN" altLang="en-US" sz="2800" b="1" dirty="0">
                <a:solidFill>
                  <a:srgbClr val="0000FF"/>
                </a:solidFill>
                <a:latin typeface="Times New Roman" panose="02020603050405020304" pitchFamily="18" charset="0"/>
                <a:cs typeface="Times New Roman" panose="02020603050405020304" pitchFamily="18" charset="0"/>
              </a:rPr>
              <a:t> </a:t>
            </a:r>
            <a:r>
              <a:rPr lang="zh-CN" altLang="en-US" sz="24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看见某人正在做某事</a:t>
            </a:r>
          </a:p>
          <a:p>
            <a:pPr>
              <a:lnSpc>
                <a:spcPct val="110000"/>
              </a:lnSpc>
            </a:pPr>
            <a:r>
              <a:rPr lang="zh-CN" altLang="en-US" sz="2800" b="1" dirty="0">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When I pass the window I</a:t>
            </a:r>
            <a:r>
              <a:rPr lang="en-US" altLang="zh-CN" sz="2800" b="1" dirty="0">
                <a:solidFill>
                  <a:srgbClr val="333333"/>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rPr>
              <a:t>see</a:t>
            </a:r>
            <a:r>
              <a:rPr lang="en-US" altLang="zh-CN" sz="2800" b="1" dirty="0">
                <a:solidFill>
                  <a:srgbClr val="333333"/>
                </a:solidFill>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him</a:t>
            </a:r>
            <a:r>
              <a:rPr lang="en-US" altLang="zh-CN" sz="2800" b="1" dirty="0">
                <a:solidFill>
                  <a:srgbClr val="333333"/>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rPr>
              <a:t>drawing</a:t>
            </a:r>
            <a:r>
              <a:rPr lang="en-US" altLang="zh-CN" sz="2800" b="1" dirty="0">
                <a:solidFill>
                  <a:srgbClr val="333333"/>
                </a:solidFill>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a </a:t>
            </a:r>
            <a:r>
              <a:rPr lang="zh-CN" altLang="en-US" sz="2800" b="1" dirty="0">
                <a:latin typeface="Times New Roman" panose="02020603050405020304" pitchFamily="18" charset="0"/>
                <a:cs typeface="Times New Roman" panose="02020603050405020304" pitchFamily="18" charset="0"/>
              </a:rPr>
              <a:t>picture. </a:t>
            </a:r>
          </a:p>
        </p:txBody>
      </p:sp>
      <p:sp>
        <p:nvSpPr>
          <p:cNvPr id="7" name="Rectangle 5"/>
          <p:cNvSpPr>
            <a:spLocks noChangeArrowheads="1"/>
          </p:cNvSpPr>
          <p:nvPr/>
        </p:nvSpPr>
        <p:spPr bwMode="auto">
          <a:xfrm>
            <a:off x="736600" y="3636963"/>
            <a:ext cx="5872163" cy="112553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p>
            <a:pPr>
              <a:lnSpc>
                <a:spcPct val="120000"/>
              </a:lnSpc>
            </a:pPr>
            <a:r>
              <a:rPr lang="zh-CN" altLang="en-US" sz="2800" b="1" dirty="0">
                <a:solidFill>
                  <a:srgbClr val="0000FF"/>
                </a:solidFill>
                <a:latin typeface="Times New Roman" panose="02020603050405020304" pitchFamily="18" charset="0"/>
                <a:cs typeface="Times New Roman" panose="02020603050405020304" pitchFamily="18" charset="0"/>
              </a:rPr>
              <a:t>see sb. do sth. </a:t>
            </a:r>
            <a:r>
              <a:rPr lang="zh-CN" altLang="en-US" sz="24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看见某人做过某事</a:t>
            </a:r>
          </a:p>
          <a:p>
            <a:pPr>
              <a:lnSpc>
                <a:spcPct val="120000"/>
              </a:lnSpc>
            </a:pPr>
            <a:r>
              <a:rPr lang="zh-CN" altLang="en-US" sz="2800" b="1" dirty="0">
                <a:latin typeface="Times New Roman" panose="02020603050405020304" pitchFamily="18" charset="0"/>
                <a:cs typeface="Times New Roman" panose="02020603050405020304" pitchFamily="18" charset="0"/>
              </a:rPr>
              <a:t>I often</a:t>
            </a:r>
            <a:r>
              <a:rPr lang="zh-CN" altLang="en-US" sz="2800" b="1" dirty="0">
                <a:solidFill>
                  <a:srgbClr val="333333"/>
                </a:solidFill>
                <a:latin typeface="Times New Roman" panose="02020603050405020304" pitchFamily="18" charset="0"/>
                <a:cs typeface="Times New Roman" panose="02020603050405020304" pitchFamily="18" charset="0"/>
              </a:rPr>
              <a:t> </a:t>
            </a:r>
            <a:r>
              <a:rPr lang="zh-CN" altLang="en-US" sz="2800" b="1" dirty="0">
                <a:solidFill>
                  <a:srgbClr val="FF0000"/>
                </a:solidFill>
                <a:latin typeface="Times New Roman" panose="02020603050405020304" pitchFamily="18" charset="0"/>
                <a:cs typeface="Times New Roman" panose="02020603050405020304" pitchFamily="18" charset="0"/>
              </a:rPr>
              <a:t>see</a:t>
            </a:r>
            <a:r>
              <a:rPr lang="zh-CN" altLang="en-US" sz="2800" b="1" dirty="0">
                <a:solidFill>
                  <a:srgbClr val="333333"/>
                </a:solidFill>
                <a:latin typeface="Times New Roman" panose="02020603050405020304" pitchFamily="18" charset="0"/>
                <a:cs typeface="Times New Roman" panose="02020603050405020304" pitchFamily="18" charset="0"/>
              </a:rPr>
              <a:t> </a:t>
            </a:r>
            <a:r>
              <a:rPr lang="zh-CN" altLang="en-US" sz="2800" b="1" dirty="0">
                <a:latin typeface="Times New Roman" panose="02020603050405020304" pitchFamily="18" charset="0"/>
                <a:cs typeface="Times New Roman" panose="02020603050405020304" pitchFamily="18" charset="0"/>
              </a:rPr>
              <a:t>him</a:t>
            </a:r>
            <a:r>
              <a:rPr lang="zh-CN" altLang="en-US" sz="2800" b="1" dirty="0">
                <a:solidFill>
                  <a:srgbClr val="333333"/>
                </a:solidFill>
                <a:latin typeface="Times New Roman" panose="02020603050405020304" pitchFamily="18" charset="0"/>
                <a:cs typeface="Times New Roman" panose="02020603050405020304" pitchFamily="18" charset="0"/>
              </a:rPr>
              <a:t> </a:t>
            </a:r>
            <a:r>
              <a:rPr lang="zh-CN" altLang="en-US" sz="2800" b="1" dirty="0">
                <a:solidFill>
                  <a:srgbClr val="FF0000"/>
                </a:solidFill>
                <a:latin typeface="Times New Roman" panose="02020603050405020304" pitchFamily="18" charset="0"/>
                <a:cs typeface="Times New Roman" panose="02020603050405020304" pitchFamily="18" charset="0"/>
              </a:rPr>
              <a:t>draw</a:t>
            </a:r>
            <a:r>
              <a:rPr lang="zh-CN" altLang="en-US" sz="2800" b="1" dirty="0">
                <a:solidFill>
                  <a:srgbClr val="333333"/>
                </a:solidFill>
                <a:latin typeface="Times New Roman" panose="02020603050405020304" pitchFamily="18" charset="0"/>
                <a:cs typeface="Times New Roman" panose="02020603050405020304" pitchFamily="18" charset="0"/>
              </a:rPr>
              <a:t> </a:t>
            </a:r>
            <a:r>
              <a:rPr lang="zh-CN" altLang="en-US" sz="2800" b="1" dirty="0">
                <a:latin typeface="Times New Roman" panose="02020603050405020304" pitchFamily="18" charset="0"/>
                <a:cs typeface="Times New Roman" panose="02020603050405020304" pitchFamily="18" charset="0"/>
              </a:rPr>
              <a:t>a picture.</a:t>
            </a:r>
          </a:p>
        </p:txBody>
      </p:sp>
      <p:pic>
        <p:nvPicPr>
          <p:cNvPr id="10247" name="Picture 2" descr="E:\丢这儿\图片\图片2.png"/>
          <p:cNvPicPr>
            <a:picLocks noChangeAspect="1" noChangeArrowheads="1"/>
          </p:cNvPicPr>
          <p:nvPr/>
        </p:nvPicPr>
        <p:blipFill>
          <a:blip r:embed="rId3"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additive="base">
                                        <p:cTn id="1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arn(inHorizontal)">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blinds(horizontal)">
                                      <p:cBhvr>
                                        <p:cTn id="3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20800" y="474663"/>
            <a:ext cx="6010275"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85698" anchor="ctr">
            <a:spAutoFit/>
          </a:bodyPr>
          <a:lstStyle/>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1) </a:t>
            </a:r>
            <a:r>
              <a:rPr lang="zh-CN" altLang="en-US" sz="2400" b="1" dirty="0">
                <a:latin typeface="+mj-lt"/>
                <a:ea typeface="+mj-ea"/>
                <a:cs typeface="Times New Roman" panose="02020603050405020304" pitchFamily="18" charset="0"/>
              </a:rPr>
              <a:t>我看见他正在河边玩。</a:t>
            </a:r>
          </a:p>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    I saw him _______ by the river.</a:t>
            </a:r>
          </a:p>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2) </a:t>
            </a:r>
            <a:r>
              <a:rPr lang="zh-CN" altLang="en-US" sz="2400" b="1" dirty="0">
                <a:latin typeface="+mj-lt"/>
                <a:ea typeface="+mj-ea"/>
                <a:cs typeface="Times New Roman" panose="02020603050405020304" pitchFamily="18" charset="0"/>
              </a:rPr>
              <a:t>我看见过他在河边玩。</a:t>
            </a:r>
          </a:p>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    I saw him ____ by the river. </a:t>
            </a:r>
          </a:p>
        </p:txBody>
      </p:sp>
      <p:sp>
        <p:nvSpPr>
          <p:cNvPr id="3" name="矩形 2"/>
          <p:cNvSpPr>
            <a:spLocks noChangeArrowheads="1"/>
          </p:cNvSpPr>
          <p:nvPr/>
        </p:nvSpPr>
        <p:spPr bwMode="auto">
          <a:xfrm>
            <a:off x="3216275" y="922338"/>
            <a:ext cx="13239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lang="en-US" altLang="zh-CN" sz="2800" b="1">
                <a:solidFill>
                  <a:srgbClr val="FF0000"/>
                </a:solidFill>
                <a:latin typeface="Times New Roman" panose="02020603050405020304" pitchFamily="18" charset="0"/>
                <a:cs typeface="Times New Roman" panose="02020603050405020304" pitchFamily="18" charset="0"/>
              </a:rPr>
              <a:t>playing</a:t>
            </a:r>
            <a:endParaRPr lang="zh-CN" altLang="en-US" sz="2800" b="1">
              <a:solidFill>
                <a:srgbClr val="FF0000"/>
              </a:solidFill>
            </a:endParaRPr>
          </a:p>
        </p:txBody>
      </p:sp>
      <p:sp>
        <p:nvSpPr>
          <p:cNvPr id="4" name="矩形 3"/>
          <p:cNvSpPr>
            <a:spLocks noChangeArrowheads="1"/>
          </p:cNvSpPr>
          <p:nvPr/>
        </p:nvSpPr>
        <p:spPr bwMode="auto">
          <a:xfrm>
            <a:off x="3173413" y="1958975"/>
            <a:ext cx="84455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lang="en-US" altLang="zh-CN" sz="2800" b="1">
                <a:solidFill>
                  <a:srgbClr val="FF0000"/>
                </a:solidFill>
                <a:latin typeface="Times New Roman" panose="02020603050405020304" pitchFamily="18" charset="0"/>
                <a:cs typeface="Times New Roman" panose="02020603050405020304" pitchFamily="18" charset="0"/>
              </a:rPr>
              <a:t>play</a:t>
            </a:r>
            <a:endParaRPr lang="zh-CN" altLang="en-US" sz="2800" b="1">
              <a:solidFill>
                <a:srgbClr val="FF0000"/>
              </a:solidFill>
            </a:endParaRPr>
          </a:p>
        </p:txBody>
      </p:sp>
      <p:sp>
        <p:nvSpPr>
          <p:cNvPr id="6" name="Rectangle 1"/>
          <p:cNvSpPr>
            <a:spLocks noChangeArrowheads="1"/>
          </p:cNvSpPr>
          <p:nvPr/>
        </p:nvSpPr>
        <p:spPr bwMode="auto">
          <a:xfrm>
            <a:off x="1301750" y="2584450"/>
            <a:ext cx="6029325"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85698" anchor="ctr">
            <a:spAutoFit/>
          </a:bodyPr>
          <a:lstStyle/>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3) </a:t>
            </a:r>
            <a:r>
              <a:rPr lang="zh-CN" altLang="en-US" sz="2400" b="1" dirty="0">
                <a:latin typeface="+mj-lt"/>
                <a:ea typeface="+mj-ea"/>
                <a:cs typeface="Times New Roman" panose="02020603050405020304" pitchFamily="18" charset="0"/>
              </a:rPr>
              <a:t>我看着他过了桥。</a:t>
            </a:r>
            <a:endParaRPr lang="en-US" altLang="zh-CN" sz="2400" b="1" dirty="0">
              <a:latin typeface="+mj-lt"/>
              <a:ea typeface="+mj-ea"/>
              <a:cs typeface="Times New Roman" panose="02020603050405020304" pitchFamily="18" charset="0"/>
            </a:endParaRPr>
          </a:p>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    I see him _____ across the bridge.</a:t>
            </a:r>
          </a:p>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4) </a:t>
            </a:r>
            <a:r>
              <a:rPr lang="zh-CN" altLang="en-US" sz="2400" b="1" dirty="0">
                <a:latin typeface="+mj-lt"/>
                <a:ea typeface="+mj-ea"/>
                <a:cs typeface="Times New Roman" panose="02020603050405020304" pitchFamily="18" charset="0"/>
              </a:rPr>
              <a:t>我看见她正在洗碗。</a:t>
            </a:r>
            <a:endParaRPr lang="en-US" altLang="zh-CN" sz="2400" b="1" dirty="0">
              <a:latin typeface="+mj-lt"/>
              <a:ea typeface="+mj-ea"/>
              <a:cs typeface="Times New Roman" panose="02020603050405020304" pitchFamily="18" charset="0"/>
            </a:endParaRPr>
          </a:p>
          <a:p>
            <a:pPr>
              <a:lnSpc>
                <a:spcPct val="120000"/>
              </a:lnSpc>
              <a:buFont typeface="Arial" panose="020B0604020202020204" pitchFamily="34" charset="0"/>
              <a:buNone/>
              <a:defRPr/>
            </a:pPr>
            <a:r>
              <a:rPr lang="en-US" altLang="zh-CN" sz="2800" b="1" dirty="0">
                <a:latin typeface="+mj-lt"/>
                <a:ea typeface="+mj-ea"/>
                <a:cs typeface="Times New Roman" panose="02020603050405020304" pitchFamily="18" charset="0"/>
              </a:rPr>
              <a:t>    I see her ________ the dishes. </a:t>
            </a:r>
            <a:endParaRPr lang="zh-CN" altLang="zh-CN" sz="2800" b="1" dirty="0">
              <a:latin typeface="+mj-lt"/>
              <a:ea typeface="+mj-ea"/>
              <a:cs typeface="Times New Roman" panose="02020603050405020304" pitchFamily="18" charset="0"/>
            </a:endParaRPr>
          </a:p>
        </p:txBody>
      </p:sp>
      <p:sp>
        <p:nvSpPr>
          <p:cNvPr id="7" name="矩形 6"/>
          <p:cNvSpPr>
            <a:spLocks noChangeArrowheads="1"/>
          </p:cNvSpPr>
          <p:nvPr/>
        </p:nvSpPr>
        <p:spPr bwMode="auto">
          <a:xfrm>
            <a:off x="3081338" y="3087688"/>
            <a:ext cx="92233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lang="en-US" altLang="zh-CN" sz="2800" b="1">
                <a:solidFill>
                  <a:srgbClr val="FF0000"/>
                </a:solidFill>
                <a:latin typeface="Times New Roman" panose="02020603050405020304" pitchFamily="18" charset="0"/>
                <a:cs typeface="Times New Roman" panose="02020603050405020304" pitchFamily="18" charset="0"/>
              </a:rPr>
              <a:t>walk</a:t>
            </a:r>
            <a:endParaRPr lang="zh-CN" altLang="en-US" sz="2800" b="1">
              <a:solidFill>
                <a:srgbClr val="FF0000"/>
              </a:solidFill>
            </a:endParaRPr>
          </a:p>
        </p:txBody>
      </p:sp>
      <p:sp>
        <p:nvSpPr>
          <p:cNvPr id="8" name="矩形 7"/>
          <p:cNvSpPr>
            <a:spLocks noChangeArrowheads="1"/>
          </p:cNvSpPr>
          <p:nvPr/>
        </p:nvSpPr>
        <p:spPr bwMode="auto">
          <a:xfrm>
            <a:off x="2998788" y="4070350"/>
            <a:ext cx="1443037"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lang="en-US" altLang="zh-CN" sz="2800" b="1">
                <a:solidFill>
                  <a:srgbClr val="FF0000"/>
                </a:solidFill>
                <a:latin typeface="Times New Roman" panose="02020603050405020304" pitchFamily="18" charset="0"/>
                <a:cs typeface="Times New Roman" panose="02020603050405020304" pitchFamily="18" charset="0"/>
              </a:rPr>
              <a:t>washing</a:t>
            </a:r>
            <a:endParaRPr lang="zh-CN" altLang="en-US" sz="2800" b="1">
              <a:solidFill>
                <a:srgbClr val="FF0000"/>
              </a:solidFill>
            </a:endParaRPr>
          </a:p>
        </p:txBody>
      </p:sp>
      <p:pic>
        <p:nvPicPr>
          <p:cNvPr id="11272" name="Picture 2" descr="E:\丢这儿\图片\图片14.png"/>
          <p:cNvPicPr>
            <a:picLocks noChangeAspect="1" noChangeArrowheads="1"/>
          </p:cNvPicPr>
          <p:nvPr/>
        </p:nvPicPr>
        <p:blipFill>
          <a:blip r:embed="rId2" cstate="email"/>
          <a:srcRect/>
          <a:stretch>
            <a:fillRect/>
          </a:stretch>
        </p:blipFill>
        <p:spPr bwMode="auto">
          <a:xfrm>
            <a:off x="7239000" y="2344738"/>
            <a:ext cx="1905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487363" y="976313"/>
            <a:ext cx="8297862" cy="2678112"/>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marL="449580" indent="-44958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2800" b="1" dirty="0" smtClean="0">
                <a:latin typeface="Times New Roman" panose="02020603050405020304" pitchFamily="18" charset="0"/>
              </a:rPr>
              <a:t>2</a:t>
            </a:r>
            <a:r>
              <a:rPr lang="en-US" altLang="zh-CN" sz="2800" b="1" dirty="0" smtClean="0">
                <a:latin typeface="Times New Roman" panose="02020603050405020304" pitchFamily="18" charset="0"/>
              </a:rPr>
              <a:t>. But</a:t>
            </a:r>
            <a:r>
              <a:rPr lang="en-US" altLang="zh-CN" sz="2800" b="1" dirty="0" smtClean="0">
                <a:solidFill>
                  <a:srgbClr val="0000FF"/>
                </a:solidFill>
                <a:latin typeface="Times New Roman" panose="02020603050405020304" pitchFamily="18" charset="0"/>
              </a:rPr>
              <a:t> to his surprise</a:t>
            </a:r>
            <a:r>
              <a:rPr lang="en-US" altLang="zh-CN" sz="2800" b="1" dirty="0" smtClean="0">
                <a:latin typeface="Times New Roman" panose="02020603050405020304" pitchFamily="18" charset="0"/>
              </a:rPr>
              <a:t>, they all agreed to go with him.</a:t>
            </a:r>
          </a:p>
          <a:p>
            <a:pPr eaLnBrk="1" hangingPunct="1">
              <a:lnSpc>
                <a:spcPct val="120000"/>
              </a:lnSpc>
              <a:buFont typeface="Arial" panose="020B0604020202020204" pitchFamily="34" charset="0"/>
              <a:buNone/>
              <a:defRPr/>
            </a:pPr>
            <a:r>
              <a:rPr lang="en-US" altLang="zh-CN" sz="2800" b="1" dirty="0" smtClean="0">
                <a:solidFill>
                  <a:srgbClr val="0000FF"/>
                </a:solidFill>
                <a:latin typeface="Times New Roman" panose="02020603050405020304" pitchFamily="18" charset="0"/>
              </a:rPr>
              <a:t>    </a:t>
            </a:r>
            <a:r>
              <a:rPr lang="en-US" altLang="zh-CN" sz="2800" b="1" dirty="0" smtClean="0">
                <a:solidFill>
                  <a:srgbClr val="FF0000"/>
                </a:solidFill>
                <a:latin typeface="Times New Roman" panose="02020603050405020304" pitchFamily="18" charset="0"/>
              </a:rPr>
              <a:t>to one’s surprise </a:t>
            </a:r>
          </a:p>
          <a:p>
            <a:pPr eaLnBrk="1" hangingPunct="1">
              <a:lnSpc>
                <a:spcPct val="120000"/>
              </a:lnSpc>
              <a:buFont typeface="Arial" panose="020B0604020202020204" pitchFamily="34" charset="0"/>
              <a:buNone/>
              <a:defRPr/>
            </a:pPr>
            <a:r>
              <a:rPr lang="zh-CN" altLang="en-US" sz="2800" b="1" dirty="0" smtClean="0">
                <a:solidFill>
                  <a:srgbClr val="0000FF"/>
                </a:solidFill>
                <a:latin typeface="Times New Roman" panose="02020603050405020304" pitchFamily="18" charset="0"/>
              </a:rPr>
              <a:t>    </a:t>
            </a:r>
            <a:r>
              <a:rPr lang="zh-CN" altLang="en-US" sz="2400" b="1" dirty="0" smtClean="0">
                <a:solidFill>
                  <a:srgbClr val="0000FF"/>
                </a:solidFill>
                <a:latin typeface="+mj-ea"/>
                <a:ea typeface="+mj-ea"/>
              </a:rPr>
              <a:t>使</a:t>
            </a:r>
            <a:r>
              <a:rPr lang="en-US" altLang="zh-CN" sz="2400" b="1" dirty="0">
                <a:solidFill>
                  <a:srgbClr val="0000FF"/>
                </a:solidFill>
                <a:latin typeface="+mj-ea"/>
                <a:ea typeface="+mj-ea"/>
              </a:rPr>
              <a:t>……</a:t>
            </a:r>
            <a:r>
              <a:rPr lang="zh-CN" altLang="en-US" sz="2400" b="1" dirty="0" smtClean="0">
                <a:solidFill>
                  <a:srgbClr val="0000FF"/>
                </a:solidFill>
                <a:latin typeface="+mj-ea"/>
                <a:ea typeface="+mj-ea"/>
              </a:rPr>
              <a:t>惊讶的是，出乎</a:t>
            </a:r>
            <a:r>
              <a:rPr lang="en-US" altLang="zh-CN" sz="2400" b="1" dirty="0" smtClean="0">
                <a:solidFill>
                  <a:srgbClr val="0000FF"/>
                </a:solidFill>
                <a:latin typeface="+mj-ea"/>
                <a:ea typeface="+mj-ea"/>
              </a:rPr>
              <a:t>……</a:t>
            </a:r>
            <a:r>
              <a:rPr lang="zh-CN" altLang="en-US" sz="2400" b="1" dirty="0" smtClean="0">
                <a:solidFill>
                  <a:srgbClr val="0000FF"/>
                </a:solidFill>
                <a:latin typeface="+mj-ea"/>
                <a:ea typeface="+mj-ea"/>
              </a:rPr>
              <a:t>意料</a:t>
            </a:r>
          </a:p>
          <a:p>
            <a:pPr eaLnBrk="1" hangingPunct="1">
              <a:lnSpc>
                <a:spcPct val="120000"/>
              </a:lnSpc>
              <a:buFont typeface="Arial" panose="020B0604020202020204" pitchFamily="34" charset="0"/>
              <a:buNone/>
              <a:defRPr/>
            </a:pPr>
            <a:r>
              <a:rPr lang="en-US" altLang="zh-CN" sz="2800" b="1" dirty="0" smtClean="0">
                <a:latin typeface="Times New Roman" panose="02020603050405020304" pitchFamily="18" charset="0"/>
              </a:rPr>
              <a:t>    </a:t>
            </a:r>
            <a:r>
              <a:rPr lang="en-US" altLang="zh-CN" sz="2800" b="1" dirty="0" smtClean="0">
                <a:solidFill>
                  <a:srgbClr val="FF0000"/>
                </a:solidFill>
                <a:latin typeface="Times New Roman" panose="02020603050405020304" pitchFamily="18" charset="0"/>
              </a:rPr>
              <a:t>To their surprise</a:t>
            </a:r>
            <a:r>
              <a:rPr lang="en-US" altLang="zh-CN" sz="2800" b="1" dirty="0" smtClean="0">
                <a:latin typeface="Times New Roman" panose="02020603050405020304" pitchFamily="18" charset="0"/>
              </a:rPr>
              <a:t>, all the students pass the exam.</a:t>
            </a:r>
            <a:endParaRPr lang="zh-CN" altLang="en-US" sz="2800" b="1" dirty="0" smtClean="0">
              <a:latin typeface="Times New Roman" panose="02020603050405020304" pitchFamily="18" charset="0"/>
            </a:endParaRPr>
          </a:p>
          <a:p>
            <a:pPr eaLnBrk="1" hangingPunct="1">
              <a:lnSpc>
                <a:spcPct val="120000"/>
              </a:lnSpc>
              <a:buFont typeface="Arial" panose="020B0604020202020204" pitchFamily="34" charset="0"/>
              <a:buNone/>
              <a:defRPr/>
            </a:pPr>
            <a:r>
              <a:rPr lang="zh-CN" altLang="en-US" sz="2800" b="1" dirty="0" smtClean="0">
                <a:latin typeface="Times New Roman" panose="02020603050405020304" pitchFamily="18" charset="0"/>
              </a:rPr>
              <a:t>    </a:t>
            </a:r>
            <a:r>
              <a:rPr lang="en-US" altLang="zh-CN" sz="2800" b="1" dirty="0" smtClean="0">
                <a:solidFill>
                  <a:srgbClr val="FF0000"/>
                </a:solidFill>
                <a:latin typeface="Times New Roman" panose="02020603050405020304" pitchFamily="18" charset="0"/>
              </a:rPr>
              <a:t>Much to everyone’s surprise</a:t>
            </a:r>
            <a:r>
              <a:rPr lang="en-US" altLang="zh-CN" sz="2800" b="1" dirty="0" smtClean="0">
                <a:latin typeface="Times New Roman" panose="02020603050405020304" pitchFamily="18" charset="0"/>
              </a:rPr>
              <a:t>, the plan succeeded.</a:t>
            </a:r>
            <a:endParaRPr lang="zh-CN" altLang="en-US" sz="2800" b="1" dirty="0" smtClean="0">
              <a:latin typeface="Times New Roman" panose="02020603050405020304" pitchFamily="18" charset="0"/>
            </a:endParaRPr>
          </a:p>
        </p:txBody>
      </p:sp>
      <p:pic>
        <p:nvPicPr>
          <p:cNvPr id="12291"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17"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 calcmode="lin" valueType="num">
                                      <p:cBhvr>
                                        <p:cTn id="1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p:cTn id="1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23875" y="628650"/>
            <a:ext cx="8459788" cy="371316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nchor="ct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zh-CN" altLang="en-US" sz="2800" b="1" dirty="0" smtClean="0">
                <a:latin typeface="+mj-lt"/>
                <a:ea typeface="+mj-ea"/>
              </a:rPr>
              <a:t>3</a:t>
            </a:r>
            <a:r>
              <a:rPr lang="en-US" altLang="zh-CN" sz="2800" b="1" dirty="0" smtClean="0">
                <a:latin typeface="+mj-lt"/>
                <a:ea typeface="+mj-ea"/>
                <a:cs typeface="Arial" panose="020B0604020202020204" pitchFamily="34" charset="0"/>
              </a:rPr>
              <a:t>. ... because they don’t want any </a:t>
            </a:r>
            <a:r>
              <a:rPr lang="en-US" altLang="zh-CN" sz="2800" b="1" dirty="0" smtClean="0">
                <a:solidFill>
                  <a:srgbClr val="FF0000"/>
                </a:solidFill>
                <a:latin typeface="+mj-lt"/>
                <a:ea typeface="+mj-ea"/>
                <a:cs typeface="Arial" panose="020B0604020202020204" pitchFamily="34" charset="0"/>
              </a:rPr>
              <a:t>trouble</a:t>
            </a:r>
            <a:r>
              <a:rPr lang="en-US" altLang="zh-CN" sz="2800" b="1" dirty="0" smtClean="0">
                <a:latin typeface="+mj-lt"/>
                <a:ea typeface="+mj-ea"/>
                <a:cs typeface="Arial" panose="020B0604020202020204" pitchFamily="34" charset="0"/>
              </a:rPr>
              <a:t>, ...</a:t>
            </a:r>
          </a:p>
          <a:p>
            <a:pPr eaLnBrk="1" hangingPunct="1">
              <a:lnSpc>
                <a:spcPct val="120000"/>
              </a:lnSpc>
              <a:buFont typeface="Arial" panose="020B0604020202020204" pitchFamily="34" charset="0"/>
              <a:buNone/>
              <a:defRPr/>
            </a:pPr>
            <a:r>
              <a:rPr lang="zh-CN" altLang="en-US" sz="2800" b="1" dirty="0" smtClean="0">
                <a:solidFill>
                  <a:srgbClr val="0000FF"/>
                </a:solidFill>
                <a:latin typeface="+mj-lt"/>
                <a:ea typeface="+mj-ea"/>
                <a:cs typeface="Arial" panose="020B0604020202020204" pitchFamily="34" charset="0"/>
              </a:rPr>
              <a:t>   </a:t>
            </a:r>
            <a:r>
              <a:rPr lang="zh-CN" altLang="en-US" sz="2400" b="1" dirty="0" smtClean="0">
                <a:solidFill>
                  <a:srgbClr val="0000FF"/>
                </a:solidFill>
                <a:latin typeface="+mj-lt"/>
                <a:ea typeface="+mj-ea"/>
                <a:cs typeface="Arial" panose="020B0604020202020204" pitchFamily="34" charset="0"/>
              </a:rPr>
              <a:t>当</a:t>
            </a:r>
            <a:r>
              <a:rPr lang="en-US" altLang="zh-CN" sz="2800" b="1" dirty="0" smtClean="0">
                <a:solidFill>
                  <a:srgbClr val="0000FF"/>
                </a:solidFill>
                <a:latin typeface="+mj-lt"/>
                <a:ea typeface="+mj-ea"/>
                <a:cs typeface="Arial" panose="020B0604020202020204" pitchFamily="34" charset="0"/>
              </a:rPr>
              <a:t>trouble</a:t>
            </a:r>
            <a:r>
              <a:rPr lang="zh-CN" altLang="en-US" sz="2400" b="1" dirty="0" smtClean="0">
                <a:solidFill>
                  <a:srgbClr val="0000FF"/>
                </a:solidFill>
                <a:latin typeface="+mj-lt"/>
                <a:ea typeface="+mj-ea"/>
                <a:cs typeface="Arial" panose="020B0604020202020204" pitchFamily="34" charset="0"/>
              </a:rPr>
              <a:t>意为“困难；麻烦”时，是不可数名词。</a:t>
            </a:r>
          </a:p>
          <a:p>
            <a:pPr eaLnBrk="1" hangingPunct="1">
              <a:lnSpc>
                <a:spcPct val="120000"/>
              </a:lnSpc>
              <a:buFont typeface="Arial" panose="020B0604020202020204" pitchFamily="34" charset="0"/>
              <a:buNone/>
              <a:defRPr/>
            </a:pPr>
            <a:r>
              <a:rPr lang="en-US" altLang="zh-CN" sz="2800" b="1" dirty="0" smtClean="0">
                <a:latin typeface="+mj-lt"/>
                <a:ea typeface="+mj-ea"/>
                <a:cs typeface="Arial" panose="020B0604020202020204" pitchFamily="34" charset="0"/>
              </a:rPr>
              <a:t>   I’m sorry to give you so much </a:t>
            </a:r>
            <a:r>
              <a:rPr lang="en-US" altLang="zh-CN" sz="2800" b="1" dirty="0" smtClean="0">
                <a:solidFill>
                  <a:srgbClr val="FF0000"/>
                </a:solidFill>
                <a:latin typeface="+mj-lt"/>
                <a:ea typeface="+mj-ea"/>
                <a:cs typeface="Arial" panose="020B0604020202020204" pitchFamily="34" charset="0"/>
              </a:rPr>
              <a:t>trouble</a:t>
            </a:r>
            <a:r>
              <a:rPr lang="en-US" altLang="zh-CN" sz="2800" b="1" dirty="0" smtClean="0">
                <a:latin typeface="+mj-lt"/>
                <a:ea typeface="+mj-ea"/>
                <a:cs typeface="Arial" panose="020B0604020202020204" pitchFamily="34" charset="0"/>
              </a:rPr>
              <a:t>.  </a:t>
            </a:r>
          </a:p>
          <a:p>
            <a:pPr eaLnBrk="1" hangingPunct="1">
              <a:lnSpc>
                <a:spcPct val="120000"/>
              </a:lnSpc>
              <a:buFont typeface="Arial" panose="020B0604020202020204" pitchFamily="34" charset="0"/>
              <a:buAutoNum type="arabicParenBoth"/>
              <a:defRPr/>
            </a:pPr>
            <a:r>
              <a:rPr lang="en-US" altLang="zh-CN" sz="2800" b="1" dirty="0" smtClean="0">
                <a:solidFill>
                  <a:srgbClr val="0000FF"/>
                </a:solidFill>
                <a:latin typeface="+mj-lt"/>
                <a:ea typeface="+mj-ea"/>
                <a:cs typeface="Arial" panose="020B0604020202020204" pitchFamily="34" charset="0"/>
              </a:rPr>
              <a:t> be in trouble</a:t>
            </a:r>
            <a:r>
              <a:rPr lang="zh-CN" altLang="en-US" sz="2800" b="1" dirty="0" smtClean="0">
                <a:solidFill>
                  <a:srgbClr val="0000FF"/>
                </a:solidFill>
                <a:latin typeface="+mj-lt"/>
                <a:ea typeface="+mj-ea"/>
                <a:cs typeface="Arial" panose="020B0604020202020204" pitchFamily="34" charset="0"/>
              </a:rPr>
              <a:t>意为“有困难；陷入困境”。</a:t>
            </a:r>
          </a:p>
          <a:p>
            <a:pPr eaLnBrk="1" hangingPunct="1">
              <a:lnSpc>
                <a:spcPct val="120000"/>
              </a:lnSpc>
              <a:buFont typeface="Arial" panose="020B0604020202020204" pitchFamily="34" charset="0"/>
              <a:buNone/>
              <a:defRPr/>
            </a:pPr>
            <a:r>
              <a:rPr lang="zh-CN" altLang="en-US" sz="2800" b="1" dirty="0" smtClean="0">
                <a:latin typeface="+mj-lt"/>
                <a:ea typeface="+mj-ea"/>
                <a:cs typeface="Arial" panose="020B0604020202020204" pitchFamily="34" charset="0"/>
              </a:rPr>
              <a:t>      </a:t>
            </a:r>
            <a:r>
              <a:rPr lang="en-US" altLang="zh-CN" sz="2800" b="1" dirty="0" smtClean="0">
                <a:latin typeface="+mj-lt"/>
                <a:ea typeface="+mj-ea"/>
                <a:cs typeface="Arial" panose="020B0604020202020204" pitchFamily="34" charset="0"/>
              </a:rPr>
              <a:t>He always asks me for help when he </a:t>
            </a:r>
            <a:r>
              <a:rPr lang="en-US" altLang="zh-CN" sz="2800" b="1" dirty="0" smtClean="0">
                <a:solidFill>
                  <a:srgbClr val="FF0000"/>
                </a:solidFill>
                <a:latin typeface="+mj-lt"/>
                <a:ea typeface="+mj-ea"/>
                <a:cs typeface="Arial" panose="020B0604020202020204" pitchFamily="34" charset="0"/>
              </a:rPr>
              <a:t>is in trouble</a:t>
            </a:r>
            <a:r>
              <a:rPr lang="en-US" altLang="zh-CN" sz="2800" b="1" dirty="0" smtClean="0">
                <a:latin typeface="+mj-lt"/>
                <a:ea typeface="+mj-ea"/>
                <a:cs typeface="Arial" panose="020B0604020202020204" pitchFamily="34" charset="0"/>
              </a:rPr>
              <a:t>.</a:t>
            </a:r>
          </a:p>
          <a:p>
            <a:pPr eaLnBrk="1" hangingPunct="1">
              <a:lnSpc>
                <a:spcPct val="120000"/>
              </a:lnSpc>
              <a:buFont typeface="Arial" panose="020B0604020202020204" pitchFamily="34" charset="0"/>
              <a:buNone/>
              <a:defRPr/>
            </a:pPr>
            <a:r>
              <a:rPr lang="en-US" altLang="zh-CN" sz="2800" b="1" dirty="0" smtClean="0">
                <a:solidFill>
                  <a:srgbClr val="0000FF"/>
                </a:solidFill>
                <a:latin typeface="+mj-lt"/>
                <a:ea typeface="+mj-ea"/>
                <a:cs typeface="Arial" panose="020B0604020202020204" pitchFamily="34" charset="0"/>
              </a:rPr>
              <a:t>(2) get sb. into trouble </a:t>
            </a:r>
            <a:r>
              <a:rPr lang="zh-CN" altLang="en-US" sz="2800" b="1" dirty="0" smtClean="0">
                <a:solidFill>
                  <a:srgbClr val="0000FF"/>
                </a:solidFill>
                <a:latin typeface="+mj-lt"/>
                <a:ea typeface="+mj-ea"/>
                <a:cs typeface="Arial" panose="020B0604020202020204" pitchFamily="34" charset="0"/>
              </a:rPr>
              <a:t>意为“使某人陷入困境”。</a:t>
            </a:r>
          </a:p>
          <a:p>
            <a:pPr eaLnBrk="1" hangingPunct="1">
              <a:lnSpc>
                <a:spcPct val="120000"/>
              </a:lnSpc>
              <a:buFont typeface="Arial" panose="020B0604020202020204" pitchFamily="34" charset="0"/>
              <a:buNone/>
              <a:defRPr/>
            </a:pPr>
            <a:r>
              <a:rPr lang="zh-CN" altLang="en-US" sz="2800" b="1" dirty="0" smtClean="0">
                <a:latin typeface="+mj-lt"/>
                <a:ea typeface="+mj-ea"/>
                <a:cs typeface="Arial" panose="020B0604020202020204" pitchFamily="34" charset="0"/>
              </a:rPr>
              <a:t>      </a:t>
            </a:r>
            <a:r>
              <a:rPr lang="en-US" altLang="zh-CN" sz="2800" b="1" dirty="0" smtClean="0">
                <a:latin typeface="+mj-lt"/>
                <a:ea typeface="+mj-ea"/>
                <a:cs typeface="Arial" panose="020B0604020202020204" pitchFamily="34" charset="0"/>
              </a:rPr>
              <a:t>If you come, you may </a:t>
            </a:r>
            <a:r>
              <a:rPr lang="en-US" altLang="zh-CN" sz="2800" b="1" dirty="0" smtClean="0">
                <a:solidFill>
                  <a:srgbClr val="FF0000"/>
                </a:solidFill>
                <a:latin typeface="+mj-lt"/>
                <a:ea typeface="+mj-ea"/>
                <a:cs typeface="Arial" panose="020B0604020202020204" pitchFamily="34" charset="0"/>
              </a:rPr>
              <a:t>get me into trouble</a:t>
            </a:r>
            <a:r>
              <a:rPr lang="en-US" altLang="zh-CN" sz="2800" b="1" dirty="0" smtClean="0">
                <a:latin typeface="+mj-lt"/>
                <a:ea typeface="+mj-ea"/>
                <a:cs typeface="Arial" panose="020B0604020202020204" pitchFamily="34" charset="0"/>
              </a:rPr>
              <a:t>. </a:t>
            </a:r>
          </a:p>
        </p:txBody>
      </p:sp>
      <p:pic>
        <p:nvPicPr>
          <p:cNvPr id="13315"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p:cTn id="1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p:cTn id="36"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additive="base">
                                        <p:cTn id="4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73075" y="614363"/>
            <a:ext cx="8297863" cy="38925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marL="536575" indent="-53657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None/>
              <a:defRPr/>
            </a:pPr>
            <a:r>
              <a:rPr lang="en-US" altLang="zh-CN" sz="2800" b="1" dirty="0" smtClean="0">
                <a:solidFill>
                  <a:srgbClr val="0000FF"/>
                </a:solidFill>
                <a:latin typeface="+mj-lt"/>
                <a:ea typeface="+mj-ea"/>
              </a:rPr>
              <a:t>(3) </a:t>
            </a:r>
            <a:r>
              <a:rPr lang="zh-CN" altLang="en-US" sz="2800" b="1" dirty="0" smtClean="0">
                <a:solidFill>
                  <a:srgbClr val="0000FF"/>
                </a:solidFill>
                <a:latin typeface="+mj-lt"/>
                <a:ea typeface="+mj-ea"/>
              </a:rPr>
              <a:t>主语 </a:t>
            </a:r>
            <a:r>
              <a:rPr lang="en-US" altLang="zh-CN" sz="2800" b="1" dirty="0" smtClean="0">
                <a:solidFill>
                  <a:srgbClr val="0000FF"/>
                </a:solidFill>
                <a:latin typeface="+mj-lt"/>
                <a:ea typeface="+mj-ea"/>
              </a:rPr>
              <a:t>+ have / has trouble (in) doing </a:t>
            </a:r>
            <a:r>
              <a:rPr lang="en-US" altLang="zh-CN" sz="2800" b="1" dirty="0" err="1" smtClean="0">
                <a:solidFill>
                  <a:srgbClr val="0000FF"/>
                </a:solidFill>
                <a:latin typeface="+mj-lt"/>
                <a:ea typeface="+mj-ea"/>
              </a:rPr>
              <a:t>sth</a:t>
            </a:r>
            <a:r>
              <a:rPr lang="en-US" altLang="zh-CN" sz="2800" b="1" dirty="0" smtClean="0">
                <a:solidFill>
                  <a:srgbClr val="0000FF"/>
                </a:solidFill>
                <a:latin typeface="+mj-lt"/>
                <a:ea typeface="+mj-ea"/>
              </a:rPr>
              <a:t>. </a:t>
            </a:r>
          </a:p>
          <a:p>
            <a:pPr eaLnBrk="1" hangingPunct="1">
              <a:lnSpc>
                <a:spcPct val="150000"/>
              </a:lnSpc>
              <a:buFont typeface="Arial" panose="020B0604020202020204" pitchFamily="34" charset="0"/>
              <a:buNone/>
              <a:defRPr/>
            </a:pPr>
            <a:r>
              <a:rPr lang="zh-CN" altLang="en-US" sz="2400" b="1" dirty="0" smtClean="0">
                <a:solidFill>
                  <a:srgbClr val="0000FF"/>
                </a:solidFill>
                <a:latin typeface="+mj-lt"/>
                <a:ea typeface="+mj-ea"/>
              </a:rPr>
              <a:t>       意为“某人在做某事方面有困难”。</a:t>
            </a:r>
          </a:p>
          <a:p>
            <a:pPr eaLnBrk="1" hangingPunct="1">
              <a:lnSpc>
                <a:spcPct val="150000"/>
              </a:lnSpc>
              <a:buFont typeface="Arial" panose="020B0604020202020204" pitchFamily="34" charset="0"/>
              <a:buNone/>
              <a:defRPr/>
            </a:pPr>
            <a:r>
              <a:rPr lang="zh-CN" altLang="en-US" sz="2800" b="1" dirty="0" smtClean="0">
                <a:latin typeface="+mj-lt"/>
                <a:ea typeface="+mj-ea"/>
              </a:rPr>
              <a:t>      </a:t>
            </a:r>
            <a:r>
              <a:rPr lang="en-US" altLang="zh-CN" sz="2800" b="1" dirty="0" smtClean="0">
                <a:latin typeface="+mj-lt"/>
                <a:ea typeface="+mj-ea"/>
              </a:rPr>
              <a:t>I have some </a:t>
            </a:r>
            <a:r>
              <a:rPr lang="en-US" altLang="zh-CN" sz="2800" b="1" dirty="0" smtClean="0">
                <a:solidFill>
                  <a:srgbClr val="FF0000"/>
                </a:solidFill>
                <a:latin typeface="+mj-lt"/>
                <a:ea typeface="+mj-ea"/>
              </a:rPr>
              <a:t>trouble</a:t>
            </a:r>
            <a:r>
              <a:rPr lang="en-US" altLang="zh-CN" sz="2800" b="1" dirty="0" smtClean="0">
                <a:latin typeface="+mj-lt"/>
                <a:ea typeface="+mj-ea"/>
              </a:rPr>
              <a:t> (in) reading the letter.</a:t>
            </a:r>
          </a:p>
          <a:p>
            <a:pPr eaLnBrk="1" hangingPunct="1">
              <a:lnSpc>
                <a:spcPct val="150000"/>
              </a:lnSpc>
              <a:buFont typeface="Arial" panose="020B0604020202020204" pitchFamily="34" charset="0"/>
              <a:buNone/>
              <a:defRPr/>
            </a:pPr>
            <a:r>
              <a:rPr lang="zh-CN" altLang="en-US" sz="2800" b="1" dirty="0" smtClean="0">
                <a:solidFill>
                  <a:srgbClr val="0000FF"/>
                </a:solidFill>
                <a:latin typeface="+mj-lt"/>
                <a:ea typeface="+mj-ea"/>
              </a:rPr>
              <a:t>      </a:t>
            </a:r>
            <a:r>
              <a:rPr lang="zh-CN" altLang="en-US" sz="2400" b="1" dirty="0" smtClean="0">
                <a:solidFill>
                  <a:srgbClr val="0000FF"/>
                </a:solidFill>
                <a:latin typeface="+mj-lt"/>
                <a:ea typeface="+mj-ea"/>
              </a:rPr>
              <a:t>当</a:t>
            </a:r>
            <a:r>
              <a:rPr lang="en-US" altLang="zh-CN" sz="2800" b="1" dirty="0" smtClean="0">
                <a:solidFill>
                  <a:srgbClr val="0000FF"/>
                </a:solidFill>
                <a:latin typeface="+mj-lt"/>
                <a:ea typeface="+mj-ea"/>
              </a:rPr>
              <a:t>trouble</a:t>
            </a:r>
            <a:r>
              <a:rPr lang="zh-CN" altLang="en-US" sz="2400" b="1" dirty="0" smtClean="0">
                <a:solidFill>
                  <a:srgbClr val="0000FF"/>
                </a:solidFill>
                <a:latin typeface="+mj-lt"/>
                <a:ea typeface="+mj-ea"/>
              </a:rPr>
              <a:t>意为“麻烦事；烦心事”时，是可数名词。</a:t>
            </a:r>
          </a:p>
          <a:p>
            <a:pPr eaLnBrk="1" hangingPunct="1">
              <a:lnSpc>
                <a:spcPct val="150000"/>
              </a:lnSpc>
              <a:buFont typeface="Arial" panose="020B0604020202020204" pitchFamily="34" charset="0"/>
              <a:buNone/>
              <a:defRPr/>
            </a:pPr>
            <a:r>
              <a:rPr lang="zh-CN" altLang="en-US" sz="2800" b="1" dirty="0" smtClean="0">
                <a:latin typeface="+mj-lt"/>
                <a:ea typeface="+mj-ea"/>
              </a:rPr>
              <a:t>      </a:t>
            </a:r>
            <a:r>
              <a:rPr lang="en-US" altLang="zh-CN" sz="2800" b="1" dirty="0" smtClean="0">
                <a:latin typeface="+mj-lt"/>
                <a:ea typeface="+mj-ea"/>
              </a:rPr>
              <a:t>She was on the phone for an hour telling me her </a:t>
            </a:r>
            <a:r>
              <a:rPr lang="en-US" altLang="zh-CN" sz="2800" b="1" dirty="0" smtClean="0">
                <a:solidFill>
                  <a:srgbClr val="FF0000"/>
                </a:solidFill>
                <a:latin typeface="+mj-lt"/>
                <a:ea typeface="+mj-ea"/>
              </a:rPr>
              <a:t>troubles</a:t>
            </a:r>
            <a:r>
              <a:rPr lang="en-US" altLang="zh-CN" sz="2800" b="1" dirty="0" smtClean="0">
                <a:latin typeface="+mj-lt"/>
                <a:ea typeface="+mj-ea"/>
              </a:rPr>
              <a:t>. </a:t>
            </a:r>
          </a:p>
        </p:txBody>
      </p:sp>
      <p:pic>
        <p:nvPicPr>
          <p:cNvPr id="14339"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p:cTn id="2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7652"/>
          <p:cNvSpPr>
            <a:spLocks noChangeArrowheads="1"/>
          </p:cNvSpPr>
          <p:nvPr/>
        </p:nvSpPr>
        <p:spPr bwMode="auto">
          <a:xfrm>
            <a:off x="774700" y="585788"/>
            <a:ext cx="8208963" cy="36385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628650" algn="l"/>
              </a:tabLst>
              <a:defRPr sz="3400" b="1">
                <a:solidFill>
                  <a:schemeClr val="tx1"/>
                </a:solidFill>
                <a:latin typeface="Arial" panose="020B0604020202020204" pitchFamily="34" charset="0"/>
                <a:ea typeface="宋体" panose="02010600030101010101" pitchFamily="2" charset="-122"/>
              </a:defRPr>
            </a:lvl1pPr>
            <a:lvl2pPr eaLnBrk="0" hangingPunct="0">
              <a:tabLst>
                <a:tab pos="628650" algn="l"/>
              </a:tabLst>
              <a:defRPr sz="3400" b="1">
                <a:solidFill>
                  <a:schemeClr val="tx1"/>
                </a:solidFill>
                <a:latin typeface="Arial" panose="020B0604020202020204" pitchFamily="34" charset="0"/>
                <a:ea typeface="宋体" panose="02010600030101010101" pitchFamily="2" charset="-122"/>
              </a:defRPr>
            </a:lvl2pPr>
            <a:lvl3pPr eaLnBrk="0" hangingPunct="0">
              <a:tabLst>
                <a:tab pos="628650" algn="l"/>
              </a:tabLst>
              <a:defRPr sz="3400" b="1">
                <a:solidFill>
                  <a:schemeClr val="tx1"/>
                </a:solidFill>
                <a:latin typeface="Arial" panose="020B0604020202020204" pitchFamily="34" charset="0"/>
                <a:ea typeface="宋体" panose="02010600030101010101" pitchFamily="2" charset="-122"/>
              </a:defRPr>
            </a:lvl3pPr>
            <a:lvl4pPr eaLnBrk="0" hangingPunct="0">
              <a:tabLst>
                <a:tab pos="628650" algn="l"/>
              </a:tabLst>
              <a:defRPr sz="3400" b="1">
                <a:solidFill>
                  <a:schemeClr val="tx1"/>
                </a:solidFill>
                <a:latin typeface="Arial" panose="020B0604020202020204" pitchFamily="34" charset="0"/>
                <a:ea typeface="宋体" panose="02010600030101010101" pitchFamily="2" charset="-122"/>
              </a:defRPr>
            </a:lvl4pPr>
            <a:lvl5pPr eaLnBrk="0" hangingPunct="0">
              <a:tabLst>
                <a:tab pos="628650" algn="l"/>
              </a:tabLst>
              <a:defRPr sz="3400" b="1">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tabLst>
                <a:tab pos="628650" algn="l"/>
              </a:tabLst>
              <a:defRPr sz="3400" b="1">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tabLst>
                <a:tab pos="628650" algn="l"/>
              </a:tabLst>
              <a:defRPr sz="3400" b="1">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tabLst>
                <a:tab pos="628650" algn="l"/>
              </a:tabLst>
              <a:defRPr sz="3400" b="1">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tabLst>
                <a:tab pos="628650" algn="l"/>
              </a:tabLst>
              <a:defRPr sz="3400" b="1">
                <a:solidFill>
                  <a:schemeClr val="tx1"/>
                </a:solidFill>
                <a:latin typeface="Arial" panose="020B0604020202020204" pitchFamily="34" charset="0"/>
                <a:ea typeface="宋体" panose="02010600030101010101" pitchFamily="2" charset="-122"/>
              </a:defRPr>
            </a:lvl9pPr>
          </a:lstStyle>
          <a:p>
            <a:pPr>
              <a:lnSpc>
                <a:spcPct val="120000"/>
              </a:lnSpc>
              <a:buFont typeface="Arial" panose="020B0604020202020204" pitchFamily="34" charset="0"/>
              <a:buNone/>
              <a:defRPr/>
            </a:pPr>
            <a:r>
              <a:rPr lang="zh-CN" altLang="en-US" sz="2400" dirty="0" smtClean="0">
                <a:solidFill>
                  <a:srgbClr val="0000FF"/>
                </a:solidFill>
                <a:latin typeface="+mj-lt"/>
                <a:ea typeface="+mj-ea"/>
              </a:rPr>
              <a:t>根据汉语意思完成英语句子。  </a:t>
            </a:r>
          </a:p>
          <a:p>
            <a:pPr>
              <a:lnSpc>
                <a:spcPct val="120000"/>
              </a:lnSpc>
              <a:buFont typeface="Arial" panose="020B0604020202020204" pitchFamily="34" charset="0"/>
              <a:buNone/>
              <a:defRPr/>
            </a:pPr>
            <a:r>
              <a:rPr lang="en-US" altLang="zh-CN" sz="2800" dirty="0" smtClean="0">
                <a:latin typeface="+mj-lt"/>
                <a:ea typeface="+mj-ea"/>
              </a:rPr>
              <a:t>(1) </a:t>
            </a:r>
            <a:r>
              <a:rPr lang="zh-CN" altLang="en-US" sz="2400" dirty="0" smtClean="0">
                <a:latin typeface="+mj-lt"/>
                <a:ea typeface="+mj-ea"/>
              </a:rPr>
              <a:t>他认为每天吃饭是一件麻烦事。 </a:t>
            </a:r>
          </a:p>
          <a:p>
            <a:pPr>
              <a:lnSpc>
                <a:spcPct val="120000"/>
              </a:lnSpc>
              <a:buFont typeface="Arial" panose="020B0604020202020204" pitchFamily="34" charset="0"/>
              <a:buNone/>
              <a:defRPr/>
            </a:pPr>
            <a:r>
              <a:rPr lang="en-US" altLang="zh-CN" sz="2800" dirty="0" smtClean="0">
                <a:latin typeface="+mj-lt"/>
                <a:ea typeface="+mj-ea"/>
              </a:rPr>
              <a:t>      He thinks that eating every day is _________.</a:t>
            </a:r>
          </a:p>
          <a:p>
            <a:pPr>
              <a:lnSpc>
                <a:spcPct val="120000"/>
              </a:lnSpc>
              <a:buFont typeface="Arial" panose="020B0604020202020204" pitchFamily="34" charset="0"/>
              <a:buNone/>
              <a:defRPr/>
            </a:pPr>
            <a:r>
              <a:rPr lang="en-US" altLang="zh-CN" sz="2800" dirty="0" smtClean="0">
                <a:latin typeface="+mj-lt"/>
                <a:ea typeface="+mj-ea"/>
              </a:rPr>
              <a:t>(2) </a:t>
            </a:r>
            <a:r>
              <a:rPr lang="zh-CN" altLang="en-US" sz="2400" dirty="0" smtClean="0">
                <a:latin typeface="+mj-lt"/>
                <a:ea typeface="+mj-ea"/>
              </a:rPr>
              <a:t>你知道你现在为什么处于困境吗？ </a:t>
            </a:r>
            <a:r>
              <a:rPr lang="zh-CN" altLang="en-US" sz="2800" dirty="0" smtClean="0">
                <a:latin typeface="+mj-lt"/>
                <a:ea typeface="+mj-ea"/>
              </a:rPr>
              <a:t>   </a:t>
            </a:r>
          </a:p>
          <a:p>
            <a:pPr>
              <a:lnSpc>
                <a:spcPct val="120000"/>
              </a:lnSpc>
              <a:buFont typeface="Arial" panose="020B0604020202020204" pitchFamily="34" charset="0"/>
              <a:buNone/>
              <a:defRPr/>
            </a:pPr>
            <a:r>
              <a:rPr lang="en-US" altLang="zh-CN" sz="2800" dirty="0" smtClean="0">
                <a:latin typeface="+mj-lt"/>
                <a:ea typeface="+mj-ea"/>
              </a:rPr>
              <a:t>	Do you know why you _____________ now?       </a:t>
            </a:r>
          </a:p>
          <a:p>
            <a:pPr>
              <a:lnSpc>
                <a:spcPct val="120000"/>
              </a:lnSpc>
              <a:buFont typeface="Arial" panose="020B0604020202020204" pitchFamily="34" charset="0"/>
              <a:buNone/>
              <a:defRPr/>
            </a:pPr>
            <a:r>
              <a:rPr lang="en-US" altLang="zh-CN" sz="2800" dirty="0" smtClean="0">
                <a:latin typeface="+mj-lt"/>
                <a:ea typeface="+mj-ea"/>
              </a:rPr>
              <a:t>(3) </a:t>
            </a:r>
            <a:r>
              <a:rPr lang="zh-CN" altLang="en-US" sz="2400" dirty="0" smtClean="0">
                <a:latin typeface="+mj-lt"/>
                <a:ea typeface="+mj-ea"/>
              </a:rPr>
              <a:t>我妹妹在学习英语方面有困难。</a:t>
            </a:r>
            <a:r>
              <a:rPr lang="zh-CN" altLang="en-US" sz="2800" dirty="0" smtClean="0">
                <a:latin typeface="+mj-lt"/>
                <a:ea typeface="+mj-ea"/>
              </a:rPr>
              <a:t>  </a:t>
            </a:r>
          </a:p>
          <a:p>
            <a:pPr>
              <a:lnSpc>
                <a:spcPct val="120000"/>
              </a:lnSpc>
              <a:buFont typeface="Arial" panose="020B0604020202020204" pitchFamily="34" charset="0"/>
              <a:buNone/>
              <a:defRPr/>
            </a:pPr>
            <a:r>
              <a:rPr lang="en-US" altLang="zh-CN" sz="2800" dirty="0" smtClean="0">
                <a:latin typeface="+mj-lt"/>
                <a:ea typeface="+mj-ea"/>
              </a:rPr>
              <a:t>	My sister _____________________ English.</a:t>
            </a:r>
          </a:p>
        </p:txBody>
      </p:sp>
      <p:sp>
        <p:nvSpPr>
          <p:cNvPr id="3" name="矩形 2"/>
          <p:cNvSpPr>
            <a:spLocks noChangeArrowheads="1"/>
          </p:cNvSpPr>
          <p:nvPr/>
        </p:nvSpPr>
        <p:spPr bwMode="auto">
          <a:xfrm>
            <a:off x="6565900" y="1538288"/>
            <a:ext cx="1565275" cy="5651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20000"/>
              </a:lnSpc>
            </a:pPr>
            <a:r>
              <a:rPr lang="en-US" altLang="zh-CN" sz="2800" b="1">
                <a:solidFill>
                  <a:srgbClr val="FF0000"/>
                </a:solidFill>
                <a:latin typeface="Times New Roman" panose="02020603050405020304" pitchFamily="18" charset="0"/>
              </a:rPr>
              <a:t>a trouble</a:t>
            </a:r>
            <a:endParaRPr lang="zh-CN" altLang="en-US" sz="2800" b="1">
              <a:solidFill>
                <a:srgbClr val="FF0000"/>
              </a:solidFill>
              <a:latin typeface="Times New Roman" panose="02020603050405020304" pitchFamily="18" charset="0"/>
            </a:endParaRPr>
          </a:p>
        </p:txBody>
      </p:sp>
      <p:sp>
        <p:nvSpPr>
          <p:cNvPr id="4" name="矩形 3"/>
          <p:cNvSpPr>
            <a:spLocks noChangeArrowheads="1"/>
          </p:cNvSpPr>
          <p:nvPr/>
        </p:nvSpPr>
        <p:spPr bwMode="auto">
          <a:xfrm>
            <a:off x="4968875" y="2593975"/>
            <a:ext cx="2265363" cy="563563"/>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20000"/>
              </a:lnSpc>
            </a:pPr>
            <a:r>
              <a:rPr lang="en-US" altLang="zh-CN" sz="2800" b="1">
                <a:solidFill>
                  <a:srgbClr val="FF0000"/>
                </a:solidFill>
                <a:latin typeface="Times New Roman" panose="02020603050405020304" pitchFamily="18" charset="0"/>
              </a:rPr>
              <a:t>are in trouble</a:t>
            </a:r>
            <a:endParaRPr lang="zh-CN" altLang="en-US" sz="2800" b="1">
              <a:solidFill>
                <a:srgbClr val="FF0000"/>
              </a:solidFill>
              <a:latin typeface="Times New Roman" panose="02020603050405020304" pitchFamily="18" charset="0"/>
            </a:endParaRPr>
          </a:p>
        </p:txBody>
      </p:sp>
      <p:sp>
        <p:nvSpPr>
          <p:cNvPr id="5" name="矩形 4"/>
          <p:cNvSpPr>
            <a:spLocks noChangeArrowheads="1"/>
          </p:cNvSpPr>
          <p:nvPr/>
        </p:nvSpPr>
        <p:spPr bwMode="auto">
          <a:xfrm>
            <a:off x="3013075" y="3568700"/>
            <a:ext cx="3702050" cy="56515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20000"/>
              </a:lnSpc>
            </a:pPr>
            <a:r>
              <a:rPr lang="en-US" altLang="zh-CN" sz="2800" b="1">
                <a:solidFill>
                  <a:srgbClr val="FF0000"/>
                </a:solidFill>
                <a:latin typeface="Times New Roman" panose="02020603050405020304" pitchFamily="18" charset="0"/>
              </a:rPr>
              <a:t>has trouble in studying</a:t>
            </a:r>
          </a:p>
        </p:txBody>
      </p:sp>
      <p:pic>
        <p:nvPicPr>
          <p:cNvPr id="15366"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895350" y="360363"/>
            <a:ext cx="3656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defRPr/>
            </a:pPr>
            <a:r>
              <a:rPr lang="en-US" altLang="zh-CN" sz="2800" b="1" dirty="0" smtClean="0">
                <a:latin typeface="Times New Roman" panose="02020603050405020304" pitchFamily="18" charset="0"/>
              </a:rPr>
              <a:t>4. expect   </a:t>
            </a:r>
            <a:r>
              <a:rPr lang="zh-CN" altLang="en-US" sz="2800" b="1" dirty="0" smtClean="0">
                <a:latin typeface="+mj-ea"/>
                <a:ea typeface="+mj-ea"/>
              </a:rPr>
              <a:t>希望，期待</a:t>
            </a:r>
          </a:p>
        </p:txBody>
      </p:sp>
      <p:sp>
        <p:nvSpPr>
          <p:cNvPr id="3" name="Text Box 12"/>
          <p:cNvSpPr txBox="1">
            <a:spLocks noChangeArrowheads="1"/>
          </p:cNvSpPr>
          <p:nvPr/>
        </p:nvSpPr>
        <p:spPr bwMode="auto">
          <a:xfrm>
            <a:off x="963613" y="974725"/>
            <a:ext cx="72961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zh-CN" altLang="en-US" sz="2800" b="1">
                <a:solidFill>
                  <a:srgbClr val="0000FF"/>
                </a:solidFill>
                <a:latin typeface="Times New Roman" panose="02020603050405020304" pitchFamily="18" charset="0"/>
              </a:rPr>
              <a:t>（</a:t>
            </a:r>
            <a:r>
              <a:rPr lang="en-US" altLang="zh-CN" sz="2800" b="1">
                <a:solidFill>
                  <a:srgbClr val="0000FF"/>
                </a:solidFill>
                <a:latin typeface="Times New Roman" panose="02020603050405020304" pitchFamily="18" charset="0"/>
              </a:rPr>
              <a:t>1</a:t>
            </a:r>
            <a:r>
              <a:rPr lang="zh-CN" altLang="en-US" sz="2800" b="1">
                <a:solidFill>
                  <a:srgbClr val="0000FF"/>
                </a:solidFill>
                <a:latin typeface="Times New Roman" panose="02020603050405020304" pitchFamily="18" charset="0"/>
              </a:rPr>
              <a:t>）</a:t>
            </a:r>
            <a:r>
              <a:rPr lang="en-US" altLang="zh-CN" sz="2800" b="1">
                <a:solidFill>
                  <a:srgbClr val="0000FF"/>
                </a:solidFill>
                <a:latin typeface="Times New Roman" panose="02020603050405020304" pitchFamily="18" charset="0"/>
              </a:rPr>
              <a:t>expect + to do sth. </a:t>
            </a:r>
          </a:p>
          <a:p>
            <a:pPr eaLnBrk="1" hangingPunct="1">
              <a:spcBef>
                <a:spcPct val="50000"/>
              </a:spcBef>
              <a:buFontTx/>
              <a:buNone/>
            </a:pPr>
            <a:r>
              <a:rPr lang="en-US" altLang="zh-CN" sz="2800" b="1">
                <a:latin typeface="Times New Roman" panose="02020603050405020304" pitchFamily="18" charset="0"/>
              </a:rPr>
              <a:t>          She expects to go to school tomorrow.</a:t>
            </a:r>
          </a:p>
          <a:p>
            <a:pPr eaLnBrk="1" hangingPunct="1">
              <a:spcBef>
                <a:spcPct val="50000"/>
              </a:spcBef>
              <a:buFontTx/>
              <a:buNone/>
            </a:pPr>
            <a:r>
              <a:rPr lang="en-US" altLang="zh-CN" sz="2800" b="1">
                <a:latin typeface="Times New Roman" panose="02020603050405020304" pitchFamily="18" charset="0"/>
              </a:rPr>
              <a:t>          </a:t>
            </a:r>
            <a:r>
              <a:rPr lang="zh-CN" altLang="en-US" sz="2800" b="1">
                <a:latin typeface="黑体" panose="02010609060101010101" pitchFamily="49" charset="-122"/>
                <a:ea typeface="黑体" panose="02010609060101010101" pitchFamily="49" charset="-122"/>
              </a:rPr>
              <a:t>她期望明天去上学。</a:t>
            </a:r>
          </a:p>
        </p:txBody>
      </p:sp>
      <p:sp>
        <p:nvSpPr>
          <p:cNvPr id="4" name="矩形 3"/>
          <p:cNvSpPr/>
          <p:nvPr/>
        </p:nvSpPr>
        <p:spPr>
          <a:xfrm>
            <a:off x="963613" y="2871788"/>
            <a:ext cx="6084887" cy="1814512"/>
          </a:xfrm>
          <a:prstGeom prst="rect">
            <a:avLst/>
          </a:prstGeom>
        </p:spPr>
        <p:txBody>
          <a:bodyPr>
            <a:spAutoFit/>
          </a:bodyPr>
          <a:lstStyle/>
          <a:p>
            <a:pPr>
              <a:spcBef>
                <a:spcPct val="50000"/>
              </a:spcBef>
              <a:buFontTx/>
              <a:buNone/>
              <a:defRPr/>
            </a:pPr>
            <a:r>
              <a:rPr lang="zh-CN" altLang="en-US" sz="2800" b="1" dirty="0">
                <a:solidFill>
                  <a:srgbClr val="0000FF"/>
                </a:solidFill>
                <a:latin typeface="+mj-lt"/>
                <a:ea typeface="+mj-ea"/>
              </a:rPr>
              <a:t>（</a:t>
            </a:r>
            <a:r>
              <a:rPr lang="en-US" altLang="zh-CN" sz="2800" b="1" dirty="0">
                <a:solidFill>
                  <a:srgbClr val="0000FF"/>
                </a:solidFill>
                <a:latin typeface="+mj-lt"/>
                <a:ea typeface="+mj-ea"/>
              </a:rPr>
              <a:t>2</a:t>
            </a:r>
            <a:r>
              <a:rPr lang="zh-CN" altLang="en-US" sz="2800" b="1" dirty="0">
                <a:solidFill>
                  <a:srgbClr val="0000FF"/>
                </a:solidFill>
                <a:latin typeface="+mj-lt"/>
                <a:ea typeface="+mj-ea"/>
              </a:rPr>
              <a:t>）</a:t>
            </a:r>
            <a:r>
              <a:rPr lang="en-US" altLang="zh-CN" sz="2800" b="1" dirty="0">
                <a:solidFill>
                  <a:srgbClr val="0000FF"/>
                </a:solidFill>
                <a:latin typeface="+mj-lt"/>
                <a:ea typeface="+mj-ea"/>
              </a:rPr>
              <a:t>expect + sb. to do </a:t>
            </a:r>
            <a:r>
              <a:rPr lang="en-US" altLang="zh-CN" sz="2800" b="1" dirty="0" err="1">
                <a:solidFill>
                  <a:srgbClr val="0000FF"/>
                </a:solidFill>
                <a:latin typeface="+mj-lt"/>
                <a:ea typeface="+mj-ea"/>
              </a:rPr>
              <a:t>sth</a:t>
            </a:r>
            <a:r>
              <a:rPr lang="en-US" altLang="zh-CN" sz="2800" b="1" dirty="0">
                <a:solidFill>
                  <a:srgbClr val="0000FF"/>
                </a:solidFill>
                <a:latin typeface="+mj-lt"/>
                <a:ea typeface="+mj-ea"/>
              </a:rPr>
              <a:t>.</a:t>
            </a:r>
          </a:p>
          <a:p>
            <a:pPr>
              <a:spcBef>
                <a:spcPct val="50000"/>
              </a:spcBef>
              <a:buFontTx/>
              <a:buNone/>
              <a:defRPr/>
            </a:pPr>
            <a:r>
              <a:rPr lang="en-US" altLang="zh-CN" sz="2800" b="1" dirty="0">
                <a:latin typeface="+mj-lt"/>
                <a:ea typeface="+mj-ea"/>
              </a:rPr>
              <a:t>          He expects her to go with him.</a:t>
            </a:r>
          </a:p>
          <a:p>
            <a:pPr>
              <a:spcBef>
                <a:spcPct val="50000"/>
              </a:spcBef>
              <a:buFontTx/>
              <a:buNone/>
              <a:defRPr/>
            </a:pPr>
            <a:r>
              <a:rPr lang="en-US" altLang="zh-CN" sz="2800" b="1" dirty="0">
                <a:latin typeface="+mj-lt"/>
                <a:ea typeface="+mj-ea"/>
              </a:rPr>
              <a:t>          </a:t>
            </a:r>
            <a:r>
              <a:rPr lang="zh-CN" altLang="en-US" sz="2800" b="1" dirty="0">
                <a:latin typeface="+mj-lt"/>
                <a:ea typeface="+mj-ea"/>
              </a:rPr>
              <a:t>他期望她和他一起去。</a:t>
            </a:r>
          </a:p>
        </p:txBody>
      </p:sp>
      <p:pic>
        <p:nvPicPr>
          <p:cNvPr id="16389" name="Picture 2" descr="E:\丢这儿\图片\图片33.png"/>
          <p:cNvPicPr>
            <a:picLocks noChangeAspect="1" noChangeArrowheads="1"/>
          </p:cNvPicPr>
          <p:nvPr/>
        </p:nvPicPr>
        <p:blipFill>
          <a:blip r:embed="rId2" cstate="email"/>
          <a:srcRect/>
          <a:stretch>
            <a:fillRect/>
          </a:stretch>
        </p:blipFill>
        <p:spPr bwMode="auto">
          <a:xfrm>
            <a:off x="6980238" y="3216275"/>
            <a:ext cx="2163762"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wipe(down)">
                                      <p:cBhvr>
                                        <p:cTn id="37" dur="580">
                                          <p:stCondLst>
                                            <p:cond delay="0"/>
                                          </p:stCondLst>
                                        </p:cTn>
                                        <p:tgtEl>
                                          <p:spTgt spid="4">
                                            <p:txEl>
                                              <p:pRg st="0" end="0"/>
                                            </p:txEl>
                                          </p:spTgt>
                                        </p:tgtEl>
                                      </p:cBhvr>
                                    </p:animEffect>
                                    <p:anim calcmode="lin" valueType="num">
                                      <p:cBhvr>
                                        <p:cTn id="3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4">
                                            <p:txEl>
                                              <p:pRg st="0" end="0"/>
                                            </p:txEl>
                                          </p:spTgt>
                                        </p:tgtEl>
                                      </p:cBhvr>
                                      <p:to x="100000" y="60000"/>
                                    </p:animScale>
                                    <p:animScale>
                                      <p:cBhvr>
                                        <p:cTn id="44" dur="166" decel="50000">
                                          <p:stCondLst>
                                            <p:cond delay="676"/>
                                          </p:stCondLst>
                                        </p:cTn>
                                        <p:tgtEl>
                                          <p:spTgt spid="4">
                                            <p:txEl>
                                              <p:pRg st="0" end="0"/>
                                            </p:txEl>
                                          </p:spTgt>
                                        </p:tgtEl>
                                      </p:cBhvr>
                                      <p:to x="100000" y="100000"/>
                                    </p:animScale>
                                    <p:animScale>
                                      <p:cBhvr>
                                        <p:cTn id="45" dur="26">
                                          <p:stCondLst>
                                            <p:cond delay="1312"/>
                                          </p:stCondLst>
                                        </p:cTn>
                                        <p:tgtEl>
                                          <p:spTgt spid="4">
                                            <p:txEl>
                                              <p:pRg st="0" end="0"/>
                                            </p:txEl>
                                          </p:spTgt>
                                        </p:tgtEl>
                                      </p:cBhvr>
                                      <p:to x="100000" y="80000"/>
                                    </p:animScale>
                                    <p:animScale>
                                      <p:cBhvr>
                                        <p:cTn id="46" dur="166" decel="50000">
                                          <p:stCondLst>
                                            <p:cond delay="1338"/>
                                          </p:stCondLst>
                                        </p:cTn>
                                        <p:tgtEl>
                                          <p:spTgt spid="4">
                                            <p:txEl>
                                              <p:pRg st="0" end="0"/>
                                            </p:txEl>
                                          </p:spTgt>
                                        </p:tgtEl>
                                      </p:cBhvr>
                                      <p:to x="100000" y="100000"/>
                                    </p:animScale>
                                    <p:animScale>
                                      <p:cBhvr>
                                        <p:cTn id="47" dur="26">
                                          <p:stCondLst>
                                            <p:cond delay="1642"/>
                                          </p:stCondLst>
                                        </p:cTn>
                                        <p:tgtEl>
                                          <p:spTgt spid="4">
                                            <p:txEl>
                                              <p:pRg st="0" end="0"/>
                                            </p:txEl>
                                          </p:spTgt>
                                        </p:tgtEl>
                                      </p:cBhvr>
                                      <p:to x="100000" y="90000"/>
                                    </p:animScale>
                                    <p:animScale>
                                      <p:cBhvr>
                                        <p:cTn id="48" dur="166" decel="50000">
                                          <p:stCondLst>
                                            <p:cond delay="1668"/>
                                          </p:stCondLst>
                                        </p:cTn>
                                        <p:tgtEl>
                                          <p:spTgt spid="4">
                                            <p:txEl>
                                              <p:pRg st="0" end="0"/>
                                            </p:txEl>
                                          </p:spTgt>
                                        </p:tgtEl>
                                      </p:cBhvr>
                                      <p:to x="100000" y="100000"/>
                                    </p:animScale>
                                    <p:animScale>
                                      <p:cBhvr>
                                        <p:cTn id="49" dur="26">
                                          <p:stCondLst>
                                            <p:cond delay="1808"/>
                                          </p:stCondLst>
                                        </p:cTn>
                                        <p:tgtEl>
                                          <p:spTgt spid="4">
                                            <p:txEl>
                                              <p:pRg st="0" end="0"/>
                                            </p:txEl>
                                          </p:spTgt>
                                        </p:tgtEl>
                                      </p:cBhvr>
                                      <p:to x="100000" y="95000"/>
                                    </p:animScale>
                                    <p:animScale>
                                      <p:cBhvr>
                                        <p:cTn id="50" dur="166" decel="50000">
                                          <p:stCondLst>
                                            <p:cond delay="1834"/>
                                          </p:stCondLst>
                                        </p:cTn>
                                        <p:tgtEl>
                                          <p:spTgt spid="4">
                                            <p:txEl>
                                              <p:pRg st="0" end="0"/>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wipe(down)">
                                      <p:cBhvr>
                                        <p:cTn id="55" dur="580">
                                          <p:stCondLst>
                                            <p:cond delay="0"/>
                                          </p:stCondLst>
                                        </p:cTn>
                                        <p:tgtEl>
                                          <p:spTgt spid="4">
                                            <p:txEl>
                                              <p:pRg st="1" end="1"/>
                                            </p:txEl>
                                          </p:spTgt>
                                        </p:tgtEl>
                                      </p:cBhvr>
                                    </p:animEffect>
                                    <p:anim calcmode="lin" valueType="num">
                                      <p:cBhvr>
                                        <p:cTn id="56"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1" end="1"/>
                                            </p:txEl>
                                          </p:spTgt>
                                        </p:tgtEl>
                                      </p:cBhvr>
                                      <p:to x="100000" y="60000"/>
                                    </p:animScale>
                                    <p:animScale>
                                      <p:cBhvr>
                                        <p:cTn id="62" dur="166" decel="50000">
                                          <p:stCondLst>
                                            <p:cond delay="676"/>
                                          </p:stCondLst>
                                        </p:cTn>
                                        <p:tgtEl>
                                          <p:spTgt spid="4">
                                            <p:txEl>
                                              <p:pRg st="1" end="1"/>
                                            </p:txEl>
                                          </p:spTgt>
                                        </p:tgtEl>
                                      </p:cBhvr>
                                      <p:to x="100000" y="100000"/>
                                    </p:animScale>
                                    <p:animScale>
                                      <p:cBhvr>
                                        <p:cTn id="63" dur="26">
                                          <p:stCondLst>
                                            <p:cond delay="1312"/>
                                          </p:stCondLst>
                                        </p:cTn>
                                        <p:tgtEl>
                                          <p:spTgt spid="4">
                                            <p:txEl>
                                              <p:pRg st="1" end="1"/>
                                            </p:txEl>
                                          </p:spTgt>
                                        </p:tgtEl>
                                      </p:cBhvr>
                                      <p:to x="100000" y="80000"/>
                                    </p:animScale>
                                    <p:animScale>
                                      <p:cBhvr>
                                        <p:cTn id="64" dur="166" decel="50000">
                                          <p:stCondLst>
                                            <p:cond delay="1338"/>
                                          </p:stCondLst>
                                        </p:cTn>
                                        <p:tgtEl>
                                          <p:spTgt spid="4">
                                            <p:txEl>
                                              <p:pRg st="1" end="1"/>
                                            </p:txEl>
                                          </p:spTgt>
                                        </p:tgtEl>
                                      </p:cBhvr>
                                      <p:to x="100000" y="100000"/>
                                    </p:animScale>
                                    <p:animScale>
                                      <p:cBhvr>
                                        <p:cTn id="65" dur="26">
                                          <p:stCondLst>
                                            <p:cond delay="1642"/>
                                          </p:stCondLst>
                                        </p:cTn>
                                        <p:tgtEl>
                                          <p:spTgt spid="4">
                                            <p:txEl>
                                              <p:pRg st="1" end="1"/>
                                            </p:txEl>
                                          </p:spTgt>
                                        </p:tgtEl>
                                      </p:cBhvr>
                                      <p:to x="100000" y="90000"/>
                                    </p:animScale>
                                    <p:animScale>
                                      <p:cBhvr>
                                        <p:cTn id="66" dur="166" decel="50000">
                                          <p:stCondLst>
                                            <p:cond delay="1668"/>
                                          </p:stCondLst>
                                        </p:cTn>
                                        <p:tgtEl>
                                          <p:spTgt spid="4">
                                            <p:txEl>
                                              <p:pRg st="1" end="1"/>
                                            </p:txEl>
                                          </p:spTgt>
                                        </p:tgtEl>
                                      </p:cBhvr>
                                      <p:to x="100000" y="100000"/>
                                    </p:animScale>
                                    <p:animScale>
                                      <p:cBhvr>
                                        <p:cTn id="67" dur="26">
                                          <p:stCondLst>
                                            <p:cond delay="1808"/>
                                          </p:stCondLst>
                                        </p:cTn>
                                        <p:tgtEl>
                                          <p:spTgt spid="4">
                                            <p:txEl>
                                              <p:pRg st="1" end="1"/>
                                            </p:txEl>
                                          </p:spTgt>
                                        </p:tgtEl>
                                      </p:cBhvr>
                                      <p:to x="100000" y="95000"/>
                                    </p:animScale>
                                    <p:animScale>
                                      <p:cBhvr>
                                        <p:cTn id="68" dur="166" decel="50000">
                                          <p:stCondLst>
                                            <p:cond delay="1834"/>
                                          </p:stCondLst>
                                        </p:cTn>
                                        <p:tgtEl>
                                          <p:spTgt spid="4">
                                            <p:txEl>
                                              <p:pRg st="1" end="1"/>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Effect transition="in" filter="wipe(down)">
                                      <p:cBhvr>
                                        <p:cTn id="73" dur="580">
                                          <p:stCondLst>
                                            <p:cond delay="0"/>
                                          </p:stCondLst>
                                        </p:cTn>
                                        <p:tgtEl>
                                          <p:spTgt spid="4">
                                            <p:txEl>
                                              <p:pRg st="2" end="2"/>
                                            </p:txEl>
                                          </p:spTgt>
                                        </p:tgtEl>
                                      </p:cBhvr>
                                    </p:animEffect>
                                    <p:anim calcmode="lin" valueType="num">
                                      <p:cBhvr>
                                        <p:cTn id="74"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4">
                                            <p:txEl>
                                              <p:pRg st="2" end="2"/>
                                            </p:txEl>
                                          </p:spTgt>
                                        </p:tgtEl>
                                      </p:cBhvr>
                                      <p:to x="100000" y="60000"/>
                                    </p:animScale>
                                    <p:animScale>
                                      <p:cBhvr>
                                        <p:cTn id="80" dur="166" decel="50000">
                                          <p:stCondLst>
                                            <p:cond delay="676"/>
                                          </p:stCondLst>
                                        </p:cTn>
                                        <p:tgtEl>
                                          <p:spTgt spid="4">
                                            <p:txEl>
                                              <p:pRg st="2" end="2"/>
                                            </p:txEl>
                                          </p:spTgt>
                                        </p:tgtEl>
                                      </p:cBhvr>
                                      <p:to x="100000" y="100000"/>
                                    </p:animScale>
                                    <p:animScale>
                                      <p:cBhvr>
                                        <p:cTn id="81" dur="26">
                                          <p:stCondLst>
                                            <p:cond delay="1312"/>
                                          </p:stCondLst>
                                        </p:cTn>
                                        <p:tgtEl>
                                          <p:spTgt spid="4">
                                            <p:txEl>
                                              <p:pRg st="2" end="2"/>
                                            </p:txEl>
                                          </p:spTgt>
                                        </p:tgtEl>
                                      </p:cBhvr>
                                      <p:to x="100000" y="80000"/>
                                    </p:animScale>
                                    <p:animScale>
                                      <p:cBhvr>
                                        <p:cTn id="82" dur="166" decel="50000">
                                          <p:stCondLst>
                                            <p:cond delay="1338"/>
                                          </p:stCondLst>
                                        </p:cTn>
                                        <p:tgtEl>
                                          <p:spTgt spid="4">
                                            <p:txEl>
                                              <p:pRg st="2" end="2"/>
                                            </p:txEl>
                                          </p:spTgt>
                                        </p:tgtEl>
                                      </p:cBhvr>
                                      <p:to x="100000" y="100000"/>
                                    </p:animScale>
                                    <p:animScale>
                                      <p:cBhvr>
                                        <p:cTn id="83" dur="26">
                                          <p:stCondLst>
                                            <p:cond delay="1642"/>
                                          </p:stCondLst>
                                        </p:cTn>
                                        <p:tgtEl>
                                          <p:spTgt spid="4">
                                            <p:txEl>
                                              <p:pRg st="2" end="2"/>
                                            </p:txEl>
                                          </p:spTgt>
                                        </p:tgtEl>
                                      </p:cBhvr>
                                      <p:to x="100000" y="90000"/>
                                    </p:animScale>
                                    <p:animScale>
                                      <p:cBhvr>
                                        <p:cTn id="84" dur="166" decel="50000">
                                          <p:stCondLst>
                                            <p:cond delay="1668"/>
                                          </p:stCondLst>
                                        </p:cTn>
                                        <p:tgtEl>
                                          <p:spTgt spid="4">
                                            <p:txEl>
                                              <p:pRg st="2" end="2"/>
                                            </p:txEl>
                                          </p:spTgt>
                                        </p:tgtEl>
                                      </p:cBhvr>
                                      <p:to x="100000" y="100000"/>
                                    </p:animScale>
                                    <p:animScale>
                                      <p:cBhvr>
                                        <p:cTn id="85" dur="26">
                                          <p:stCondLst>
                                            <p:cond delay="1808"/>
                                          </p:stCondLst>
                                        </p:cTn>
                                        <p:tgtEl>
                                          <p:spTgt spid="4">
                                            <p:txEl>
                                              <p:pRg st="2" end="2"/>
                                            </p:txEl>
                                          </p:spTgt>
                                        </p:tgtEl>
                                      </p:cBhvr>
                                      <p:to x="100000" y="95000"/>
                                    </p:animScale>
                                    <p:animScale>
                                      <p:cBhvr>
                                        <p:cTn id="86"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950913" y="623888"/>
            <a:ext cx="6927850"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defRPr/>
            </a:pPr>
            <a:r>
              <a:rPr kumimoji="0" lang="zh-CN" altLang="en-US" sz="2800" b="1" dirty="0" smtClean="0">
                <a:solidFill>
                  <a:srgbClr val="0000FF"/>
                </a:solidFill>
                <a:latin typeface="+mj-lt"/>
                <a:ea typeface="+mj-ea"/>
              </a:rPr>
              <a:t>（</a:t>
            </a:r>
            <a:r>
              <a:rPr kumimoji="0" lang="en-US" altLang="zh-CN" sz="2800" b="1" dirty="0" smtClean="0">
                <a:solidFill>
                  <a:srgbClr val="0000FF"/>
                </a:solidFill>
                <a:latin typeface="+mj-lt"/>
                <a:ea typeface="+mj-ea"/>
              </a:rPr>
              <a:t>3</a:t>
            </a:r>
            <a:r>
              <a:rPr kumimoji="0" lang="zh-CN" altLang="en-US" sz="2800" b="1" dirty="0" smtClean="0">
                <a:solidFill>
                  <a:srgbClr val="0000FF"/>
                </a:solidFill>
                <a:latin typeface="+mj-lt"/>
                <a:ea typeface="+mj-ea"/>
              </a:rPr>
              <a:t>）</a:t>
            </a:r>
            <a:r>
              <a:rPr kumimoji="0" lang="en-US" altLang="zh-CN" sz="2800" b="1" dirty="0" smtClean="0">
                <a:solidFill>
                  <a:srgbClr val="0000FF"/>
                </a:solidFill>
                <a:latin typeface="+mj-lt"/>
                <a:ea typeface="+mj-ea"/>
              </a:rPr>
              <a:t>expect+</a:t>
            </a:r>
            <a:r>
              <a:rPr kumimoji="0" lang="zh-CN" altLang="en-US" sz="2800" b="1" dirty="0" smtClean="0">
                <a:solidFill>
                  <a:srgbClr val="0000FF"/>
                </a:solidFill>
                <a:latin typeface="+mj-lt"/>
                <a:ea typeface="+mj-ea"/>
              </a:rPr>
              <a:t>名词</a:t>
            </a:r>
            <a:r>
              <a:rPr kumimoji="0" lang="en-US" altLang="zh-CN" sz="2800" b="1" dirty="0" smtClean="0">
                <a:solidFill>
                  <a:srgbClr val="0000FF"/>
                </a:solidFill>
                <a:latin typeface="+mj-lt"/>
                <a:ea typeface="+mj-ea"/>
              </a:rPr>
              <a:t>/</a:t>
            </a:r>
            <a:r>
              <a:rPr kumimoji="0" lang="zh-CN" altLang="en-US" sz="2800" b="1" dirty="0" smtClean="0">
                <a:solidFill>
                  <a:srgbClr val="0000FF"/>
                </a:solidFill>
                <a:latin typeface="+mj-lt"/>
                <a:ea typeface="+mj-ea"/>
              </a:rPr>
              <a:t>代词 </a:t>
            </a:r>
          </a:p>
          <a:p>
            <a:pPr eaLnBrk="1" hangingPunct="1">
              <a:spcBef>
                <a:spcPct val="50000"/>
              </a:spcBef>
              <a:buFontTx/>
              <a:buNone/>
              <a:defRPr/>
            </a:pPr>
            <a:r>
              <a:rPr kumimoji="0" lang="zh-CN" altLang="en-US" sz="2800" b="1" dirty="0" smtClean="0">
                <a:latin typeface="+mj-lt"/>
                <a:ea typeface="+mj-ea"/>
              </a:rPr>
              <a:t>      </a:t>
            </a:r>
            <a:r>
              <a:rPr kumimoji="0" lang="en-US" altLang="zh-CN" sz="2800" b="1" dirty="0" smtClean="0">
                <a:latin typeface="+mj-lt"/>
                <a:ea typeface="+mj-ea"/>
              </a:rPr>
              <a:t>I’m expecting a letter from her.</a:t>
            </a:r>
          </a:p>
          <a:p>
            <a:pPr eaLnBrk="1" hangingPunct="1">
              <a:spcBef>
                <a:spcPct val="50000"/>
              </a:spcBef>
              <a:buFontTx/>
              <a:buNone/>
              <a:defRPr/>
            </a:pPr>
            <a:r>
              <a:rPr kumimoji="0" lang="en-US" altLang="zh-CN" sz="2800" b="1" dirty="0" smtClean="0">
                <a:latin typeface="+mj-lt"/>
                <a:ea typeface="+mj-ea"/>
              </a:rPr>
              <a:t>      </a:t>
            </a:r>
            <a:r>
              <a:rPr kumimoji="0" lang="zh-CN" altLang="en-US" sz="2800" b="1" dirty="0" smtClean="0">
                <a:latin typeface="+mj-lt"/>
                <a:ea typeface="+mj-ea"/>
              </a:rPr>
              <a:t>我正在等她的信。</a:t>
            </a:r>
            <a:endParaRPr kumimoji="0" lang="en-US" altLang="zh-CN" sz="2800" b="1" dirty="0" smtClean="0">
              <a:latin typeface="+mj-lt"/>
              <a:ea typeface="+mj-ea"/>
            </a:endParaRPr>
          </a:p>
          <a:p>
            <a:pPr eaLnBrk="1" hangingPunct="1">
              <a:spcBef>
                <a:spcPct val="50000"/>
              </a:spcBef>
              <a:buFontTx/>
              <a:buNone/>
              <a:defRPr/>
            </a:pPr>
            <a:r>
              <a:rPr kumimoji="0" lang="zh-CN" altLang="en-US" sz="2800" b="1" dirty="0" smtClean="0">
                <a:solidFill>
                  <a:srgbClr val="0000FF"/>
                </a:solidFill>
                <a:latin typeface="+mj-lt"/>
                <a:ea typeface="+mj-ea"/>
              </a:rPr>
              <a:t>（</a:t>
            </a:r>
            <a:r>
              <a:rPr kumimoji="0" lang="en-US" altLang="zh-CN" sz="2800" b="1" dirty="0" smtClean="0">
                <a:solidFill>
                  <a:srgbClr val="0000FF"/>
                </a:solidFill>
                <a:latin typeface="+mj-lt"/>
                <a:ea typeface="+mj-ea"/>
              </a:rPr>
              <a:t>4</a:t>
            </a:r>
            <a:r>
              <a:rPr kumimoji="0" lang="zh-CN" altLang="en-US" sz="2800" b="1" dirty="0" smtClean="0">
                <a:solidFill>
                  <a:srgbClr val="0000FF"/>
                </a:solidFill>
                <a:latin typeface="+mj-lt"/>
                <a:ea typeface="+mj-ea"/>
              </a:rPr>
              <a:t>）</a:t>
            </a:r>
            <a:r>
              <a:rPr kumimoji="0" lang="en-US" altLang="zh-CN" sz="2800" b="1" dirty="0" smtClean="0">
                <a:solidFill>
                  <a:srgbClr val="0000FF"/>
                </a:solidFill>
                <a:latin typeface="+mj-lt"/>
                <a:ea typeface="+mj-ea"/>
              </a:rPr>
              <a:t>+that</a:t>
            </a:r>
            <a:r>
              <a:rPr kumimoji="0" lang="zh-CN" altLang="en-US" sz="2800" b="1" dirty="0" smtClean="0">
                <a:solidFill>
                  <a:srgbClr val="0000FF"/>
                </a:solidFill>
                <a:latin typeface="+mj-lt"/>
                <a:ea typeface="+mj-ea"/>
              </a:rPr>
              <a:t>从句</a:t>
            </a:r>
          </a:p>
          <a:p>
            <a:pPr eaLnBrk="1" hangingPunct="1">
              <a:spcBef>
                <a:spcPct val="50000"/>
              </a:spcBef>
              <a:buFontTx/>
              <a:buNone/>
              <a:defRPr/>
            </a:pPr>
            <a:r>
              <a:rPr kumimoji="0" lang="zh-CN" altLang="en-US" sz="2800" b="1" dirty="0" smtClean="0">
                <a:latin typeface="+mj-lt"/>
                <a:ea typeface="+mj-ea"/>
              </a:rPr>
              <a:t>        </a:t>
            </a:r>
            <a:r>
              <a:rPr kumimoji="0" lang="en-US" altLang="zh-CN" sz="2800" b="1" dirty="0" smtClean="0">
                <a:latin typeface="+mj-lt"/>
                <a:ea typeface="+mj-ea"/>
              </a:rPr>
              <a:t>I expect that he’ll come back tomorrow.</a:t>
            </a:r>
          </a:p>
          <a:p>
            <a:pPr eaLnBrk="1" hangingPunct="1">
              <a:spcBef>
                <a:spcPct val="50000"/>
              </a:spcBef>
              <a:buFontTx/>
              <a:buNone/>
              <a:defRPr/>
            </a:pPr>
            <a:r>
              <a:rPr kumimoji="0" lang="en-US" altLang="zh-CN" sz="2800" b="1" dirty="0" smtClean="0">
                <a:latin typeface="+mj-lt"/>
                <a:ea typeface="+mj-ea"/>
              </a:rPr>
              <a:t>       </a:t>
            </a:r>
            <a:r>
              <a:rPr kumimoji="0" lang="zh-CN" altLang="en-US" sz="2800" b="1" dirty="0" smtClean="0">
                <a:latin typeface="+mj-lt"/>
                <a:ea typeface="+mj-ea"/>
              </a:rPr>
              <a:t>我希望他明天回来。</a:t>
            </a:r>
          </a:p>
        </p:txBody>
      </p:sp>
      <p:pic>
        <p:nvPicPr>
          <p:cNvPr id="17411"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93838" y="457200"/>
            <a:ext cx="7002462" cy="954088"/>
          </a:xfrm>
          <a:prstGeom prst="rect">
            <a:avLst/>
          </a:prstGeom>
        </p:spPr>
        <p:txBody>
          <a:bodyPr>
            <a:spAutoFit/>
          </a:bodyPr>
          <a:lstStyle/>
          <a:p>
            <a:pPr>
              <a:buFont typeface="Arial" panose="020B0604020202020204" pitchFamily="34" charset="0"/>
              <a:buNone/>
              <a:defRPr/>
            </a:pPr>
            <a:r>
              <a:rPr lang="en-US" altLang="zh-CN" sz="2800" b="1" dirty="0">
                <a:latin typeface="+mj-lt"/>
                <a:cs typeface="Times New Roman" panose="02020603050405020304" pitchFamily="18" charset="0"/>
              </a:rPr>
              <a:t>Read the passage again and check (</a:t>
            </a:r>
            <a:r>
              <a:rPr lang="zh-CN" altLang="en-US" sz="2800" b="1" dirty="0">
                <a:latin typeface="黑体" panose="02010609060101010101" pitchFamily="49" charset="-122"/>
                <a:ea typeface="黑体" panose="02010609060101010101" pitchFamily="49" charset="-122"/>
                <a:cs typeface="Times New Roman" panose="02020603050405020304" pitchFamily="18" charset="0"/>
              </a:rPr>
              <a:t>√</a:t>
            </a:r>
            <a:r>
              <a:rPr lang="en-US" altLang="zh-CN" sz="2800" b="1" dirty="0">
                <a:latin typeface="+mj-lt"/>
                <a:cs typeface="Times New Roman" panose="02020603050405020304" pitchFamily="18" charset="0"/>
              </a:rPr>
              <a:t>)the things that happened in the story.</a:t>
            </a:r>
            <a:endParaRPr lang="zh-CN" altLang="en-US" sz="2800" b="1" dirty="0">
              <a:latin typeface="+mj-lt"/>
            </a:endParaRPr>
          </a:p>
        </p:txBody>
      </p:sp>
      <p:grpSp>
        <p:nvGrpSpPr>
          <p:cNvPr id="18435" name="组合 4"/>
          <p:cNvGrpSpPr/>
          <p:nvPr/>
        </p:nvGrpSpPr>
        <p:grpSpPr bwMode="auto">
          <a:xfrm>
            <a:off x="806450" y="642938"/>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8441" name="TextBox 4"/>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3b</a:t>
              </a:r>
              <a:endParaRPr lang="zh-CN" altLang="en-US" sz="3200" b="1">
                <a:solidFill>
                  <a:srgbClr val="0000FF"/>
                </a:solidFill>
              </a:endParaRPr>
            </a:p>
          </p:txBody>
        </p:sp>
      </p:grpSp>
      <p:sp>
        <p:nvSpPr>
          <p:cNvPr id="6" name="TextBox 1"/>
          <p:cNvSpPr txBox="1">
            <a:spLocks noChangeArrowheads="1"/>
          </p:cNvSpPr>
          <p:nvPr/>
        </p:nvSpPr>
        <p:spPr bwMode="auto">
          <a:xfrm>
            <a:off x="723900" y="1525588"/>
            <a:ext cx="7940675" cy="279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5000"/>
              </a:lnSpc>
            </a:pPr>
            <a:r>
              <a:rPr lang="en-US" altLang="zh-CN" sz="2600" b="1">
                <a:latin typeface="Times New Roman" panose="02020603050405020304" pitchFamily="18" charset="0"/>
                <a:cs typeface="Times New Roman" panose="02020603050405020304" pitchFamily="18" charset="0"/>
              </a:rPr>
              <a:t>1 ____ Wang Ping was the driver of bus No.26 at 9:00 </a:t>
            </a:r>
          </a:p>
          <a:p>
            <a:pPr eaLnBrk="1" hangingPunct="1">
              <a:lnSpc>
                <a:spcPct val="135000"/>
              </a:lnSpc>
            </a:pPr>
            <a:r>
              <a:rPr lang="en-US" altLang="zh-CN" sz="2600" b="1">
                <a:latin typeface="Times New Roman" panose="02020603050405020304" pitchFamily="18" charset="0"/>
                <a:cs typeface="Times New Roman" panose="02020603050405020304" pitchFamily="18" charset="0"/>
              </a:rPr>
              <a:t>            a.m. yesterday.</a:t>
            </a:r>
          </a:p>
          <a:p>
            <a:pPr eaLnBrk="1" hangingPunct="1">
              <a:lnSpc>
                <a:spcPct val="135000"/>
              </a:lnSpc>
            </a:pPr>
            <a:r>
              <a:rPr lang="en-US" altLang="zh-CN" sz="2600" b="1">
                <a:latin typeface="Times New Roman" panose="02020603050405020304" pitchFamily="18" charset="0"/>
                <a:cs typeface="Times New Roman" panose="02020603050405020304" pitchFamily="18" charset="0"/>
              </a:rPr>
              <a:t>2 ____ Bus No. 26 hit an old man on Zhonghua Road.</a:t>
            </a:r>
          </a:p>
          <a:p>
            <a:pPr eaLnBrk="1" hangingPunct="1">
              <a:lnSpc>
                <a:spcPct val="135000"/>
              </a:lnSpc>
            </a:pPr>
            <a:r>
              <a:rPr lang="en-US" altLang="zh-CN" sz="2600" b="1">
                <a:latin typeface="Times New Roman" panose="02020603050405020304" pitchFamily="18" charset="0"/>
                <a:cs typeface="Times New Roman" panose="02020603050405020304" pitchFamily="18" charset="0"/>
              </a:rPr>
              <a:t>3 ____ The old man had a heart problem and needed </a:t>
            </a:r>
          </a:p>
          <a:p>
            <a:pPr eaLnBrk="1" hangingPunct="1">
              <a:lnSpc>
                <a:spcPct val="135000"/>
              </a:lnSpc>
            </a:pPr>
            <a:r>
              <a:rPr lang="en-US" altLang="zh-CN" sz="2600" b="1">
                <a:latin typeface="Times New Roman" panose="02020603050405020304" pitchFamily="18" charset="0"/>
                <a:cs typeface="Times New Roman" panose="02020603050405020304" pitchFamily="18" charset="0"/>
              </a:rPr>
              <a:t>            to go to the hospital right away.</a:t>
            </a:r>
          </a:p>
        </p:txBody>
      </p:sp>
      <p:sp>
        <p:nvSpPr>
          <p:cNvPr id="7" name="矩形 6"/>
          <p:cNvSpPr>
            <a:spLocks noChangeArrowheads="1"/>
          </p:cNvSpPr>
          <p:nvPr/>
        </p:nvSpPr>
        <p:spPr bwMode="auto">
          <a:xfrm>
            <a:off x="1033463" y="1450975"/>
            <a:ext cx="698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4000" b="1">
                <a:solidFill>
                  <a:srgbClr val="FF0000"/>
                </a:solidFill>
                <a:latin typeface="黑体" panose="02010609060101010101" pitchFamily="49" charset="-122"/>
                <a:ea typeface="黑体" panose="02010609060101010101" pitchFamily="49" charset="-122"/>
                <a:cs typeface="Times New Roman" panose="02020603050405020304" pitchFamily="18" charset="0"/>
              </a:rPr>
              <a:t>√</a:t>
            </a:r>
            <a:endParaRPr lang="zh-CN" altLang="en-US" sz="4000">
              <a:solidFill>
                <a:srgbClr val="FF0000"/>
              </a:solidFill>
              <a:ea typeface="黑体" panose="02010609060101010101" pitchFamily="49" charset="-122"/>
              <a:cs typeface="Times New Roman" panose="02020603050405020304" pitchFamily="18" charset="0"/>
            </a:endParaRPr>
          </a:p>
        </p:txBody>
      </p:sp>
      <p:sp>
        <p:nvSpPr>
          <p:cNvPr id="8" name="矩形 7"/>
          <p:cNvSpPr>
            <a:spLocks noChangeArrowheads="1"/>
          </p:cNvSpPr>
          <p:nvPr/>
        </p:nvSpPr>
        <p:spPr bwMode="auto">
          <a:xfrm>
            <a:off x="1033463" y="3043238"/>
            <a:ext cx="698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4000" b="1">
                <a:solidFill>
                  <a:srgbClr val="FF0000"/>
                </a:solidFill>
                <a:latin typeface="黑体" panose="02010609060101010101" pitchFamily="49" charset="-122"/>
                <a:ea typeface="黑体" panose="02010609060101010101" pitchFamily="49" charset="-122"/>
                <a:cs typeface="Times New Roman" panose="02020603050405020304" pitchFamily="18" charset="0"/>
              </a:rPr>
              <a:t>√</a:t>
            </a:r>
            <a:endParaRPr lang="zh-CN" altLang="en-US" sz="4000">
              <a:solidFill>
                <a:srgbClr val="FF0000"/>
              </a:solidFill>
              <a:ea typeface="黑体" panose="02010609060101010101" pitchFamily="49" charset="-122"/>
              <a:cs typeface="Times New Roman" panose="02020603050405020304" pitchFamily="18" charset="0"/>
            </a:endParaRPr>
          </a:p>
        </p:txBody>
      </p:sp>
      <p:pic>
        <p:nvPicPr>
          <p:cNvPr id="18439"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P spid="6" grpId="1" bldLvl="0" autoUpdateAnimBg="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38175" y="787400"/>
            <a:ext cx="8102600" cy="345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lang="en-US" altLang="zh-CN" sz="2600" b="1">
                <a:latin typeface="Times New Roman" panose="02020603050405020304" pitchFamily="18" charset="0"/>
                <a:cs typeface="Times New Roman" panose="02020603050405020304" pitchFamily="18" charset="0"/>
              </a:rPr>
              <a:t>4 ____  The passengers on the bus did not want to go to </a:t>
            </a:r>
          </a:p>
          <a:p>
            <a:pPr eaLnBrk="1" hangingPunct="1">
              <a:lnSpc>
                <a:spcPct val="140000"/>
              </a:lnSpc>
            </a:pPr>
            <a:r>
              <a:rPr lang="en-US" altLang="zh-CN" sz="2600" b="1">
                <a:latin typeface="Times New Roman" panose="02020603050405020304" pitchFamily="18" charset="0"/>
                <a:cs typeface="Times New Roman" panose="02020603050405020304" pitchFamily="18" charset="0"/>
              </a:rPr>
              <a:t>             the hospital, so only Wang Ping went with the </a:t>
            </a:r>
          </a:p>
          <a:p>
            <a:pPr eaLnBrk="1" hangingPunct="1">
              <a:lnSpc>
                <a:spcPct val="140000"/>
              </a:lnSpc>
            </a:pPr>
            <a:r>
              <a:rPr lang="en-US" altLang="zh-CN" sz="2600" b="1">
                <a:latin typeface="Times New Roman" panose="02020603050405020304" pitchFamily="18" charset="0"/>
                <a:cs typeface="Times New Roman" panose="02020603050405020304" pitchFamily="18" charset="0"/>
              </a:rPr>
              <a:t>             woman and old man.</a:t>
            </a:r>
          </a:p>
          <a:p>
            <a:pPr eaLnBrk="1" hangingPunct="1">
              <a:lnSpc>
                <a:spcPct val="140000"/>
              </a:lnSpc>
            </a:pPr>
            <a:r>
              <a:rPr lang="en-US" altLang="zh-CN" sz="2600" b="1">
                <a:latin typeface="Times New Roman" panose="02020603050405020304" pitchFamily="18" charset="0"/>
                <a:cs typeface="Times New Roman" panose="02020603050405020304" pitchFamily="18" charset="0"/>
              </a:rPr>
              <a:t>5 ____  Some passengers helped to get the old man onto </a:t>
            </a:r>
          </a:p>
          <a:p>
            <a:pPr eaLnBrk="1" hangingPunct="1">
              <a:lnSpc>
                <a:spcPct val="140000"/>
              </a:lnSpc>
            </a:pPr>
            <a:r>
              <a:rPr lang="en-US" altLang="zh-CN" sz="2600" b="1">
                <a:latin typeface="Times New Roman" panose="02020603050405020304" pitchFamily="18" charset="0"/>
                <a:cs typeface="Times New Roman" panose="02020603050405020304" pitchFamily="18" charset="0"/>
              </a:rPr>
              <a:t>             the bus.</a:t>
            </a:r>
          </a:p>
          <a:p>
            <a:pPr eaLnBrk="1" hangingPunct="1">
              <a:lnSpc>
                <a:spcPct val="140000"/>
              </a:lnSpc>
            </a:pPr>
            <a:r>
              <a:rPr lang="en-US" altLang="zh-CN" sz="2600" b="1">
                <a:latin typeface="Times New Roman" panose="02020603050405020304" pitchFamily="18" charset="0"/>
                <a:cs typeface="Times New Roman" panose="02020603050405020304" pitchFamily="18" charset="0"/>
              </a:rPr>
              <a:t>6 ____  The old man got to the hospital in time.</a:t>
            </a:r>
            <a:r>
              <a:rPr lang="en-US" altLang="zh-CN" sz="2600" b="1">
                <a:solidFill>
                  <a:schemeClr val="tx2"/>
                </a:solidFill>
                <a:latin typeface="Times New Roman" panose="02020603050405020304" pitchFamily="18" charset="0"/>
                <a:cs typeface="Times New Roman" panose="02020603050405020304" pitchFamily="18" charset="0"/>
              </a:rPr>
              <a:t>          </a:t>
            </a:r>
            <a:endParaRPr lang="zh-CN" altLang="en-US" sz="2600" b="1">
              <a:solidFill>
                <a:schemeClr val="tx2"/>
              </a:solidFill>
              <a:latin typeface="Times New Roman" panose="02020603050405020304" pitchFamily="18" charset="0"/>
              <a:cs typeface="Times New Roman" panose="02020603050405020304" pitchFamily="18" charset="0"/>
            </a:endParaRPr>
          </a:p>
        </p:txBody>
      </p:sp>
      <p:sp>
        <p:nvSpPr>
          <p:cNvPr id="3" name="矩形 2"/>
          <p:cNvSpPr>
            <a:spLocks noChangeArrowheads="1"/>
          </p:cNvSpPr>
          <p:nvPr/>
        </p:nvSpPr>
        <p:spPr bwMode="auto">
          <a:xfrm>
            <a:off x="957263" y="2389188"/>
            <a:ext cx="698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4000" b="1">
                <a:solidFill>
                  <a:srgbClr val="FF0000"/>
                </a:solidFill>
                <a:latin typeface="黑体" panose="02010609060101010101" pitchFamily="49" charset="-122"/>
                <a:ea typeface="黑体" panose="02010609060101010101" pitchFamily="49" charset="-122"/>
                <a:cs typeface="Times New Roman" panose="02020603050405020304" pitchFamily="18" charset="0"/>
              </a:rPr>
              <a:t>√</a:t>
            </a:r>
            <a:endParaRPr lang="zh-CN" altLang="en-US" sz="4000">
              <a:solidFill>
                <a:srgbClr val="FF0000"/>
              </a:solidFill>
              <a:ea typeface="黑体" panose="02010609060101010101" pitchFamily="49" charset="-122"/>
              <a:cs typeface="Times New Roman" panose="02020603050405020304" pitchFamily="18" charset="0"/>
            </a:endParaRPr>
          </a:p>
        </p:txBody>
      </p:sp>
      <p:sp>
        <p:nvSpPr>
          <p:cNvPr id="4" name="矩形 3"/>
          <p:cNvSpPr>
            <a:spLocks noChangeArrowheads="1"/>
          </p:cNvSpPr>
          <p:nvPr/>
        </p:nvSpPr>
        <p:spPr bwMode="auto">
          <a:xfrm>
            <a:off x="957263" y="3494088"/>
            <a:ext cx="698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4000" b="1">
                <a:solidFill>
                  <a:srgbClr val="FF0000"/>
                </a:solidFill>
                <a:latin typeface="黑体" panose="02010609060101010101" pitchFamily="49" charset="-122"/>
                <a:ea typeface="黑体" panose="02010609060101010101" pitchFamily="49" charset="-122"/>
                <a:cs typeface="Times New Roman" panose="02020603050405020304" pitchFamily="18" charset="0"/>
              </a:rPr>
              <a:t>√</a:t>
            </a:r>
            <a:endParaRPr lang="zh-CN" altLang="en-US" sz="4000">
              <a:solidFill>
                <a:srgbClr val="FF0000"/>
              </a:solidFill>
              <a:ea typeface="黑体" panose="02010609060101010101" pitchFamily="49" charset="-122"/>
              <a:cs typeface="Times New Roman" panose="02020603050405020304" pitchFamily="18" charset="0"/>
            </a:endParaRPr>
          </a:p>
        </p:txBody>
      </p:sp>
      <p:pic>
        <p:nvPicPr>
          <p:cNvPr id="19461"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2" cstate="email"/>
          <a:srcRect/>
          <a:stretch>
            <a:fillRect/>
          </a:stretch>
        </p:blipFill>
        <p:spPr bwMode="auto">
          <a:xfrm>
            <a:off x="190500" y="2270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901700" y="430213"/>
            <a:ext cx="170497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Lead-in</a:t>
            </a:r>
          </a:p>
        </p:txBody>
      </p:sp>
      <p:pic>
        <p:nvPicPr>
          <p:cNvPr id="2052" name="Picture 2"/>
          <p:cNvPicPr>
            <a:picLocks noChangeAspect="1" noChangeArrowheads="1"/>
          </p:cNvPicPr>
          <p:nvPr/>
        </p:nvPicPr>
        <p:blipFill>
          <a:blip r:embed="rId3" cstate="email"/>
          <a:srcRect/>
          <a:stretch>
            <a:fillRect/>
          </a:stretch>
        </p:blipFill>
        <p:spPr bwMode="auto">
          <a:xfrm>
            <a:off x="4387850" y="1589088"/>
            <a:ext cx="1355725" cy="274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3"/>
          <p:cNvPicPr>
            <a:picLocks noChangeAspect="1" noChangeArrowheads="1"/>
          </p:cNvPicPr>
          <p:nvPr/>
        </p:nvPicPr>
        <p:blipFill>
          <a:blip r:embed="rId4" cstate="email"/>
          <a:srcRect/>
          <a:stretch>
            <a:fillRect/>
          </a:stretch>
        </p:blipFill>
        <p:spPr bwMode="auto">
          <a:xfrm>
            <a:off x="2911475" y="1641475"/>
            <a:ext cx="1385888" cy="2636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圆角矩形标注 5"/>
          <p:cNvSpPr/>
          <p:nvPr/>
        </p:nvSpPr>
        <p:spPr>
          <a:xfrm>
            <a:off x="5514975" y="2662238"/>
            <a:ext cx="3192463" cy="685800"/>
          </a:xfrm>
          <a:prstGeom prst="wedgeRoundRectCallout">
            <a:avLst>
              <a:gd name="adj1" fmla="val -59735"/>
              <a:gd name="adj2" fmla="val -4004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defRPr/>
            </a:pPr>
            <a:r>
              <a:rPr lang="en-US" altLang="zh-CN" sz="2400" b="1" dirty="0">
                <a:solidFill>
                  <a:srgbClr val="000000"/>
                </a:solidFill>
                <a:latin typeface="Times New Roman" panose="02020603050405020304" pitchFamily="18" charset="0"/>
              </a:rPr>
              <a:t>He has a stomachache.</a:t>
            </a:r>
            <a:endParaRPr lang="zh-CN" altLang="en-US" sz="2400" b="1" dirty="0">
              <a:solidFill>
                <a:srgbClr val="000000"/>
              </a:solidFill>
              <a:latin typeface="+mj-lt"/>
            </a:endParaRPr>
          </a:p>
        </p:txBody>
      </p:sp>
      <p:sp>
        <p:nvSpPr>
          <p:cNvPr id="7" name="圆角矩形标注 6"/>
          <p:cNvSpPr/>
          <p:nvPr/>
        </p:nvSpPr>
        <p:spPr>
          <a:xfrm>
            <a:off x="493713" y="2582863"/>
            <a:ext cx="2652712" cy="844550"/>
          </a:xfrm>
          <a:prstGeom prst="wedgeRoundRectCallout">
            <a:avLst>
              <a:gd name="adj1" fmla="val 60734"/>
              <a:gd name="adj2" fmla="val -32315"/>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0000"/>
              </a:lnSpc>
              <a:buFont typeface="Arial" panose="020B0604020202020204" pitchFamily="34" charset="0"/>
              <a:buNone/>
              <a:defRPr/>
            </a:pPr>
            <a:r>
              <a:rPr lang="en-US" altLang="zh-CN" sz="2400" b="1" dirty="0">
                <a:solidFill>
                  <a:srgbClr val="000000"/>
                </a:solidFill>
                <a:latin typeface="Times New Roman" panose="02020603050405020304" pitchFamily="18" charset="0"/>
              </a:rPr>
              <a:t>What’s the matter with the man?</a:t>
            </a:r>
          </a:p>
        </p:txBody>
      </p:sp>
      <p:pic>
        <p:nvPicPr>
          <p:cNvPr id="8" name="Picture 2"/>
          <p:cNvPicPr>
            <a:picLocks noChangeAspect="1" noChangeArrowheads="1"/>
          </p:cNvPicPr>
          <p:nvPr/>
        </p:nvPicPr>
        <p:blipFill>
          <a:blip r:embed="rId5" cstate="email"/>
          <a:srcRect/>
          <a:stretch>
            <a:fillRect/>
          </a:stretch>
        </p:blipFill>
        <p:spPr bwMode="auto">
          <a:xfrm>
            <a:off x="5921375" y="430213"/>
            <a:ext cx="2379663" cy="1954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组合 4"/>
          <p:cNvGrpSpPr/>
          <p:nvPr/>
        </p:nvGrpSpPr>
        <p:grpSpPr bwMode="auto">
          <a:xfrm>
            <a:off x="609600" y="23177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0486"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3c</a:t>
              </a:r>
              <a:endParaRPr lang="zh-CN" altLang="en-US" sz="3200" b="1">
                <a:solidFill>
                  <a:srgbClr val="0000FF"/>
                </a:solidFill>
              </a:endParaRPr>
            </a:p>
          </p:txBody>
        </p:sp>
      </p:grpSp>
      <p:sp>
        <p:nvSpPr>
          <p:cNvPr id="20483" name="矩形 4"/>
          <p:cNvSpPr>
            <a:spLocks noChangeArrowheads="1"/>
          </p:cNvSpPr>
          <p:nvPr/>
        </p:nvSpPr>
        <p:spPr bwMode="auto">
          <a:xfrm>
            <a:off x="1349375" y="277813"/>
            <a:ext cx="5778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800" b="1">
                <a:latin typeface="Times New Roman" panose="02020603050405020304" pitchFamily="18" charset="0"/>
                <a:cs typeface="Times New Roman" panose="02020603050405020304" pitchFamily="18" charset="0"/>
              </a:rPr>
              <a:t>Discuss the questions with a partner.</a:t>
            </a:r>
            <a:endParaRPr lang="zh-CN" altLang="en-US" sz="2800" b="1">
              <a:latin typeface="Times New Roman" panose="02020603050405020304" pitchFamily="18" charset="0"/>
            </a:endParaRPr>
          </a:p>
        </p:txBody>
      </p:sp>
      <p:sp>
        <p:nvSpPr>
          <p:cNvPr id="6" name="TextBox 5"/>
          <p:cNvSpPr txBox="1">
            <a:spLocks noChangeArrowheads="1"/>
          </p:cNvSpPr>
          <p:nvPr/>
        </p:nvSpPr>
        <p:spPr bwMode="auto">
          <a:xfrm>
            <a:off x="327025" y="863600"/>
            <a:ext cx="8642350" cy="369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81000" indent="-381000" eaLnBrk="0" hangingPunct="0">
              <a:tabLst>
                <a:tab pos="365125"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365125"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365125"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365125"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365125"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365125"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365125"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365125"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365125" algn="l"/>
              </a:tabLs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AutoNum type="arabicPeriod"/>
            </a:pPr>
            <a:r>
              <a:rPr lang="en-US" altLang="zh-CN" sz="2600" b="1" dirty="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Why was Wang Ping surprised that the passengers agreed to go to the hospital with him?</a:t>
            </a:r>
          </a:p>
          <a:p>
            <a:pPr eaLnBrk="1" hangingPunct="1">
              <a:lnSpc>
                <a:spcPct val="150000"/>
              </a:lnSpc>
            </a:pPr>
            <a:r>
              <a:rPr lang="en-US" altLang="zh-CN" sz="2600" b="1" dirty="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2. Did the passengers think Wang Ping did the right thing? How do you know?</a:t>
            </a:r>
          </a:p>
          <a:p>
            <a:pPr eaLnBrk="1" hangingPunct="1">
              <a:lnSpc>
                <a:spcPct val="150000"/>
              </a:lnSpc>
            </a:pPr>
            <a:r>
              <a:rPr lang="en-US" altLang="zh-CN" sz="2600" b="1" dirty="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3. Do you agree that people often do not help others because they do not want to get into trouble? Why or why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334963" y="266700"/>
            <a:ext cx="2819400" cy="601663"/>
          </a:xfrm>
          <a:prstGeom prst="ellipse">
            <a:avLst/>
          </a:prstGeom>
          <a:solidFill>
            <a:schemeClr val="accent6"/>
          </a:solidFill>
          <a:ln>
            <a:solidFill>
              <a:schemeClr val="accent6"/>
            </a:solidFill>
          </a:ln>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2800" b="1" dirty="0" smtClean="0">
                <a:solidFill>
                  <a:srgbClr val="0000FF"/>
                </a:solidFill>
              </a:rPr>
              <a:t>Grammar Focus</a:t>
            </a:r>
            <a:endParaRPr lang="zh-CN" altLang="en-US" sz="2800" b="1" dirty="0" smtClean="0">
              <a:solidFill>
                <a:srgbClr val="0000FF"/>
              </a:solidFill>
            </a:endParaRPr>
          </a:p>
        </p:txBody>
      </p:sp>
      <p:graphicFrame>
        <p:nvGraphicFramePr>
          <p:cNvPr id="3" name="表格 2"/>
          <p:cNvGraphicFramePr>
            <a:graphicFrameLocks noGrp="1"/>
          </p:cNvGraphicFramePr>
          <p:nvPr/>
        </p:nvGraphicFramePr>
        <p:xfrm>
          <a:off x="427038" y="936625"/>
          <a:ext cx="8293100" cy="3348038"/>
        </p:xfrm>
        <a:graphic>
          <a:graphicData uri="http://schemas.openxmlformats.org/drawingml/2006/table">
            <a:tbl>
              <a:tblPr/>
              <a:tblGrid>
                <a:gridCol w="3360737">
                  <a:extLst>
                    <a:ext uri="{9D8B030D-6E8A-4147-A177-3AD203B41FA5}">
                      <a16:colId xmlns:a16="http://schemas.microsoft.com/office/drawing/2014/main" val="20000"/>
                    </a:ext>
                  </a:extLst>
                </a:gridCol>
                <a:gridCol w="541338">
                  <a:extLst>
                    <a:ext uri="{9D8B030D-6E8A-4147-A177-3AD203B41FA5}">
                      <a16:colId xmlns:a16="http://schemas.microsoft.com/office/drawing/2014/main" val="20001"/>
                    </a:ext>
                  </a:extLst>
                </a:gridCol>
                <a:gridCol w="1317625">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2463800">
                  <a:extLst>
                    <a:ext uri="{9D8B030D-6E8A-4147-A177-3AD203B41FA5}">
                      <a16:colId xmlns:a16="http://schemas.microsoft.com/office/drawing/2014/main" val="20004"/>
                    </a:ext>
                  </a:extLst>
                </a:gridCol>
              </a:tblGrid>
              <a:tr h="7016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What’s the matter?</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I have a stomachache.</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hMerge="1">
                  <a:txBody>
                    <a:bodyPr/>
                    <a:lstStyle/>
                    <a:p>
                      <a:endParaRPr lang="zh-C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You shouldn’t eat so much next time.</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0"/>
                  </a:ext>
                </a:extLst>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What’s the matter with Ben?</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He hurt himself. He has a sore back</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hMerge="1">
                  <a:txBody>
                    <a:bodyPr/>
                    <a:lstStyle/>
                    <a:p>
                      <a:endParaRPr lang="zh-C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He should lie down and rest.</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1"/>
                  </a:ext>
                </a:extLst>
              </a:tr>
              <a:tr h="4476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Do you have a fever?</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Yes, I do./No, I don’t./I don’t know.</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2"/>
                  </a:ext>
                </a:extLst>
              </a:tr>
              <a:tr h="70326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Does he have a toothache?</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Yes, he does.</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He should see a dentist and get an X-ray.</a:t>
                      </a: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extLst>
                  <a:ext uri="{0D108BD9-81ED-4DB2-BD59-A6C34878D82A}">
                    <a16:rowId xmlns:a16="http://schemas.microsoft.com/office/drawing/2014/main" val="10003"/>
                  </a:ext>
                </a:extLst>
              </a:tr>
              <a:tr h="396875">
                <a:tc gridSpan="2">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What should she do?</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She should take her temperature.</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4"/>
                  </a:ext>
                </a:extLst>
              </a:tr>
              <a:tr h="396875">
                <a:tc gridSpan="2">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Should I put some medicine on it?</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Yes, you should./No, you shouldn’t.</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737" marB="457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76563" y="806450"/>
            <a:ext cx="3446462" cy="522288"/>
          </a:xfrm>
          <a:prstGeom prst="rect">
            <a:avLst/>
          </a:prstGeom>
        </p:spPr>
        <p:txBody>
          <a:bodyPr wrap="none">
            <a:spAutoFit/>
          </a:bodyPr>
          <a:lstStyle/>
          <a:p>
            <a:pPr>
              <a:buFont typeface="Arial" panose="020B0604020202020204" pitchFamily="34" charset="0"/>
              <a:buNone/>
              <a:defRPr/>
            </a:pPr>
            <a:r>
              <a:rPr lang="zh-CN" altLang="en-US" sz="2400" b="1" dirty="0">
                <a:solidFill>
                  <a:srgbClr val="00B0F0"/>
                </a:solidFill>
                <a:latin typeface="+mj-lt"/>
                <a:ea typeface="+mj-ea"/>
              </a:rPr>
              <a:t>情态动词 </a:t>
            </a:r>
            <a:r>
              <a:rPr lang="en-US" altLang="zh-CN" sz="2800" b="1" dirty="0">
                <a:solidFill>
                  <a:srgbClr val="00B0F0"/>
                </a:solidFill>
                <a:latin typeface="+mj-lt"/>
                <a:ea typeface="+mj-ea"/>
              </a:rPr>
              <a:t>should</a:t>
            </a:r>
            <a:r>
              <a:rPr lang="zh-CN" altLang="en-US" sz="2400" b="1" dirty="0">
                <a:solidFill>
                  <a:srgbClr val="00B0F0"/>
                </a:solidFill>
                <a:latin typeface="+mj-lt"/>
                <a:ea typeface="+mj-ea"/>
              </a:rPr>
              <a:t>的用法</a:t>
            </a:r>
          </a:p>
        </p:txBody>
      </p:sp>
      <p:pic>
        <p:nvPicPr>
          <p:cNvPr id="22531" name="Picture 3" descr="一级栏目"/>
          <p:cNvPicPr>
            <a:picLocks noChangeAspect="1" noChangeArrowheads="1"/>
          </p:cNvPicPr>
          <p:nvPr/>
        </p:nvPicPr>
        <p:blipFill>
          <a:blip r:embed="rId2" cstate="email"/>
          <a:srcRect/>
          <a:stretch>
            <a:fillRect/>
          </a:stretch>
        </p:blipFill>
        <p:spPr bwMode="auto">
          <a:xfrm>
            <a:off x="2282825" y="5857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952500" y="1606550"/>
            <a:ext cx="7429500" cy="1847850"/>
          </a:xfrm>
          <a:prstGeom prst="rect">
            <a:avLst/>
          </a:prstGeom>
        </p:spPr>
        <p:txBody>
          <a:bodyPr>
            <a:spAutoFit/>
          </a:bodyPr>
          <a:lstStyle/>
          <a:p>
            <a:pPr>
              <a:lnSpc>
                <a:spcPct val="150000"/>
              </a:lnSpc>
              <a:buFont typeface="Arial" panose="020B0604020202020204" pitchFamily="34" charset="0"/>
              <a:buNone/>
              <a:defRPr/>
            </a:pPr>
            <a:r>
              <a:rPr lang="zh-CN" altLang="en-US" sz="2400" b="1" dirty="0">
                <a:latin typeface="+mj-lt"/>
                <a:ea typeface="+mj-ea"/>
              </a:rPr>
              <a:t>        情态动词</a:t>
            </a:r>
            <a:r>
              <a:rPr lang="en-US" altLang="zh-CN" sz="2800" b="1" dirty="0">
                <a:latin typeface="+mj-lt"/>
                <a:ea typeface="+mj-ea"/>
              </a:rPr>
              <a:t>should</a:t>
            </a:r>
            <a:r>
              <a:rPr lang="zh-CN" altLang="en-US" sz="2400" b="1" dirty="0">
                <a:latin typeface="+mj-lt"/>
                <a:ea typeface="+mj-ea"/>
              </a:rPr>
              <a:t>有自己的意义，但不能单独作谓语，只能和其他动词一起构成谓语，表示说话人的态度或看法，后接动词原形。常见用法有以下几点：</a:t>
            </a:r>
          </a:p>
        </p:txBody>
      </p:sp>
      <p:pic>
        <p:nvPicPr>
          <p:cNvPr id="22533" name="Picture 2" descr="E:\丢这儿\图片\图片2.png"/>
          <p:cNvPicPr>
            <a:picLocks noChangeAspect="1" noChangeArrowheads="1"/>
          </p:cNvPicPr>
          <p:nvPr/>
        </p:nvPicPr>
        <p:blipFill>
          <a:blip r:embed="rId3"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41338" y="885825"/>
            <a:ext cx="7596187" cy="830263"/>
          </a:xfrm>
          <a:prstGeom prst="rect">
            <a:avLst/>
          </a:prstGeom>
        </p:spPr>
        <p:txBody>
          <a:bodyPr>
            <a:spAutoFit/>
          </a:bodyPr>
          <a:lstStyle/>
          <a:p>
            <a:pPr>
              <a:buFont typeface="Arial" panose="020B0604020202020204" pitchFamily="34" charset="0"/>
              <a:buNone/>
              <a:defRPr/>
            </a:pPr>
            <a:r>
              <a:rPr lang="en-US" altLang="zh-CN" sz="2400" b="1" dirty="0">
                <a:latin typeface="+mj-ea"/>
                <a:ea typeface="+mj-ea"/>
              </a:rPr>
              <a:t>1.</a:t>
            </a:r>
            <a:r>
              <a:rPr lang="zh-CN" altLang="en-US" sz="2400" b="1" dirty="0">
                <a:solidFill>
                  <a:srgbClr val="FF0000"/>
                </a:solidFill>
                <a:latin typeface="+mj-ea"/>
                <a:ea typeface="+mj-ea"/>
              </a:rPr>
              <a:t>表示劝告、建议等，意为“应该”</a:t>
            </a:r>
            <a:r>
              <a:rPr lang="zh-CN" altLang="en-US" sz="2400" b="1" dirty="0">
                <a:latin typeface="+mj-ea"/>
                <a:ea typeface="+mj-ea"/>
              </a:rPr>
              <a:t>，常指根据常理认</a:t>
            </a:r>
            <a:endParaRPr lang="en-US" altLang="zh-CN" sz="2400" b="1" dirty="0">
              <a:latin typeface="+mj-ea"/>
              <a:ea typeface="+mj-ea"/>
            </a:endParaRPr>
          </a:p>
          <a:p>
            <a:pPr>
              <a:buFont typeface="Arial" panose="020B0604020202020204" pitchFamily="34" charset="0"/>
              <a:buNone/>
              <a:defRPr/>
            </a:pPr>
            <a:r>
              <a:rPr lang="en-US" altLang="zh-CN" sz="2400" b="1" dirty="0">
                <a:latin typeface="+mj-ea"/>
                <a:ea typeface="+mj-ea"/>
              </a:rPr>
              <a:t>  </a:t>
            </a:r>
            <a:r>
              <a:rPr lang="zh-CN" altLang="en-US" sz="2400" b="1" dirty="0">
                <a:latin typeface="+mj-ea"/>
                <a:ea typeface="+mj-ea"/>
              </a:rPr>
              <a:t>为对的事或应该去做的事。</a:t>
            </a:r>
          </a:p>
        </p:txBody>
      </p:sp>
      <p:sp>
        <p:nvSpPr>
          <p:cNvPr id="3" name="矩形 2"/>
          <p:cNvSpPr/>
          <p:nvPr/>
        </p:nvSpPr>
        <p:spPr>
          <a:xfrm>
            <a:off x="860425" y="1960563"/>
            <a:ext cx="7277100" cy="954087"/>
          </a:xfrm>
          <a:prstGeom prst="rect">
            <a:avLst/>
          </a:prstGeom>
        </p:spPr>
        <p:txBody>
          <a:bodyPr>
            <a:spAutoFit/>
          </a:bodyPr>
          <a:lstStyle/>
          <a:p>
            <a:pPr>
              <a:buFont typeface="Arial" panose="020B0604020202020204" pitchFamily="34" charset="0"/>
              <a:buNone/>
              <a:defRPr/>
            </a:pPr>
            <a:r>
              <a:rPr lang="zh-CN" altLang="en-US" sz="2400" b="1" dirty="0">
                <a:solidFill>
                  <a:srgbClr val="0000FF"/>
                </a:solidFill>
                <a:latin typeface="+mj-lt"/>
                <a:ea typeface="+mj-ea"/>
              </a:rPr>
              <a:t>当劝某人做或不做某事时，常用“</a:t>
            </a:r>
            <a:r>
              <a:rPr lang="en-US" altLang="zh-CN" sz="2800" b="1" dirty="0">
                <a:solidFill>
                  <a:srgbClr val="0000FF"/>
                </a:solidFill>
                <a:latin typeface="+mj-lt"/>
                <a:ea typeface="+mj-ea"/>
              </a:rPr>
              <a:t>should do </a:t>
            </a:r>
            <a:r>
              <a:rPr lang="en-US" altLang="zh-CN" sz="2800" b="1" dirty="0" err="1">
                <a:solidFill>
                  <a:srgbClr val="0000FF"/>
                </a:solidFill>
                <a:latin typeface="+mj-lt"/>
                <a:ea typeface="+mj-ea"/>
              </a:rPr>
              <a:t>sth</a:t>
            </a:r>
            <a:r>
              <a:rPr lang="en-US" altLang="zh-CN" sz="2400" b="1" dirty="0">
                <a:solidFill>
                  <a:srgbClr val="0000FF"/>
                </a:solidFill>
                <a:latin typeface="+mj-lt"/>
                <a:ea typeface="+mj-ea"/>
              </a:rPr>
              <a:t>.”</a:t>
            </a:r>
            <a:r>
              <a:rPr lang="zh-CN" altLang="en-US" sz="2400" b="1" dirty="0">
                <a:solidFill>
                  <a:srgbClr val="0000FF"/>
                </a:solidFill>
                <a:latin typeface="+mj-lt"/>
                <a:ea typeface="+mj-ea"/>
              </a:rPr>
              <a:t>或 “</a:t>
            </a:r>
            <a:r>
              <a:rPr lang="en-US" altLang="zh-CN" sz="2800" b="1" dirty="0">
                <a:solidFill>
                  <a:srgbClr val="0000FF"/>
                </a:solidFill>
                <a:latin typeface="+mj-lt"/>
                <a:ea typeface="+mj-ea"/>
              </a:rPr>
              <a:t>shouldn’t do </a:t>
            </a:r>
            <a:r>
              <a:rPr lang="en-US" altLang="zh-CN" sz="2800" b="1" dirty="0" err="1">
                <a:solidFill>
                  <a:srgbClr val="0000FF"/>
                </a:solidFill>
                <a:latin typeface="+mj-lt"/>
                <a:ea typeface="+mj-ea"/>
              </a:rPr>
              <a:t>sth</a:t>
            </a:r>
            <a:r>
              <a:rPr lang="en-US" altLang="zh-CN" sz="2400" b="1" dirty="0">
                <a:solidFill>
                  <a:srgbClr val="0000FF"/>
                </a:solidFill>
                <a:latin typeface="+mj-lt"/>
                <a:ea typeface="+mj-ea"/>
              </a:rPr>
              <a:t>.”</a:t>
            </a:r>
            <a:r>
              <a:rPr lang="zh-CN" altLang="en-US" sz="2400" b="1" dirty="0">
                <a:solidFill>
                  <a:srgbClr val="0000FF"/>
                </a:solidFill>
                <a:latin typeface="+mj-lt"/>
                <a:ea typeface="+mj-ea"/>
              </a:rPr>
              <a:t>。</a:t>
            </a:r>
          </a:p>
        </p:txBody>
      </p:sp>
      <p:sp>
        <p:nvSpPr>
          <p:cNvPr id="4" name="矩形 3"/>
          <p:cNvSpPr/>
          <p:nvPr/>
        </p:nvSpPr>
        <p:spPr>
          <a:xfrm>
            <a:off x="830263" y="3079750"/>
            <a:ext cx="7818437" cy="893763"/>
          </a:xfrm>
          <a:prstGeom prst="rect">
            <a:avLst/>
          </a:prstGeom>
        </p:spPr>
        <p:txBody>
          <a:bodyPr wrap="none">
            <a:spAutoFit/>
          </a:bodyPr>
          <a:lstStyle/>
          <a:p>
            <a:pPr>
              <a:buFont typeface="Arial" panose="020B0604020202020204" pitchFamily="34" charset="0"/>
              <a:buNone/>
              <a:defRPr/>
            </a:pPr>
            <a:r>
              <a:rPr lang="zh-CN" altLang="en-US" sz="2400" b="1" dirty="0">
                <a:latin typeface="+mj-lt"/>
                <a:ea typeface="+mj-ea"/>
              </a:rPr>
              <a:t>你在睡觉前应该刷牙。</a:t>
            </a:r>
            <a:endParaRPr lang="en-US" altLang="zh-CN" sz="2400" b="1" dirty="0">
              <a:latin typeface="+mj-lt"/>
              <a:ea typeface="+mj-ea"/>
            </a:endParaRPr>
          </a:p>
          <a:p>
            <a:pPr>
              <a:buFont typeface="Arial" panose="020B0604020202020204" pitchFamily="34" charset="0"/>
              <a:buNone/>
              <a:defRPr/>
            </a:pPr>
            <a:r>
              <a:rPr lang="en-US" altLang="zh-CN" sz="2800" b="1" dirty="0">
                <a:latin typeface="+mj-lt"/>
                <a:ea typeface="+mj-ea"/>
              </a:rPr>
              <a:t>You should brush your teeth before you go to bed.</a:t>
            </a:r>
            <a:endParaRPr lang="zh-CN" altLang="en-US" sz="2800" b="1" dirty="0">
              <a:latin typeface="+mj-lt"/>
              <a:ea typeface="+mj-ea"/>
            </a:endParaRPr>
          </a:p>
        </p:txBody>
      </p:sp>
      <p:pic>
        <p:nvPicPr>
          <p:cNvPr id="23557" name="Picture 2" descr="E:\丢这儿\图片\图片2.png"/>
          <p:cNvPicPr>
            <a:picLocks noChangeAspect="1" noChangeArrowheads="1"/>
          </p:cNvPicPr>
          <p:nvPr/>
        </p:nvPicPr>
        <p:blipFill>
          <a:blip r:embed="rId2" cstate="email"/>
          <a:srcRect/>
          <a:stretch>
            <a:fillRect/>
          </a:stretch>
        </p:blipFill>
        <p:spPr bwMode="auto">
          <a:xfrm>
            <a:off x="7788275" y="3775075"/>
            <a:ext cx="11874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9"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0"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31"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E:\丢这儿\图片\32.png"/>
          <p:cNvPicPr>
            <a:picLocks noChangeAspect="1" noChangeArrowheads="1"/>
          </p:cNvPicPr>
          <p:nvPr/>
        </p:nvPicPr>
        <p:blipFill>
          <a:blip r:embed="rId2" cstate="email"/>
          <a:srcRect/>
          <a:stretch>
            <a:fillRect/>
          </a:stretch>
        </p:blipFill>
        <p:spPr bwMode="auto">
          <a:xfrm>
            <a:off x="7285038" y="936625"/>
            <a:ext cx="186055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1220788" y="741363"/>
            <a:ext cx="6064250" cy="461962"/>
          </a:xfrm>
          <a:prstGeom prst="rect">
            <a:avLst/>
          </a:prstGeom>
        </p:spPr>
        <p:txBody>
          <a:bodyPr wrap="none">
            <a:spAutoFit/>
          </a:bodyPr>
          <a:lstStyle/>
          <a:p>
            <a:pPr>
              <a:buFont typeface="Arial" panose="020B0604020202020204" pitchFamily="34" charset="0"/>
              <a:buNone/>
              <a:defRPr/>
            </a:pPr>
            <a:r>
              <a:rPr lang="en-US" altLang="zh-CN" sz="2400" b="1" dirty="0">
                <a:latin typeface="+mj-ea"/>
                <a:ea typeface="+mj-ea"/>
              </a:rPr>
              <a:t>2.</a:t>
            </a:r>
            <a:r>
              <a:rPr lang="zh-CN" altLang="en-US" sz="2400" b="1" dirty="0">
                <a:latin typeface="+mj-ea"/>
                <a:ea typeface="+mj-ea"/>
              </a:rPr>
              <a:t>通常用来表示现在或将来的</a:t>
            </a:r>
            <a:r>
              <a:rPr lang="zh-CN" altLang="en-US" sz="2400" b="1" dirty="0">
                <a:solidFill>
                  <a:srgbClr val="FF0000"/>
                </a:solidFill>
                <a:latin typeface="+mj-ea"/>
                <a:ea typeface="+mj-ea"/>
              </a:rPr>
              <a:t>责任或义务</a:t>
            </a:r>
            <a:r>
              <a:rPr lang="zh-CN" altLang="en-US" sz="2400" b="1" dirty="0">
                <a:latin typeface="+mj-ea"/>
                <a:ea typeface="+mj-ea"/>
              </a:rPr>
              <a:t>。</a:t>
            </a:r>
          </a:p>
        </p:txBody>
      </p:sp>
      <p:sp>
        <p:nvSpPr>
          <p:cNvPr id="3" name="矩形 2"/>
          <p:cNvSpPr/>
          <p:nvPr/>
        </p:nvSpPr>
        <p:spPr>
          <a:xfrm>
            <a:off x="1543050" y="1487488"/>
            <a:ext cx="4537075" cy="893762"/>
          </a:xfrm>
          <a:prstGeom prst="rect">
            <a:avLst/>
          </a:prstGeom>
        </p:spPr>
        <p:txBody>
          <a:bodyPr>
            <a:spAutoFit/>
          </a:bodyPr>
          <a:lstStyle/>
          <a:p>
            <a:pPr>
              <a:buFont typeface="Arial" panose="020B0604020202020204" pitchFamily="34" charset="0"/>
              <a:buNone/>
              <a:defRPr/>
            </a:pPr>
            <a:r>
              <a:rPr lang="zh-CN" altLang="en-US" sz="2400" b="1" dirty="0">
                <a:latin typeface="+mj-lt"/>
                <a:ea typeface="+mj-ea"/>
              </a:rPr>
              <a:t>我们应该尊敬老人。</a:t>
            </a:r>
            <a:endParaRPr lang="en-US" altLang="zh-CN" sz="2400" b="1" dirty="0">
              <a:latin typeface="+mj-lt"/>
              <a:ea typeface="+mj-ea"/>
            </a:endParaRPr>
          </a:p>
          <a:p>
            <a:pPr>
              <a:buFont typeface="Arial" panose="020B0604020202020204" pitchFamily="34" charset="0"/>
              <a:buNone/>
              <a:defRPr/>
            </a:pPr>
            <a:r>
              <a:rPr lang="en-US" altLang="zh-CN" sz="2800" b="1" dirty="0">
                <a:latin typeface="+mj-lt"/>
                <a:ea typeface="+mj-ea"/>
              </a:rPr>
              <a:t>We should respect the old.</a:t>
            </a:r>
            <a:endParaRPr lang="zh-CN" altLang="en-US" sz="2800" b="1" dirty="0">
              <a:latin typeface="+mj-lt"/>
              <a:ea typeface="+mj-ea"/>
            </a:endParaRPr>
          </a:p>
        </p:txBody>
      </p:sp>
      <p:sp>
        <p:nvSpPr>
          <p:cNvPr id="4" name="矩形 3"/>
          <p:cNvSpPr/>
          <p:nvPr/>
        </p:nvSpPr>
        <p:spPr>
          <a:xfrm>
            <a:off x="1220788" y="2608263"/>
            <a:ext cx="5110162" cy="461962"/>
          </a:xfrm>
          <a:prstGeom prst="rect">
            <a:avLst/>
          </a:prstGeom>
        </p:spPr>
        <p:txBody>
          <a:bodyPr wrap="none">
            <a:spAutoFit/>
          </a:bodyPr>
          <a:lstStyle/>
          <a:p>
            <a:pPr>
              <a:buFont typeface="Arial" panose="020B0604020202020204" pitchFamily="34" charset="0"/>
              <a:buNone/>
              <a:defRPr/>
            </a:pPr>
            <a:r>
              <a:rPr lang="en-US" altLang="zh-CN" sz="2400" b="1" dirty="0">
                <a:latin typeface="+mj-ea"/>
                <a:ea typeface="+mj-ea"/>
              </a:rPr>
              <a:t>3.</a:t>
            </a:r>
            <a:r>
              <a:rPr lang="zh-CN" altLang="en-US" sz="2400" b="1" dirty="0">
                <a:latin typeface="+mj-ea"/>
                <a:ea typeface="+mj-ea"/>
              </a:rPr>
              <a:t>表示</a:t>
            </a:r>
            <a:r>
              <a:rPr lang="zh-CN" altLang="en-US" sz="2400" b="1" dirty="0">
                <a:solidFill>
                  <a:srgbClr val="FF0000"/>
                </a:solidFill>
                <a:latin typeface="+mj-ea"/>
                <a:ea typeface="+mj-ea"/>
              </a:rPr>
              <a:t>推断</a:t>
            </a:r>
            <a:r>
              <a:rPr lang="zh-CN" altLang="en-US" sz="2400" b="1" dirty="0">
                <a:latin typeface="+mj-ea"/>
                <a:ea typeface="+mj-ea"/>
              </a:rPr>
              <a:t>，意为“</a:t>
            </a:r>
            <a:r>
              <a:rPr lang="zh-CN" altLang="en-US" sz="2400" b="1" dirty="0">
                <a:solidFill>
                  <a:srgbClr val="FF0000"/>
                </a:solidFill>
                <a:latin typeface="+mj-ea"/>
                <a:ea typeface="+mj-ea"/>
              </a:rPr>
              <a:t>应该；可能</a:t>
            </a:r>
            <a:r>
              <a:rPr lang="zh-CN" altLang="en-US" sz="2400" b="1" dirty="0">
                <a:latin typeface="+mj-ea"/>
                <a:ea typeface="+mj-ea"/>
              </a:rPr>
              <a:t>”。</a:t>
            </a:r>
          </a:p>
        </p:txBody>
      </p:sp>
      <p:sp>
        <p:nvSpPr>
          <p:cNvPr id="5" name="矩形 4"/>
          <p:cNvSpPr/>
          <p:nvPr/>
        </p:nvSpPr>
        <p:spPr>
          <a:xfrm>
            <a:off x="1543050" y="3305175"/>
            <a:ext cx="6229350" cy="892175"/>
          </a:xfrm>
          <a:prstGeom prst="rect">
            <a:avLst/>
          </a:prstGeom>
        </p:spPr>
        <p:txBody>
          <a:bodyPr>
            <a:spAutoFit/>
          </a:bodyPr>
          <a:lstStyle/>
          <a:p>
            <a:pPr>
              <a:buFont typeface="Arial" panose="020B0604020202020204" pitchFamily="34" charset="0"/>
              <a:buNone/>
              <a:defRPr/>
            </a:pPr>
            <a:r>
              <a:rPr lang="zh-CN" altLang="en-US" sz="2400" b="1" dirty="0">
                <a:latin typeface="+mj-lt"/>
                <a:ea typeface="+mj-ea"/>
              </a:rPr>
              <a:t>我觉得现在他们应该都已经到了。</a:t>
            </a:r>
            <a:endParaRPr lang="en-US" altLang="zh-CN" sz="2400" b="1" dirty="0">
              <a:latin typeface="+mj-lt"/>
              <a:ea typeface="+mj-ea"/>
            </a:endParaRPr>
          </a:p>
          <a:p>
            <a:pPr>
              <a:buFont typeface="Arial" panose="020B0604020202020204" pitchFamily="34" charset="0"/>
              <a:buNone/>
              <a:defRPr/>
            </a:pPr>
            <a:r>
              <a:rPr lang="en-US" altLang="zh-CN" sz="2800" b="1" dirty="0">
                <a:latin typeface="+mj-lt"/>
                <a:ea typeface="+mj-ea"/>
              </a:rPr>
              <a:t>They should be there by now, I think.</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down)">
                                      <p:cBhvr>
                                        <p:cTn id="61" dur="580">
                                          <p:stCondLst>
                                            <p:cond delay="0"/>
                                          </p:stCondLst>
                                        </p:cTn>
                                        <p:tgtEl>
                                          <p:spTgt spid="4"/>
                                        </p:tgtEl>
                                      </p:cBhvr>
                                    </p:animEffect>
                                    <p:anim calcmode="lin" valueType="num">
                                      <p:cBhvr>
                                        <p:cTn id="6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gtEl>
                                      </p:cBhvr>
                                      <p:to x="100000" y="60000"/>
                                    </p:animScale>
                                    <p:animScale>
                                      <p:cBhvr>
                                        <p:cTn id="68" dur="166" decel="50000">
                                          <p:stCondLst>
                                            <p:cond delay="676"/>
                                          </p:stCondLst>
                                        </p:cTn>
                                        <p:tgtEl>
                                          <p:spTgt spid="4"/>
                                        </p:tgtEl>
                                      </p:cBhvr>
                                      <p:to x="100000" y="100000"/>
                                    </p:animScale>
                                    <p:animScale>
                                      <p:cBhvr>
                                        <p:cTn id="69" dur="26">
                                          <p:stCondLst>
                                            <p:cond delay="1312"/>
                                          </p:stCondLst>
                                        </p:cTn>
                                        <p:tgtEl>
                                          <p:spTgt spid="4"/>
                                        </p:tgtEl>
                                      </p:cBhvr>
                                      <p:to x="100000" y="80000"/>
                                    </p:animScale>
                                    <p:animScale>
                                      <p:cBhvr>
                                        <p:cTn id="70" dur="166" decel="50000">
                                          <p:stCondLst>
                                            <p:cond delay="1338"/>
                                          </p:stCondLst>
                                        </p:cTn>
                                        <p:tgtEl>
                                          <p:spTgt spid="4"/>
                                        </p:tgtEl>
                                      </p:cBhvr>
                                      <p:to x="100000" y="100000"/>
                                    </p:animScale>
                                    <p:animScale>
                                      <p:cBhvr>
                                        <p:cTn id="71" dur="26">
                                          <p:stCondLst>
                                            <p:cond delay="1642"/>
                                          </p:stCondLst>
                                        </p:cTn>
                                        <p:tgtEl>
                                          <p:spTgt spid="4"/>
                                        </p:tgtEl>
                                      </p:cBhvr>
                                      <p:to x="100000" y="90000"/>
                                    </p:animScale>
                                    <p:animScale>
                                      <p:cBhvr>
                                        <p:cTn id="72" dur="166" decel="50000">
                                          <p:stCondLst>
                                            <p:cond delay="1668"/>
                                          </p:stCondLst>
                                        </p:cTn>
                                        <p:tgtEl>
                                          <p:spTgt spid="4"/>
                                        </p:tgtEl>
                                      </p:cBhvr>
                                      <p:to x="100000" y="100000"/>
                                    </p:animScale>
                                    <p:animScale>
                                      <p:cBhvr>
                                        <p:cTn id="73" dur="26">
                                          <p:stCondLst>
                                            <p:cond delay="1808"/>
                                          </p:stCondLst>
                                        </p:cTn>
                                        <p:tgtEl>
                                          <p:spTgt spid="4"/>
                                        </p:tgtEl>
                                      </p:cBhvr>
                                      <p:to x="100000" y="95000"/>
                                    </p:animScale>
                                    <p:animScale>
                                      <p:cBhvr>
                                        <p:cTn id="74" dur="166" decel="50000">
                                          <p:stCondLst>
                                            <p:cond delay="1834"/>
                                          </p:stCondLst>
                                        </p:cTn>
                                        <p:tgtEl>
                                          <p:spTgt spid="4"/>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5">
                                            <p:txEl>
                                              <p:pRg st="0" end="0"/>
                                            </p:txEl>
                                          </p:spTgt>
                                        </p:tgtEl>
                                        <p:attrNameLst>
                                          <p:attrName>style.visibility</p:attrName>
                                        </p:attrNameLst>
                                      </p:cBhvr>
                                      <p:to>
                                        <p:strVal val="visible"/>
                                      </p:to>
                                    </p:set>
                                    <p:animEffect transition="in" filter="wipe(down)">
                                      <p:cBhvr>
                                        <p:cTn id="79" dur="580">
                                          <p:stCondLst>
                                            <p:cond delay="0"/>
                                          </p:stCondLst>
                                        </p:cTn>
                                        <p:tgtEl>
                                          <p:spTgt spid="5">
                                            <p:txEl>
                                              <p:pRg st="0" end="0"/>
                                            </p:txEl>
                                          </p:spTgt>
                                        </p:tgtEl>
                                      </p:cBhvr>
                                    </p:animEffect>
                                    <p:anim calcmode="lin" valueType="num">
                                      <p:cBhvr>
                                        <p:cTn id="80"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0" end="0"/>
                                            </p:txEl>
                                          </p:spTgt>
                                        </p:tgtEl>
                                      </p:cBhvr>
                                      <p:to x="100000" y="60000"/>
                                    </p:animScale>
                                    <p:animScale>
                                      <p:cBhvr>
                                        <p:cTn id="86" dur="166" decel="50000">
                                          <p:stCondLst>
                                            <p:cond delay="676"/>
                                          </p:stCondLst>
                                        </p:cTn>
                                        <p:tgtEl>
                                          <p:spTgt spid="5">
                                            <p:txEl>
                                              <p:pRg st="0" end="0"/>
                                            </p:txEl>
                                          </p:spTgt>
                                        </p:tgtEl>
                                      </p:cBhvr>
                                      <p:to x="100000" y="100000"/>
                                    </p:animScale>
                                    <p:animScale>
                                      <p:cBhvr>
                                        <p:cTn id="87" dur="26">
                                          <p:stCondLst>
                                            <p:cond delay="1312"/>
                                          </p:stCondLst>
                                        </p:cTn>
                                        <p:tgtEl>
                                          <p:spTgt spid="5">
                                            <p:txEl>
                                              <p:pRg st="0" end="0"/>
                                            </p:txEl>
                                          </p:spTgt>
                                        </p:tgtEl>
                                      </p:cBhvr>
                                      <p:to x="100000" y="80000"/>
                                    </p:animScale>
                                    <p:animScale>
                                      <p:cBhvr>
                                        <p:cTn id="88" dur="166" decel="50000">
                                          <p:stCondLst>
                                            <p:cond delay="1338"/>
                                          </p:stCondLst>
                                        </p:cTn>
                                        <p:tgtEl>
                                          <p:spTgt spid="5">
                                            <p:txEl>
                                              <p:pRg st="0" end="0"/>
                                            </p:txEl>
                                          </p:spTgt>
                                        </p:tgtEl>
                                      </p:cBhvr>
                                      <p:to x="100000" y="100000"/>
                                    </p:animScale>
                                    <p:animScale>
                                      <p:cBhvr>
                                        <p:cTn id="89" dur="26">
                                          <p:stCondLst>
                                            <p:cond delay="1642"/>
                                          </p:stCondLst>
                                        </p:cTn>
                                        <p:tgtEl>
                                          <p:spTgt spid="5">
                                            <p:txEl>
                                              <p:pRg st="0" end="0"/>
                                            </p:txEl>
                                          </p:spTgt>
                                        </p:tgtEl>
                                      </p:cBhvr>
                                      <p:to x="100000" y="90000"/>
                                    </p:animScale>
                                    <p:animScale>
                                      <p:cBhvr>
                                        <p:cTn id="90" dur="166" decel="50000">
                                          <p:stCondLst>
                                            <p:cond delay="1668"/>
                                          </p:stCondLst>
                                        </p:cTn>
                                        <p:tgtEl>
                                          <p:spTgt spid="5">
                                            <p:txEl>
                                              <p:pRg st="0" end="0"/>
                                            </p:txEl>
                                          </p:spTgt>
                                        </p:tgtEl>
                                      </p:cBhvr>
                                      <p:to x="100000" y="100000"/>
                                    </p:animScale>
                                    <p:animScale>
                                      <p:cBhvr>
                                        <p:cTn id="91" dur="26">
                                          <p:stCondLst>
                                            <p:cond delay="1808"/>
                                          </p:stCondLst>
                                        </p:cTn>
                                        <p:tgtEl>
                                          <p:spTgt spid="5">
                                            <p:txEl>
                                              <p:pRg st="0" end="0"/>
                                            </p:txEl>
                                          </p:spTgt>
                                        </p:tgtEl>
                                      </p:cBhvr>
                                      <p:to x="100000" y="95000"/>
                                    </p:animScale>
                                    <p:animScale>
                                      <p:cBhvr>
                                        <p:cTn id="92" dur="166" decel="50000">
                                          <p:stCondLst>
                                            <p:cond delay="1834"/>
                                          </p:stCondLst>
                                        </p:cTn>
                                        <p:tgtEl>
                                          <p:spTgt spid="5">
                                            <p:txEl>
                                              <p:pRg st="0" end="0"/>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5">
                                            <p:txEl>
                                              <p:pRg st="1" end="1"/>
                                            </p:txEl>
                                          </p:spTgt>
                                        </p:tgtEl>
                                        <p:attrNameLst>
                                          <p:attrName>style.visibility</p:attrName>
                                        </p:attrNameLst>
                                      </p:cBhvr>
                                      <p:to>
                                        <p:strVal val="visible"/>
                                      </p:to>
                                    </p:set>
                                    <p:animEffect transition="in" filter="wipe(down)">
                                      <p:cBhvr>
                                        <p:cTn id="97" dur="580">
                                          <p:stCondLst>
                                            <p:cond delay="0"/>
                                          </p:stCondLst>
                                        </p:cTn>
                                        <p:tgtEl>
                                          <p:spTgt spid="5">
                                            <p:txEl>
                                              <p:pRg st="1" end="1"/>
                                            </p:txEl>
                                          </p:spTgt>
                                        </p:tgtEl>
                                      </p:cBhvr>
                                    </p:animEffect>
                                    <p:anim calcmode="lin" valueType="num">
                                      <p:cBhvr>
                                        <p:cTn id="98"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5">
                                            <p:txEl>
                                              <p:pRg st="1" end="1"/>
                                            </p:txEl>
                                          </p:spTgt>
                                        </p:tgtEl>
                                      </p:cBhvr>
                                      <p:to x="100000" y="60000"/>
                                    </p:animScale>
                                    <p:animScale>
                                      <p:cBhvr>
                                        <p:cTn id="104" dur="166" decel="50000">
                                          <p:stCondLst>
                                            <p:cond delay="676"/>
                                          </p:stCondLst>
                                        </p:cTn>
                                        <p:tgtEl>
                                          <p:spTgt spid="5">
                                            <p:txEl>
                                              <p:pRg st="1" end="1"/>
                                            </p:txEl>
                                          </p:spTgt>
                                        </p:tgtEl>
                                      </p:cBhvr>
                                      <p:to x="100000" y="100000"/>
                                    </p:animScale>
                                    <p:animScale>
                                      <p:cBhvr>
                                        <p:cTn id="105" dur="26">
                                          <p:stCondLst>
                                            <p:cond delay="1312"/>
                                          </p:stCondLst>
                                        </p:cTn>
                                        <p:tgtEl>
                                          <p:spTgt spid="5">
                                            <p:txEl>
                                              <p:pRg st="1" end="1"/>
                                            </p:txEl>
                                          </p:spTgt>
                                        </p:tgtEl>
                                      </p:cBhvr>
                                      <p:to x="100000" y="80000"/>
                                    </p:animScale>
                                    <p:animScale>
                                      <p:cBhvr>
                                        <p:cTn id="106" dur="166" decel="50000">
                                          <p:stCondLst>
                                            <p:cond delay="1338"/>
                                          </p:stCondLst>
                                        </p:cTn>
                                        <p:tgtEl>
                                          <p:spTgt spid="5">
                                            <p:txEl>
                                              <p:pRg st="1" end="1"/>
                                            </p:txEl>
                                          </p:spTgt>
                                        </p:tgtEl>
                                      </p:cBhvr>
                                      <p:to x="100000" y="100000"/>
                                    </p:animScale>
                                    <p:animScale>
                                      <p:cBhvr>
                                        <p:cTn id="107" dur="26">
                                          <p:stCondLst>
                                            <p:cond delay="1642"/>
                                          </p:stCondLst>
                                        </p:cTn>
                                        <p:tgtEl>
                                          <p:spTgt spid="5">
                                            <p:txEl>
                                              <p:pRg st="1" end="1"/>
                                            </p:txEl>
                                          </p:spTgt>
                                        </p:tgtEl>
                                      </p:cBhvr>
                                      <p:to x="100000" y="90000"/>
                                    </p:animScale>
                                    <p:animScale>
                                      <p:cBhvr>
                                        <p:cTn id="108" dur="166" decel="50000">
                                          <p:stCondLst>
                                            <p:cond delay="1668"/>
                                          </p:stCondLst>
                                        </p:cTn>
                                        <p:tgtEl>
                                          <p:spTgt spid="5">
                                            <p:txEl>
                                              <p:pRg st="1" end="1"/>
                                            </p:txEl>
                                          </p:spTgt>
                                        </p:tgtEl>
                                      </p:cBhvr>
                                      <p:to x="100000" y="100000"/>
                                    </p:animScale>
                                    <p:animScale>
                                      <p:cBhvr>
                                        <p:cTn id="109" dur="26">
                                          <p:stCondLst>
                                            <p:cond delay="1808"/>
                                          </p:stCondLst>
                                        </p:cTn>
                                        <p:tgtEl>
                                          <p:spTgt spid="5">
                                            <p:txEl>
                                              <p:pRg st="1" end="1"/>
                                            </p:txEl>
                                          </p:spTgt>
                                        </p:tgtEl>
                                      </p:cBhvr>
                                      <p:to x="100000" y="95000"/>
                                    </p:animScale>
                                    <p:animScale>
                                      <p:cBhvr>
                                        <p:cTn id="110" dur="166" decel="50000">
                                          <p:stCondLst>
                                            <p:cond delay="1834"/>
                                          </p:stCondLst>
                                        </p:cTn>
                                        <p:tgtEl>
                                          <p:spTgt spid="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4075" y="588963"/>
            <a:ext cx="7588250" cy="830262"/>
          </a:xfrm>
          <a:prstGeom prst="rect">
            <a:avLst/>
          </a:prstGeom>
        </p:spPr>
        <p:txBody>
          <a:bodyPr>
            <a:spAutoFit/>
          </a:bodyPr>
          <a:lstStyle/>
          <a:p>
            <a:pPr>
              <a:buFont typeface="Arial" panose="020B0604020202020204" pitchFamily="34" charset="0"/>
              <a:buNone/>
              <a:defRPr/>
            </a:pPr>
            <a:r>
              <a:rPr lang="en-US" altLang="zh-CN" sz="2400" b="1" dirty="0">
                <a:latin typeface="+mj-ea"/>
                <a:ea typeface="+mj-ea"/>
              </a:rPr>
              <a:t>4.</a:t>
            </a:r>
            <a:r>
              <a:rPr lang="zh-CN" altLang="en-US" sz="2400" b="1" dirty="0">
                <a:latin typeface="+mj-ea"/>
                <a:ea typeface="+mj-ea"/>
              </a:rPr>
              <a:t>用于第一人称疑问句，询问对方的意愿，表示说话人</a:t>
            </a:r>
            <a:endParaRPr lang="en-US" altLang="zh-CN" sz="2400" b="1" dirty="0">
              <a:latin typeface="+mj-ea"/>
              <a:ea typeface="+mj-ea"/>
            </a:endParaRPr>
          </a:p>
          <a:p>
            <a:pPr>
              <a:buFont typeface="Arial" panose="020B0604020202020204" pitchFamily="34" charset="0"/>
              <a:buNone/>
              <a:defRPr/>
            </a:pPr>
            <a:r>
              <a:rPr lang="en-US" altLang="zh-CN" sz="2400" b="1" dirty="0">
                <a:latin typeface="+mj-ea"/>
                <a:ea typeface="+mj-ea"/>
              </a:rPr>
              <a:t>  </a:t>
            </a:r>
            <a:r>
              <a:rPr lang="zh-CN" altLang="en-US" sz="2400" b="1" dirty="0">
                <a:latin typeface="+mj-ea"/>
                <a:ea typeface="+mj-ea"/>
              </a:rPr>
              <a:t>的一种</a:t>
            </a:r>
            <a:r>
              <a:rPr lang="zh-CN" altLang="en-US" sz="2400" b="1" dirty="0">
                <a:solidFill>
                  <a:srgbClr val="FF0000"/>
                </a:solidFill>
                <a:latin typeface="+mj-ea"/>
                <a:ea typeface="+mj-ea"/>
              </a:rPr>
              <a:t>谦逊、客气、委婉的语气</a:t>
            </a:r>
            <a:r>
              <a:rPr lang="zh-CN" altLang="en-US" sz="2400" b="1" dirty="0">
                <a:latin typeface="+mj-ea"/>
                <a:ea typeface="+mj-ea"/>
              </a:rPr>
              <a:t>。</a:t>
            </a:r>
          </a:p>
        </p:txBody>
      </p:sp>
      <p:sp>
        <p:nvSpPr>
          <p:cNvPr id="3" name="矩形 2"/>
          <p:cNvSpPr/>
          <p:nvPr/>
        </p:nvSpPr>
        <p:spPr>
          <a:xfrm>
            <a:off x="1169988" y="1609725"/>
            <a:ext cx="4449762" cy="892175"/>
          </a:xfrm>
          <a:prstGeom prst="rect">
            <a:avLst/>
          </a:prstGeom>
        </p:spPr>
        <p:txBody>
          <a:bodyPr wrap="none">
            <a:spAutoFit/>
          </a:bodyPr>
          <a:lstStyle/>
          <a:p>
            <a:pPr>
              <a:buFont typeface="Arial" panose="020B0604020202020204" pitchFamily="34" charset="0"/>
              <a:buNone/>
              <a:defRPr/>
            </a:pPr>
            <a:r>
              <a:rPr lang="zh-CN" altLang="en-US" sz="2400" b="1" dirty="0">
                <a:latin typeface="+mj-lt"/>
                <a:ea typeface="+mj-ea"/>
              </a:rPr>
              <a:t>我可以打开窗户吗？</a:t>
            </a:r>
            <a:endParaRPr lang="en-US" altLang="zh-CN" sz="2400" b="1" dirty="0">
              <a:latin typeface="+mj-lt"/>
              <a:ea typeface="+mj-ea"/>
            </a:endParaRPr>
          </a:p>
          <a:p>
            <a:pPr>
              <a:buFont typeface="Arial" panose="020B0604020202020204" pitchFamily="34" charset="0"/>
              <a:buNone/>
              <a:defRPr/>
            </a:pPr>
            <a:r>
              <a:rPr lang="en-US" altLang="zh-CN" sz="2800" b="1" dirty="0">
                <a:latin typeface="+mj-lt"/>
                <a:ea typeface="+mj-ea"/>
              </a:rPr>
              <a:t>Should I open the window? </a:t>
            </a:r>
            <a:endParaRPr lang="zh-CN" altLang="en-US" sz="2800" b="1" dirty="0">
              <a:latin typeface="+mj-lt"/>
              <a:ea typeface="+mj-ea"/>
            </a:endParaRPr>
          </a:p>
        </p:txBody>
      </p:sp>
      <p:sp>
        <p:nvSpPr>
          <p:cNvPr id="4" name="矩形 3"/>
          <p:cNvSpPr/>
          <p:nvPr/>
        </p:nvSpPr>
        <p:spPr>
          <a:xfrm>
            <a:off x="854075" y="2673350"/>
            <a:ext cx="7588250" cy="830263"/>
          </a:xfrm>
          <a:prstGeom prst="rect">
            <a:avLst/>
          </a:prstGeom>
        </p:spPr>
        <p:txBody>
          <a:bodyPr>
            <a:spAutoFit/>
          </a:bodyPr>
          <a:lstStyle/>
          <a:p>
            <a:pPr>
              <a:buFont typeface="Arial" panose="020B0604020202020204" pitchFamily="34" charset="0"/>
              <a:buNone/>
              <a:defRPr/>
            </a:pPr>
            <a:r>
              <a:rPr lang="en-US" altLang="zh-CN" sz="2400" b="1" dirty="0">
                <a:latin typeface="+mj-lt"/>
                <a:ea typeface="+mj-ea"/>
              </a:rPr>
              <a:t>5.</a:t>
            </a:r>
            <a:r>
              <a:rPr lang="zh-CN" altLang="en-US" sz="2400" b="1" dirty="0">
                <a:solidFill>
                  <a:srgbClr val="FF0000"/>
                </a:solidFill>
                <a:latin typeface="+mj-lt"/>
                <a:ea typeface="+mj-ea"/>
              </a:rPr>
              <a:t>表示某种感情色彩，意为“竟会”</a:t>
            </a:r>
            <a:r>
              <a:rPr lang="zh-CN" altLang="en-US" sz="2400" b="1" dirty="0">
                <a:latin typeface="+mj-lt"/>
                <a:ea typeface="+mj-ea"/>
              </a:rPr>
              <a:t>，常用于以</a:t>
            </a:r>
            <a:r>
              <a:rPr lang="en-US" altLang="zh-CN" sz="2400" b="1" dirty="0">
                <a:latin typeface="+mj-lt"/>
                <a:ea typeface="+mj-ea"/>
              </a:rPr>
              <a:t>how, </a:t>
            </a:r>
          </a:p>
          <a:p>
            <a:pPr>
              <a:buFont typeface="Arial" panose="020B0604020202020204" pitchFamily="34" charset="0"/>
              <a:buNone/>
              <a:defRPr/>
            </a:pPr>
            <a:r>
              <a:rPr lang="en-US" altLang="zh-CN" sz="2400" b="1" dirty="0">
                <a:latin typeface="+mj-lt"/>
                <a:ea typeface="+mj-ea"/>
              </a:rPr>
              <a:t>   why</a:t>
            </a:r>
            <a:r>
              <a:rPr lang="zh-CN" altLang="en-US" sz="2400" b="1" dirty="0">
                <a:latin typeface="+mj-lt"/>
                <a:ea typeface="+mj-ea"/>
              </a:rPr>
              <a:t>开头引导的特殊疑问句中。</a:t>
            </a:r>
          </a:p>
        </p:txBody>
      </p:sp>
      <p:sp>
        <p:nvSpPr>
          <p:cNvPr id="5" name="矩形 4"/>
          <p:cNvSpPr/>
          <p:nvPr/>
        </p:nvSpPr>
        <p:spPr>
          <a:xfrm>
            <a:off x="1169988" y="3689350"/>
            <a:ext cx="5624512" cy="893763"/>
          </a:xfrm>
          <a:prstGeom prst="rect">
            <a:avLst/>
          </a:prstGeom>
        </p:spPr>
        <p:txBody>
          <a:bodyPr wrap="none">
            <a:spAutoFit/>
          </a:bodyPr>
          <a:lstStyle/>
          <a:p>
            <a:pPr>
              <a:buFont typeface="Arial" panose="020B0604020202020204" pitchFamily="34" charset="0"/>
              <a:buNone/>
              <a:defRPr/>
            </a:pPr>
            <a:r>
              <a:rPr lang="zh-CN" altLang="en-US" sz="2400" b="1" dirty="0">
                <a:latin typeface="+mj-lt"/>
                <a:ea typeface="+mj-ea"/>
              </a:rPr>
              <a:t>你今天为什么会如此早？</a:t>
            </a:r>
            <a:endParaRPr lang="en-US" altLang="zh-CN" sz="2400" b="1" dirty="0">
              <a:latin typeface="+mj-lt"/>
              <a:ea typeface="+mj-ea"/>
            </a:endParaRPr>
          </a:p>
          <a:p>
            <a:pPr>
              <a:buFont typeface="Arial" panose="020B0604020202020204" pitchFamily="34" charset="0"/>
              <a:buNone/>
              <a:defRPr/>
            </a:pPr>
            <a:r>
              <a:rPr lang="en-US" altLang="zh-CN" sz="2800" b="1" dirty="0">
                <a:latin typeface="+mj-lt"/>
                <a:ea typeface="+mj-ea"/>
              </a:rPr>
              <a:t>Why should you be so early today? </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3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一级栏目"/>
          <p:cNvPicPr>
            <a:picLocks noChangeAspect="1" noChangeArrowheads="1"/>
          </p:cNvPicPr>
          <p:nvPr/>
        </p:nvPicPr>
        <p:blipFill>
          <a:blip r:embed="rId2" cstate="email"/>
          <a:srcRect/>
          <a:stretch>
            <a:fillRect/>
          </a:stretch>
        </p:blipFill>
        <p:spPr bwMode="auto">
          <a:xfrm>
            <a:off x="3181350" y="508000"/>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矩形 2"/>
          <p:cNvSpPr>
            <a:spLocks noChangeArrowheads="1"/>
          </p:cNvSpPr>
          <p:nvPr/>
        </p:nvSpPr>
        <p:spPr bwMode="auto">
          <a:xfrm>
            <a:off x="3981450" y="746125"/>
            <a:ext cx="1414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B0F0"/>
                </a:solidFill>
                <a:latin typeface="黑体" panose="02010609060101010101" pitchFamily="49" charset="-122"/>
                <a:ea typeface="黑体" panose="02010609060101010101" pitchFamily="49" charset="-122"/>
              </a:rPr>
              <a:t>反身代词</a:t>
            </a:r>
          </a:p>
        </p:txBody>
      </p:sp>
      <p:sp>
        <p:nvSpPr>
          <p:cNvPr id="4" name="矩形 3"/>
          <p:cNvSpPr/>
          <p:nvPr/>
        </p:nvSpPr>
        <p:spPr>
          <a:xfrm>
            <a:off x="798513" y="1397000"/>
            <a:ext cx="7612062" cy="2308225"/>
          </a:xfrm>
          <a:prstGeom prst="rect">
            <a:avLst/>
          </a:prstGeom>
        </p:spPr>
        <p:txBody>
          <a:bodyPr>
            <a:spAutoFit/>
          </a:bodyPr>
          <a:lstStyle/>
          <a:p>
            <a:pPr>
              <a:lnSpc>
                <a:spcPct val="150000"/>
              </a:lnSpc>
              <a:buFont typeface="Arial" panose="020B0604020202020204" pitchFamily="34" charset="0"/>
              <a:buNone/>
              <a:defRPr/>
            </a:pPr>
            <a:r>
              <a:rPr lang="en-US" altLang="zh-CN" sz="2400" b="1" dirty="0">
                <a:solidFill>
                  <a:srgbClr val="0000FF"/>
                </a:solidFill>
                <a:latin typeface="+mj-lt"/>
                <a:ea typeface="+mj-ea"/>
              </a:rPr>
              <a:t>1.</a:t>
            </a:r>
            <a:r>
              <a:rPr lang="zh-CN" altLang="en-US" sz="2400" b="1" dirty="0">
                <a:solidFill>
                  <a:srgbClr val="0000FF"/>
                </a:solidFill>
                <a:latin typeface="+mj-lt"/>
                <a:ea typeface="+mj-ea"/>
              </a:rPr>
              <a:t>反身代词的构成</a:t>
            </a:r>
            <a:endParaRPr lang="en-US" altLang="zh-CN" sz="2400" b="1" dirty="0">
              <a:solidFill>
                <a:srgbClr val="0000FF"/>
              </a:solidFill>
              <a:latin typeface="+mj-lt"/>
              <a:ea typeface="+mj-ea"/>
            </a:endParaRPr>
          </a:p>
          <a:p>
            <a:pPr>
              <a:lnSpc>
                <a:spcPct val="150000"/>
              </a:lnSpc>
              <a:buFont typeface="Arial" panose="020B0604020202020204" pitchFamily="34" charset="0"/>
              <a:buNone/>
              <a:defRPr/>
            </a:pPr>
            <a:r>
              <a:rPr lang="zh-CN" altLang="en-US" sz="2400" b="1" dirty="0">
                <a:latin typeface="+mj-lt"/>
                <a:ea typeface="+mj-ea"/>
              </a:rPr>
              <a:t>        反身代词是一种表示反射或强调的代词。它由第一人称、第二人称的形容词性物主代词和第三人称代词的宾格加词尾</a:t>
            </a:r>
            <a:r>
              <a:rPr lang="en-US" altLang="zh-CN" sz="2400" b="1" dirty="0">
                <a:solidFill>
                  <a:srgbClr val="FF0000"/>
                </a:solidFill>
                <a:latin typeface="+mj-lt"/>
                <a:ea typeface="+mj-ea"/>
              </a:rPr>
              <a:t>-self</a:t>
            </a:r>
            <a:r>
              <a:rPr lang="zh-CN" altLang="en-US" sz="2400" b="1" dirty="0">
                <a:solidFill>
                  <a:srgbClr val="FF0000"/>
                </a:solidFill>
                <a:latin typeface="+mj-lt"/>
                <a:ea typeface="+mj-ea"/>
              </a:rPr>
              <a:t>或</a:t>
            </a:r>
            <a:r>
              <a:rPr lang="en-US" altLang="zh-CN" sz="2400" b="1" dirty="0">
                <a:solidFill>
                  <a:srgbClr val="FF0000"/>
                </a:solidFill>
                <a:latin typeface="+mj-lt"/>
                <a:ea typeface="+mj-ea"/>
              </a:rPr>
              <a:t>-selves</a:t>
            </a:r>
            <a:r>
              <a:rPr lang="zh-CN" altLang="en-US" sz="2400" b="1" dirty="0">
                <a:latin typeface="+mj-lt"/>
                <a:ea typeface="+mj-ea"/>
              </a:rPr>
              <a:t>构成。其构成如下表：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563563" y="1362075"/>
          <a:ext cx="8093075" cy="2387614"/>
        </p:xfrm>
        <a:graphic>
          <a:graphicData uri="http://schemas.openxmlformats.org/drawingml/2006/table">
            <a:tbl>
              <a:tblPr/>
              <a:tblGrid>
                <a:gridCol w="1079500">
                  <a:extLst>
                    <a:ext uri="{9D8B030D-6E8A-4147-A177-3AD203B41FA5}">
                      <a16:colId xmlns:a16="http://schemas.microsoft.com/office/drawing/2014/main" val="20000"/>
                    </a:ext>
                  </a:extLst>
                </a:gridCol>
                <a:gridCol w="1717675">
                  <a:extLst>
                    <a:ext uri="{9D8B030D-6E8A-4147-A177-3AD203B41FA5}">
                      <a16:colId xmlns:a16="http://schemas.microsoft.com/office/drawing/2014/main" val="20001"/>
                    </a:ext>
                  </a:extLst>
                </a:gridCol>
                <a:gridCol w="1804987">
                  <a:extLst>
                    <a:ext uri="{9D8B030D-6E8A-4147-A177-3AD203B41FA5}">
                      <a16:colId xmlns:a16="http://schemas.microsoft.com/office/drawing/2014/main" val="20002"/>
                    </a:ext>
                  </a:extLst>
                </a:gridCol>
                <a:gridCol w="3490913">
                  <a:extLst>
                    <a:ext uri="{9D8B030D-6E8A-4147-A177-3AD203B41FA5}">
                      <a16:colId xmlns:a16="http://schemas.microsoft.com/office/drawing/2014/main" val="20003"/>
                    </a:ext>
                  </a:extLst>
                </a:gridCol>
              </a:tblGrid>
              <a:tr h="6604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人称</a:t>
                      </a: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第一人称</a:t>
                      </a: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第二人称</a:t>
                      </a: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第三人称</a:t>
                      </a: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0"/>
                  </a:ext>
                </a:extLst>
              </a:tr>
              <a:tr h="6604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单数</a:t>
                      </a: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1"/>
                  </a:ext>
                </a:extLst>
              </a:tr>
              <a:tr h="6604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复数</a:t>
                      </a: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1447" marR="91447"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2"/>
                  </a:ext>
                </a:extLst>
              </a:tr>
            </a:tbl>
          </a:graphicData>
        </a:graphic>
      </p:graphicFrame>
      <p:sp>
        <p:nvSpPr>
          <p:cNvPr id="3" name="矩形 2"/>
          <p:cNvSpPr/>
          <p:nvPr/>
        </p:nvSpPr>
        <p:spPr>
          <a:xfrm>
            <a:off x="1906588" y="2084388"/>
            <a:ext cx="1181100" cy="523875"/>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myself</a:t>
            </a:r>
            <a:endParaRPr lang="zh-CN" altLang="en-US" sz="2800" b="1" dirty="0">
              <a:solidFill>
                <a:srgbClr val="FF0000"/>
              </a:solidFill>
              <a:latin typeface="+mj-lt"/>
            </a:endParaRPr>
          </a:p>
        </p:txBody>
      </p:sp>
      <p:sp>
        <p:nvSpPr>
          <p:cNvPr id="4" name="矩形 3"/>
          <p:cNvSpPr/>
          <p:nvPr/>
        </p:nvSpPr>
        <p:spPr>
          <a:xfrm>
            <a:off x="1717675" y="2749550"/>
            <a:ext cx="1598613" cy="522288"/>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ourselves</a:t>
            </a:r>
            <a:endParaRPr lang="zh-CN" altLang="en-US" sz="2800" b="1" dirty="0">
              <a:solidFill>
                <a:srgbClr val="FF0000"/>
              </a:solidFill>
              <a:latin typeface="+mj-lt"/>
            </a:endParaRPr>
          </a:p>
        </p:txBody>
      </p:sp>
      <p:sp>
        <p:nvSpPr>
          <p:cNvPr id="5" name="矩形 4"/>
          <p:cNvSpPr/>
          <p:nvPr/>
        </p:nvSpPr>
        <p:spPr>
          <a:xfrm>
            <a:off x="3578225" y="2084388"/>
            <a:ext cx="1420813" cy="523875"/>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yourself</a:t>
            </a:r>
            <a:endParaRPr lang="zh-CN" altLang="en-US" sz="2800" b="1" dirty="0">
              <a:solidFill>
                <a:srgbClr val="FF0000"/>
              </a:solidFill>
              <a:latin typeface="+mj-lt"/>
            </a:endParaRPr>
          </a:p>
        </p:txBody>
      </p:sp>
      <p:sp>
        <p:nvSpPr>
          <p:cNvPr id="6" name="矩形 5"/>
          <p:cNvSpPr/>
          <p:nvPr/>
        </p:nvSpPr>
        <p:spPr>
          <a:xfrm>
            <a:off x="3354388" y="2749550"/>
            <a:ext cx="1866900" cy="522288"/>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yourselves </a:t>
            </a:r>
            <a:endParaRPr lang="zh-CN" altLang="en-US" sz="2800" b="1" dirty="0">
              <a:solidFill>
                <a:srgbClr val="FF0000"/>
              </a:solidFill>
              <a:latin typeface="+mj-lt"/>
            </a:endParaRPr>
          </a:p>
        </p:txBody>
      </p:sp>
      <p:sp>
        <p:nvSpPr>
          <p:cNvPr id="7" name="矩形 6"/>
          <p:cNvSpPr/>
          <p:nvPr/>
        </p:nvSpPr>
        <p:spPr>
          <a:xfrm>
            <a:off x="5148263" y="2084388"/>
            <a:ext cx="1301750" cy="523875"/>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himself</a:t>
            </a:r>
            <a:endParaRPr lang="zh-CN" altLang="en-US" sz="2800" b="1" dirty="0">
              <a:solidFill>
                <a:srgbClr val="FF0000"/>
              </a:solidFill>
              <a:latin typeface="+mj-lt"/>
            </a:endParaRPr>
          </a:p>
        </p:txBody>
      </p:sp>
      <p:sp>
        <p:nvSpPr>
          <p:cNvPr id="8" name="矩形 7"/>
          <p:cNvSpPr/>
          <p:nvPr/>
        </p:nvSpPr>
        <p:spPr>
          <a:xfrm>
            <a:off x="6450013" y="2093913"/>
            <a:ext cx="1220787" cy="522287"/>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herself</a:t>
            </a:r>
            <a:endParaRPr lang="zh-CN" altLang="en-US" sz="2800" b="1" dirty="0">
              <a:solidFill>
                <a:srgbClr val="FF0000"/>
              </a:solidFill>
              <a:latin typeface="+mj-lt"/>
            </a:endParaRPr>
          </a:p>
        </p:txBody>
      </p:sp>
      <p:sp>
        <p:nvSpPr>
          <p:cNvPr id="9" name="矩形 8"/>
          <p:cNvSpPr/>
          <p:nvPr/>
        </p:nvSpPr>
        <p:spPr>
          <a:xfrm>
            <a:off x="7732713" y="2084388"/>
            <a:ext cx="923925" cy="523875"/>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itself</a:t>
            </a:r>
            <a:endParaRPr lang="zh-CN" altLang="en-US" sz="2800" b="1" dirty="0">
              <a:solidFill>
                <a:srgbClr val="FF0000"/>
              </a:solidFill>
              <a:latin typeface="+mj-lt"/>
            </a:endParaRPr>
          </a:p>
        </p:txBody>
      </p:sp>
      <p:sp>
        <p:nvSpPr>
          <p:cNvPr id="10" name="矩形 9"/>
          <p:cNvSpPr/>
          <p:nvPr/>
        </p:nvSpPr>
        <p:spPr>
          <a:xfrm>
            <a:off x="6140450" y="2749550"/>
            <a:ext cx="1838325" cy="522288"/>
          </a:xfrm>
          <a:prstGeom prst="rect">
            <a:avLst/>
          </a:prstGeom>
        </p:spPr>
        <p:txBody>
          <a:bodyPr wrap="none">
            <a:spAutoFit/>
          </a:bodyPr>
          <a:lstStyle/>
          <a:p>
            <a:pPr>
              <a:buFont typeface="Arial" panose="020B0604020202020204" pitchFamily="34" charset="0"/>
              <a:buNone/>
              <a:defRPr/>
            </a:pPr>
            <a:r>
              <a:rPr lang="en-US" altLang="zh-CN" sz="2800" b="1" dirty="0">
                <a:solidFill>
                  <a:srgbClr val="FF0000"/>
                </a:solidFill>
                <a:latin typeface="+mj-lt"/>
              </a:rPr>
              <a:t>themselves</a:t>
            </a:r>
            <a:endParaRPr lang="zh-CN" altLang="en-US" sz="2800"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fltVal val="0"/>
                                          </p:val>
                                        </p:tav>
                                        <p:tav tm="100000">
                                          <p:val>
                                            <p:strVal val="#ppt_w"/>
                                          </p:val>
                                        </p:tav>
                                      </p:tavLst>
                                    </p:anim>
                                    <p:anim calcmode="lin" valueType="num">
                                      <p:cBhvr>
                                        <p:cTn id="48" dur="500" fill="hold"/>
                                        <p:tgtEl>
                                          <p:spTgt spid="8"/>
                                        </p:tgtEl>
                                        <p:attrNameLst>
                                          <p:attrName>ppt_h</p:attrName>
                                        </p:attrNameLst>
                                      </p:cBhvr>
                                      <p:tavLst>
                                        <p:tav tm="0">
                                          <p:val>
                                            <p:fltVal val="0"/>
                                          </p:val>
                                        </p:tav>
                                        <p:tav tm="100000">
                                          <p:val>
                                            <p:strVal val="#ppt_h"/>
                                          </p:val>
                                        </p:tav>
                                      </p:tavLst>
                                    </p:anim>
                                    <p:animEffect transition="in" filter="fade">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7363" y="458788"/>
            <a:ext cx="2646362" cy="461962"/>
          </a:xfrm>
          <a:prstGeom prst="rect">
            <a:avLst/>
          </a:prstGeom>
        </p:spPr>
        <p:txBody>
          <a:bodyPr wrap="none">
            <a:spAutoFit/>
          </a:bodyPr>
          <a:lstStyle/>
          <a:p>
            <a:pPr>
              <a:buFont typeface="Arial" panose="020B0604020202020204" pitchFamily="34" charset="0"/>
              <a:buNone/>
              <a:defRPr/>
            </a:pPr>
            <a:r>
              <a:rPr lang="en-US" altLang="zh-CN" sz="2400" b="1" dirty="0">
                <a:latin typeface="+mj-ea"/>
                <a:ea typeface="+mj-ea"/>
              </a:rPr>
              <a:t>2.</a:t>
            </a:r>
            <a:r>
              <a:rPr lang="zh-CN" altLang="en-US" sz="2400" b="1" dirty="0">
                <a:latin typeface="+mj-ea"/>
                <a:ea typeface="+mj-ea"/>
              </a:rPr>
              <a:t>反身代词的用法</a:t>
            </a:r>
          </a:p>
        </p:txBody>
      </p:sp>
      <p:sp>
        <p:nvSpPr>
          <p:cNvPr id="3" name="矩形 2"/>
          <p:cNvSpPr/>
          <p:nvPr/>
        </p:nvSpPr>
        <p:spPr>
          <a:xfrm>
            <a:off x="777875" y="1035050"/>
            <a:ext cx="7459663" cy="954088"/>
          </a:xfrm>
          <a:prstGeom prst="rect">
            <a:avLst/>
          </a:prstGeom>
        </p:spPr>
        <p:txBody>
          <a:bodyPr>
            <a:spAutoFit/>
          </a:bodyPr>
          <a:lstStyle/>
          <a:p>
            <a:pPr>
              <a:buFont typeface="Arial" panose="020B0604020202020204" pitchFamily="34" charset="0"/>
              <a:buNone/>
              <a:defRPr/>
            </a:pPr>
            <a:r>
              <a:rPr lang="en-US" altLang="zh-CN" sz="2400" b="1" dirty="0">
                <a:solidFill>
                  <a:srgbClr val="0000FF"/>
                </a:solidFill>
                <a:latin typeface="+mj-lt"/>
                <a:ea typeface="+mj-ea"/>
              </a:rPr>
              <a:t>(1)</a:t>
            </a:r>
            <a:r>
              <a:rPr lang="zh-CN" altLang="en-US" sz="2400" b="1" dirty="0">
                <a:solidFill>
                  <a:srgbClr val="0000FF"/>
                </a:solidFill>
                <a:latin typeface="+mj-lt"/>
                <a:ea typeface="+mj-ea"/>
              </a:rPr>
              <a:t>作动词的宾语。常与反身代词连用的动词有</a:t>
            </a:r>
            <a:r>
              <a:rPr lang="en-US" altLang="zh-CN" sz="2800" b="1" dirty="0">
                <a:solidFill>
                  <a:srgbClr val="0000FF"/>
                </a:solidFill>
                <a:latin typeface="+mj-lt"/>
                <a:ea typeface="+mj-ea"/>
              </a:rPr>
              <a:t>enjoy</a:t>
            </a:r>
            <a:r>
              <a:rPr lang="zh-CN" altLang="en-US" sz="2400" b="1" dirty="0">
                <a:solidFill>
                  <a:srgbClr val="0000FF"/>
                </a:solidFill>
                <a:latin typeface="+mj-lt"/>
                <a:ea typeface="+mj-ea"/>
              </a:rPr>
              <a:t>，</a:t>
            </a:r>
            <a:endParaRPr lang="en-US" altLang="zh-CN" sz="2400" b="1" dirty="0">
              <a:solidFill>
                <a:srgbClr val="0000FF"/>
              </a:solidFill>
              <a:latin typeface="+mj-lt"/>
              <a:ea typeface="+mj-ea"/>
            </a:endParaRPr>
          </a:p>
          <a:p>
            <a:pPr>
              <a:buFont typeface="Arial" panose="020B0604020202020204" pitchFamily="34" charset="0"/>
              <a:buNone/>
              <a:defRPr/>
            </a:pPr>
            <a:r>
              <a:rPr lang="en-US" altLang="zh-CN" sz="2400" b="1" dirty="0">
                <a:solidFill>
                  <a:srgbClr val="0000FF"/>
                </a:solidFill>
                <a:latin typeface="+mj-lt"/>
                <a:ea typeface="+mj-ea"/>
              </a:rPr>
              <a:t>     </a:t>
            </a:r>
            <a:r>
              <a:rPr lang="en-US" altLang="zh-CN" sz="2800" b="1" dirty="0">
                <a:solidFill>
                  <a:srgbClr val="0000FF"/>
                </a:solidFill>
                <a:latin typeface="+mj-lt"/>
                <a:ea typeface="+mj-ea"/>
              </a:rPr>
              <a:t>help</a:t>
            </a:r>
            <a:r>
              <a:rPr lang="zh-CN" altLang="en-US" sz="2800" b="1" dirty="0">
                <a:solidFill>
                  <a:srgbClr val="0000FF"/>
                </a:solidFill>
                <a:latin typeface="+mj-lt"/>
                <a:ea typeface="+mj-ea"/>
              </a:rPr>
              <a:t>，</a:t>
            </a:r>
            <a:r>
              <a:rPr lang="en-US" altLang="zh-CN" sz="2800" b="1" dirty="0">
                <a:solidFill>
                  <a:srgbClr val="0000FF"/>
                </a:solidFill>
                <a:latin typeface="+mj-lt"/>
                <a:ea typeface="+mj-ea"/>
              </a:rPr>
              <a:t>dress</a:t>
            </a:r>
            <a:r>
              <a:rPr lang="zh-CN" altLang="en-US" sz="2800" b="1" dirty="0">
                <a:solidFill>
                  <a:srgbClr val="0000FF"/>
                </a:solidFill>
                <a:latin typeface="+mj-lt"/>
                <a:ea typeface="+mj-ea"/>
              </a:rPr>
              <a:t>，</a:t>
            </a:r>
            <a:r>
              <a:rPr lang="en-US" altLang="zh-CN" sz="2800" b="1" dirty="0">
                <a:solidFill>
                  <a:srgbClr val="0000FF"/>
                </a:solidFill>
                <a:latin typeface="+mj-lt"/>
                <a:ea typeface="+mj-ea"/>
              </a:rPr>
              <a:t>hurt</a:t>
            </a:r>
            <a:r>
              <a:rPr lang="zh-CN" altLang="en-US" sz="2800" b="1" dirty="0">
                <a:solidFill>
                  <a:srgbClr val="0000FF"/>
                </a:solidFill>
                <a:latin typeface="+mj-lt"/>
                <a:ea typeface="+mj-ea"/>
              </a:rPr>
              <a:t>，</a:t>
            </a:r>
            <a:r>
              <a:rPr lang="en-US" altLang="zh-CN" sz="2800" b="1" dirty="0">
                <a:solidFill>
                  <a:srgbClr val="0000FF"/>
                </a:solidFill>
                <a:latin typeface="+mj-lt"/>
                <a:ea typeface="+mj-ea"/>
              </a:rPr>
              <a:t>teach</a:t>
            </a:r>
            <a:r>
              <a:rPr lang="zh-CN" altLang="en-US" sz="2800" b="1" dirty="0">
                <a:solidFill>
                  <a:srgbClr val="0000FF"/>
                </a:solidFill>
                <a:latin typeface="+mj-lt"/>
                <a:ea typeface="+mj-ea"/>
              </a:rPr>
              <a:t>，</a:t>
            </a:r>
            <a:r>
              <a:rPr lang="en-US" altLang="zh-CN" sz="2800" b="1" dirty="0">
                <a:solidFill>
                  <a:srgbClr val="0000FF"/>
                </a:solidFill>
                <a:latin typeface="+mj-lt"/>
                <a:ea typeface="+mj-ea"/>
              </a:rPr>
              <a:t>wash</a:t>
            </a:r>
            <a:r>
              <a:rPr lang="zh-CN" altLang="en-US" sz="2400" b="1" dirty="0">
                <a:solidFill>
                  <a:srgbClr val="0000FF"/>
                </a:solidFill>
                <a:latin typeface="+mj-lt"/>
                <a:ea typeface="+mj-ea"/>
              </a:rPr>
              <a:t>等。</a:t>
            </a:r>
          </a:p>
        </p:txBody>
      </p:sp>
      <p:sp>
        <p:nvSpPr>
          <p:cNvPr id="4" name="矩形 3"/>
          <p:cNvSpPr/>
          <p:nvPr/>
        </p:nvSpPr>
        <p:spPr>
          <a:xfrm>
            <a:off x="1157288" y="2038350"/>
            <a:ext cx="7685087" cy="2586038"/>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mj-lt"/>
                <a:ea typeface="+mj-ea"/>
              </a:rPr>
              <a:t>常见词组有</a:t>
            </a:r>
            <a:r>
              <a:rPr lang="en-US" altLang="zh-CN" sz="2400" b="1" dirty="0">
                <a:latin typeface="+mj-lt"/>
                <a:ea typeface="+mj-ea"/>
              </a:rPr>
              <a:t>:</a:t>
            </a:r>
          </a:p>
          <a:p>
            <a:pPr>
              <a:lnSpc>
                <a:spcPct val="150000"/>
              </a:lnSpc>
              <a:buFont typeface="Arial" panose="020B0604020202020204" pitchFamily="34" charset="0"/>
              <a:buNone/>
              <a:defRPr/>
            </a:pPr>
            <a:r>
              <a:rPr lang="en-US" altLang="zh-CN" sz="2800" b="1" dirty="0">
                <a:latin typeface="+mj-lt"/>
                <a:ea typeface="+mj-ea"/>
              </a:rPr>
              <a:t>look after oneself/take care of oneself</a:t>
            </a:r>
            <a:r>
              <a:rPr lang="zh-CN" altLang="en-US" sz="2400" b="1" dirty="0">
                <a:latin typeface="+mj-lt"/>
                <a:ea typeface="+mj-ea"/>
              </a:rPr>
              <a:t>照顾自己</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teach oneself </a:t>
            </a:r>
            <a:r>
              <a:rPr lang="en-US" altLang="zh-CN" sz="2800" b="1" dirty="0" err="1">
                <a:latin typeface="+mj-lt"/>
                <a:ea typeface="+mj-ea"/>
              </a:rPr>
              <a:t>sth</a:t>
            </a:r>
            <a:r>
              <a:rPr lang="en-US" altLang="zh-CN" sz="2800" b="1" dirty="0">
                <a:latin typeface="+mj-lt"/>
                <a:ea typeface="+mj-ea"/>
              </a:rPr>
              <a:t>./learn sth.by oneself</a:t>
            </a:r>
            <a:r>
              <a:rPr lang="zh-CN" altLang="en-US" sz="2400" b="1" dirty="0">
                <a:latin typeface="+mj-lt"/>
                <a:ea typeface="+mj-ea"/>
              </a:rPr>
              <a:t>自学</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help oneself to </a:t>
            </a:r>
            <a:r>
              <a:rPr lang="en-US" altLang="zh-CN" sz="2800" b="1" dirty="0" err="1">
                <a:latin typeface="+mj-lt"/>
                <a:ea typeface="+mj-ea"/>
              </a:rPr>
              <a:t>sth</a:t>
            </a:r>
            <a:r>
              <a:rPr lang="en-US" altLang="zh-CN" sz="2800" b="1" dirty="0">
                <a:latin typeface="+mj-lt"/>
                <a:ea typeface="+mj-ea"/>
              </a:rPr>
              <a:t>.</a:t>
            </a:r>
            <a:r>
              <a:rPr lang="zh-CN" altLang="en-US" sz="2400" b="1" dirty="0">
                <a:latin typeface="+mj-lt"/>
                <a:ea typeface="+mj-ea"/>
              </a:rPr>
              <a:t>请自用</a:t>
            </a:r>
            <a:r>
              <a:rPr lang="en-US" altLang="zh-CN" sz="2800" b="1" dirty="0">
                <a:latin typeface="+mj-ea"/>
                <a:ea typeface="+mj-ea"/>
              </a:rPr>
              <a:t>……</a:t>
            </a:r>
            <a:r>
              <a:rPr lang="zh-CN" altLang="en-US" sz="2400" b="1" dirty="0">
                <a:latin typeface="+mj-lt"/>
                <a:ea typeface="+mj-ea"/>
              </a:rPr>
              <a:t>（随便吃</a:t>
            </a:r>
            <a:r>
              <a:rPr lang="en-US" altLang="zh-CN" sz="2400" b="1" dirty="0">
                <a:latin typeface="+mj-lt"/>
                <a:ea typeface="+mj-ea"/>
              </a:rPr>
              <a:t>/</a:t>
            </a:r>
            <a:r>
              <a:rPr lang="zh-CN" altLang="en-US" sz="2400" b="1" dirty="0">
                <a:latin typeface="+mj-lt"/>
                <a:ea typeface="+mj-ea"/>
              </a:rPr>
              <a:t>喝些</a:t>
            </a:r>
            <a:r>
              <a:rPr lang="en-US" altLang="zh-CN" sz="2400" b="1" dirty="0">
                <a:latin typeface="+mj-ea"/>
                <a:ea typeface="+mj-ea"/>
              </a:rPr>
              <a:t>……</a:t>
            </a:r>
            <a:r>
              <a:rPr lang="zh-CN" altLang="en-US" sz="2400" b="1" dirty="0">
                <a:latin typeface="+mj-lt"/>
                <a:ea typeface="+mj-ea"/>
              </a:rPr>
              <a:t>）</a:t>
            </a:r>
            <a:endParaRPr lang="en-US" altLang="zh-CN"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wipe(down)">
                                      <p:cBhvr>
                                        <p:cTn id="43" dur="580">
                                          <p:stCondLst>
                                            <p:cond delay="0"/>
                                          </p:stCondLst>
                                        </p:cTn>
                                        <p:tgtEl>
                                          <p:spTgt spid="4">
                                            <p:txEl>
                                              <p:pRg st="0" end="0"/>
                                            </p:txEl>
                                          </p:spTgt>
                                        </p:tgtEl>
                                      </p:cBhvr>
                                    </p:animEffect>
                                    <p:anim calcmode="lin" valueType="num">
                                      <p:cBhvr>
                                        <p:cTn id="44"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0" end="0"/>
                                            </p:txEl>
                                          </p:spTgt>
                                        </p:tgtEl>
                                      </p:cBhvr>
                                      <p:to x="100000" y="60000"/>
                                    </p:animScale>
                                    <p:animScale>
                                      <p:cBhvr>
                                        <p:cTn id="50" dur="166" decel="50000">
                                          <p:stCondLst>
                                            <p:cond delay="676"/>
                                          </p:stCondLst>
                                        </p:cTn>
                                        <p:tgtEl>
                                          <p:spTgt spid="4">
                                            <p:txEl>
                                              <p:pRg st="0" end="0"/>
                                            </p:txEl>
                                          </p:spTgt>
                                        </p:tgtEl>
                                      </p:cBhvr>
                                      <p:to x="100000" y="100000"/>
                                    </p:animScale>
                                    <p:animScale>
                                      <p:cBhvr>
                                        <p:cTn id="51" dur="26">
                                          <p:stCondLst>
                                            <p:cond delay="1312"/>
                                          </p:stCondLst>
                                        </p:cTn>
                                        <p:tgtEl>
                                          <p:spTgt spid="4">
                                            <p:txEl>
                                              <p:pRg st="0" end="0"/>
                                            </p:txEl>
                                          </p:spTgt>
                                        </p:tgtEl>
                                      </p:cBhvr>
                                      <p:to x="100000" y="80000"/>
                                    </p:animScale>
                                    <p:animScale>
                                      <p:cBhvr>
                                        <p:cTn id="52" dur="166" decel="50000">
                                          <p:stCondLst>
                                            <p:cond delay="1338"/>
                                          </p:stCondLst>
                                        </p:cTn>
                                        <p:tgtEl>
                                          <p:spTgt spid="4">
                                            <p:txEl>
                                              <p:pRg st="0" end="0"/>
                                            </p:txEl>
                                          </p:spTgt>
                                        </p:tgtEl>
                                      </p:cBhvr>
                                      <p:to x="100000" y="100000"/>
                                    </p:animScale>
                                    <p:animScale>
                                      <p:cBhvr>
                                        <p:cTn id="53" dur="26">
                                          <p:stCondLst>
                                            <p:cond delay="1642"/>
                                          </p:stCondLst>
                                        </p:cTn>
                                        <p:tgtEl>
                                          <p:spTgt spid="4">
                                            <p:txEl>
                                              <p:pRg st="0" end="0"/>
                                            </p:txEl>
                                          </p:spTgt>
                                        </p:tgtEl>
                                      </p:cBhvr>
                                      <p:to x="100000" y="90000"/>
                                    </p:animScale>
                                    <p:animScale>
                                      <p:cBhvr>
                                        <p:cTn id="54" dur="166" decel="50000">
                                          <p:stCondLst>
                                            <p:cond delay="1668"/>
                                          </p:stCondLst>
                                        </p:cTn>
                                        <p:tgtEl>
                                          <p:spTgt spid="4">
                                            <p:txEl>
                                              <p:pRg st="0" end="0"/>
                                            </p:txEl>
                                          </p:spTgt>
                                        </p:tgtEl>
                                      </p:cBhvr>
                                      <p:to x="100000" y="100000"/>
                                    </p:animScale>
                                    <p:animScale>
                                      <p:cBhvr>
                                        <p:cTn id="55" dur="26">
                                          <p:stCondLst>
                                            <p:cond delay="1808"/>
                                          </p:stCondLst>
                                        </p:cTn>
                                        <p:tgtEl>
                                          <p:spTgt spid="4">
                                            <p:txEl>
                                              <p:pRg st="0" end="0"/>
                                            </p:txEl>
                                          </p:spTgt>
                                        </p:tgtEl>
                                      </p:cBhvr>
                                      <p:to x="100000" y="95000"/>
                                    </p:animScale>
                                    <p:animScale>
                                      <p:cBhvr>
                                        <p:cTn id="56" dur="166" decel="50000">
                                          <p:stCondLst>
                                            <p:cond delay="1834"/>
                                          </p:stCondLst>
                                        </p:cTn>
                                        <p:tgtEl>
                                          <p:spTgt spid="4">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wipe(down)">
                                      <p:cBhvr>
                                        <p:cTn id="61" dur="580">
                                          <p:stCondLst>
                                            <p:cond delay="0"/>
                                          </p:stCondLst>
                                        </p:cTn>
                                        <p:tgtEl>
                                          <p:spTgt spid="4">
                                            <p:txEl>
                                              <p:pRg st="1" end="1"/>
                                            </p:txEl>
                                          </p:spTgt>
                                        </p:tgtEl>
                                      </p:cBhvr>
                                    </p:animEffect>
                                    <p:anim calcmode="lin" valueType="num">
                                      <p:cBhvr>
                                        <p:cTn id="62"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xEl>
                                              <p:pRg st="1" end="1"/>
                                            </p:txEl>
                                          </p:spTgt>
                                        </p:tgtEl>
                                      </p:cBhvr>
                                      <p:to x="100000" y="60000"/>
                                    </p:animScale>
                                    <p:animScale>
                                      <p:cBhvr>
                                        <p:cTn id="68" dur="166" decel="50000">
                                          <p:stCondLst>
                                            <p:cond delay="676"/>
                                          </p:stCondLst>
                                        </p:cTn>
                                        <p:tgtEl>
                                          <p:spTgt spid="4">
                                            <p:txEl>
                                              <p:pRg st="1" end="1"/>
                                            </p:txEl>
                                          </p:spTgt>
                                        </p:tgtEl>
                                      </p:cBhvr>
                                      <p:to x="100000" y="100000"/>
                                    </p:animScale>
                                    <p:animScale>
                                      <p:cBhvr>
                                        <p:cTn id="69" dur="26">
                                          <p:stCondLst>
                                            <p:cond delay="1312"/>
                                          </p:stCondLst>
                                        </p:cTn>
                                        <p:tgtEl>
                                          <p:spTgt spid="4">
                                            <p:txEl>
                                              <p:pRg st="1" end="1"/>
                                            </p:txEl>
                                          </p:spTgt>
                                        </p:tgtEl>
                                      </p:cBhvr>
                                      <p:to x="100000" y="80000"/>
                                    </p:animScale>
                                    <p:animScale>
                                      <p:cBhvr>
                                        <p:cTn id="70" dur="166" decel="50000">
                                          <p:stCondLst>
                                            <p:cond delay="1338"/>
                                          </p:stCondLst>
                                        </p:cTn>
                                        <p:tgtEl>
                                          <p:spTgt spid="4">
                                            <p:txEl>
                                              <p:pRg st="1" end="1"/>
                                            </p:txEl>
                                          </p:spTgt>
                                        </p:tgtEl>
                                      </p:cBhvr>
                                      <p:to x="100000" y="100000"/>
                                    </p:animScale>
                                    <p:animScale>
                                      <p:cBhvr>
                                        <p:cTn id="71" dur="26">
                                          <p:stCondLst>
                                            <p:cond delay="1642"/>
                                          </p:stCondLst>
                                        </p:cTn>
                                        <p:tgtEl>
                                          <p:spTgt spid="4">
                                            <p:txEl>
                                              <p:pRg st="1" end="1"/>
                                            </p:txEl>
                                          </p:spTgt>
                                        </p:tgtEl>
                                      </p:cBhvr>
                                      <p:to x="100000" y="90000"/>
                                    </p:animScale>
                                    <p:animScale>
                                      <p:cBhvr>
                                        <p:cTn id="72" dur="166" decel="50000">
                                          <p:stCondLst>
                                            <p:cond delay="1668"/>
                                          </p:stCondLst>
                                        </p:cTn>
                                        <p:tgtEl>
                                          <p:spTgt spid="4">
                                            <p:txEl>
                                              <p:pRg st="1" end="1"/>
                                            </p:txEl>
                                          </p:spTgt>
                                        </p:tgtEl>
                                      </p:cBhvr>
                                      <p:to x="100000" y="100000"/>
                                    </p:animScale>
                                    <p:animScale>
                                      <p:cBhvr>
                                        <p:cTn id="73" dur="26">
                                          <p:stCondLst>
                                            <p:cond delay="1808"/>
                                          </p:stCondLst>
                                        </p:cTn>
                                        <p:tgtEl>
                                          <p:spTgt spid="4">
                                            <p:txEl>
                                              <p:pRg st="1" end="1"/>
                                            </p:txEl>
                                          </p:spTgt>
                                        </p:tgtEl>
                                      </p:cBhvr>
                                      <p:to x="100000" y="95000"/>
                                    </p:animScale>
                                    <p:animScale>
                                      <p:cBhvr>
                                        <p:cTn id="74" dur="166" decel="50000">
                                          <p:stCondLst>
                                            <p:cond delay="1834"/>
                                          </p:stCondLst>
                                        </p:cTn>
                                        <p:tgtEl>
                                          <p:spTgt spid="4">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Effect transition="in" filter="wipe(down)">
                                      <p:cBhvr>
                                        <p:cTn id="79" dur="580">
                                          <p:stCondLst>
                                            <p:cond delay="0"/>
                                          </p:stCondLst>
                                        </p:cTn>
                                        <p:tgtEl>
                                          <p:spTgt spid="4">
                                            <p:txEl>
                                              <p:pRg st="2" end="2"/>
                                            </p:txEl>
                                          </p:spTgt>
                                        </p:tgtEl>
                                      </p:cBhvr>
                                    </p:animEffect>
                                    <p:anim calcmode="lin" valueType="num">
                                      <p:cBhvr>
                                        <p:cTn id="8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xEl>
                                              <p:pRg st="2" end="2"/>
                                            </p:txEl>
                                          </p:spTgt>
                                        </p:tgtEl>
                                      </p:cBhvr>
                                      <p:to x="100000" y="60000"/>
                                    </p:animScale>
                                    <p:animScale>
                                      <p:cBhvr>
                                        <p:cTn id="86" dur="166" decel="50000">
                                          <p:stCondLst>
                                            <p:cond delay="676"/>
                                          </p:stCondLst>
                                        </p:cTn>
                                        <p:tgtEl>
                                          <p:spTgt spid="4">
                                            <p:txEl>
                                              <p:pRg st="2" end="2"/>
                                            </p:txEl>
                                          </p:spTgt>
                                        </p:tgtEl>
                                      </p:cBhvr>
                                      <p:to x="100000" y="100000"/>
                                    </p:animScale>
                                    <p:animScale>
                                      <p:cBhvr>
                                        <p:cTn id="87" dur="26">
                                          <p:stCondLst>
                                            <p:cond delay="1312"/>
                                          </p:stCondLst>
                                        </p:cTn>
                                        <p:tgtEl>
                                          <p:spTgt spid="4">
                                            <p:txEl>
                                              <p:pRg st="2" end="2"/>
                                            </p:txEl>
                                          </p:spTgt>
                                        </p:tgtEl>
                                      </p:cBhvr>
                                      <p:to x="100000" y="80000"/>
                                    </p:animScale>
                                    <p:animScale>
                                      <p:cBhvr>
                                        <p:cTn id="88" dur="166" decel="50000">
                                          <p:stCondLst>
                                            <p:cond delay="1338"/>
                                          </p:stCondLst>
                                        </p:cTn>
                                        <p:tgtEl>
                                          <p:spTgt spid="4">
                                            <p:txEl>
                                              <p:pRg st="2" end="2"/>
                                            </p:txEl>
                                          </p:spTgt>
                                        </p:tgtEl>
                                      </p:cBhvr>
                                      <p:to x="100000" y="100000"/>
                                    </p:animScale>
                                    <p:animScale>
                                      <p:cBhvr>
                                        <p:cTn id="89" dur="26">
                                          <p:stCondLst>
                                            <p:cond delay="1642"/>
                                          </p:stCondLst>
                                        </p:cTn>
                                        <p:tgtEl>
                                          <p:spTgt spid="4">
                                            <p:txEl>
                                              <p:pRg st="2" end="2"/>
                                            </p:txEl>
                                          </p:spTgt>
                                        </p:tgtEl>
                                      </p:cBhvr>
                                      <p:to x="100000" y="90000"/>
                                    </p:animScale>
                                    <p:animScale>
                                      <p:cBhvr>
                                        <p:cTn id="90" dur="166" decel="50000">
                                          <p:stCondLst>
                                            <p:cond delay="1668"/>
                                          </p:stCondLst>
                                        </p:cTn>
                                        <p:tgtEl>
                                          <p:spTgt spid="4">
                                            <p:txEl>
                                              <p:pRg st="2" end="2"/>
                                            </p:txEl>
                                          </p:spTgt>
                                        </p:tgtEl>
                                      </p:cBhvr>
                                      <p:to x="100000" y="100000"/>
                                    </p:animScale>
                                    <p:animScale>
                                      <p:cBhvr>
                                        <p:cTn id="91" dur="26">
                                          <p:stCondLst>
                                            <p:cond delay="1808"/>
                                          </p:stCondLst>
                                        </p:cTn>
                                        <p:tgtEl>
                                          <p:spTgt spid="4">
                                            <p:txEl>
                                              <p:pRg st="2" end="2"/>
                                            </p:txEl>
                                          </p:spTgt>
                                        </p:tgtEl>
                                      </p:cBhvr>
                                      <p:to x="100000" y="95000"/>
                                    </p:animScale>
                                    <p:animScale>
                                      <p:cBhvr>
                                        <p:cTn id="92" dur="166" decel="50000">
                                          <p:stCondLst>
                                            <p:cond delay="1834"/>
                                          </p:stCondLst>
                                        </p:cTn>
                                        <p:tgtEl>
                                          <p:spTgt spid="4">
                                            <p:txEl>
                                              <p:pRg st="2" end="2"/>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4">
                                            <p:txEl>
                                              <p:pRg st="3" end="3"/>
                                            </p:txEl>
                                          </p:spTgt>
                                        </p:tgtEl>
                                        <p:attrNameLst>
                                          <p:attrName>style.visibility</p:attrName>
                                        </p:attrNameLst>
                                      </p:cBhvr>
                                      <p:to>
                                        <p:strVal val="visible"/>
                                      </p:to>
                                    </p:set>
                                    <p:animEffect transition="in" filter="wipe(down)">
                                      <p:cBhvr>
                                        <p:cTn id="97" dur="580">
                                          <p:stCondLst>
                                            <p:cond delay="0"/>
                                          </p:stCondLst>
                                        </p:cTn>
                                        <p:tgtEl>
                                          <p:spTgt spid="4">
                                            <p:txEl>
                                              <p:pRg st="3" end="3"/>
                                            </p:txEl>
                                          </p:spTgt>
                                        </p:tgtEl>
                                      </p:cBhvr>
                                    </p:animEffect>
                                    <p:anim calcmode="lin" valueType="num">
                                      <p:cBhvr>
                                        <p:cTn id="98"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4">
                                            <p:txEl>
                                              <p:pRg st="3" end="3"/>
                                            </p:txEl>
                                          </p:spTgt>
                                        </p:tgtEl>
                                      </p:cBhvr>
                                      <p:to x="100000" y="60000"/>
                                    </p:animScale>
                                    <p:animScale>
                                      <p:cBhvr>
                                        <p:cTn id="104" dur="166" decel="50000">
                                          <p:stCondLst>
                                            <p:cond delay="676"/>
                                          </p:stCondLst>
                                        </p:cTn>
                                        <p:tgtEl>
                                          <p:spTgt spid="4">
                                            <p:txEl>
                                              <p:pRg st="3" end="3"/>
                                            </p:txEl>
                                          </p:spTgt>
                                        </p:tgtEl>
                                      </p:cBhvr>
                                      <p:to x="100000" y="100000"/>
                                    </p:animScale>
                                    <p:animScale>
                                      <p:cBhvr>
                                        <p:cTn id="105" dur="26">
                                          <p:stCondLst>
                                            <p:cond delay="1312"/>
                                          </p:stCondLst>
                                        </p:cTn>
                                        <p:tgtEl>
                                          <p:spTgt spid="4">
                                            <p:txEl>
                                              <p:pRg st="3" end="3"/>
                                            </p:txEl>
                                          </p:spTgt>
                                        </p:tgtEl>
                                      </p:cBhvr>
                                      <p:to x="100000" y="80000"/>
                                    </p:animScale>
                                    <p:animScale>
                                      <p:cBhvr>
                                        <p:cTn id="106" dur="166" decel="50000">
                                          <p:stCondLst>
                                            <p:cond delay="1338"/>
                                          </p:stCondLst>
                                        </p:cTn>
                                        <p:tgtEl>
                                          <p:spTgt spid="4">
                                            <p:txEl>
                                              <p:pRg st="3" end="3"/>
                                            </p:txEl>
                                          </p:spTgt>
                                        </p:tgtEl>
                                      </p:cBhvr>
                                      <p:to x="100000" y="100000"/>
                                    </p:animScale>
                                    <p:animScale>
                                      <p:cBhvr>
                                        <p:cTn id="107" dur="26">
                                          <p:stCondLst>
                                            <p:cond delay="1642"/>
                                          </p:stCondLst>
                                        </p:cTn>
                                        <p:tgtEl>
                                          <p:spTgt spid="4">
                                            <p:txEl>
                                              <p:pRg st="3" end="3"/>
                                            </p:txEl>
                                          </p:spTgt>
                                        </p:tgtEl>
                                      </p:cBhvr>
                                      <p:to x="100000" y="90000"/>
                                    </p:animScale>
                                    <p:animScale>
                                      <p:cBhvr>
                                        <p:cTn id="108" dur="166" decel="50000">
                                          <p:stCondLst>
                                            <p:cond delay="1668"/>
                                          </p:stCondLst>
                                        </p:cTn>
                                        <p:tgtEl>
                                          <p:spTgt spid="4">
                                            <p:txEl>
                                              <p:pRg st="3" end="3"/>
                                            </p:txEl>
                                          </p:spTgt>
                                        </p:tgtEl>
                                      </p:cBhvr>
                                      <p:to x="100000" y="100000"/>
                                    </p:animScale>
                                    <p:animScale>
                                      <p:cBhvr>
                                        <p:cTn id="109" dur="26">
                                          <p:stCondLst>
                                            <p:cond delay="1808"/>
                                          </p:stCondLst>
                                        </p:cTn>
                                        <p:tgtEl>
                                          <p:spTgt spid="4">
                                            <p:txEl>
                                              <p:pRg st="3" end="3"/>
                                            </p:txEl>
                                          </p:spTgt>
                                        </p:tgtEl>
                                      </p:cBhvr>
                                      <p:to x="100000" y="95000"/>
                                    </p:animScale>
                                    <p:animScale>
                                      <p:cBhvr>
                                        <p:cTn id="110" dur="166" decel="50000">
                                          <p:stCondLst>
                                            <p:cond delay="1834"/>
                                          </p:stCondLst>
                                        </p:cTn>
                                        <p:tgtEl>
                                          <p:spTgt spid="4">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52588" y="817563"/>
            <a:ext cx="5788025" cy="3324225"/>
          </a:xfrm>
          <a:prstGeom prst="rect">
            <a:avLst/>
          </a:prstGeom>
        </p:spPr>
        <p:txBody>
          <a:bodyPr wrap="none">
            <a:spAutoFit/>
          </a:bodyPr>
          <a:lstStyle/>
          <a:p>
            <a:pPr>
              <a:lnSpc>
                <a:spcPct val="150000"/>
              </a:lnSpc>
              <a:buFont typeface="Arial" panose="020B0604020202020204" pitchFamily="34" charset="0"/>
              <a:buNone/>
              <a:defRPr/>
            </a:pPr>
            <a:r>
              <a:rPr lang="en-US" altLang="zh-CN" sz="2800" b="1" dirty="0">
                <a:latin typeface="+mj-lt"/>
                <a:ea typeface="+mj-ea"/>
              </a:rPr>
              <a:t>enjoy oneself </a:t>
            </a:r>
            <a:r>
              <a:rPr lang="zh-CN" altLang="en-US" sz="2400" b="1" dirty="0">
                <a:latin typeface="+mj-lt"/>
                <a:ea typeface="+mj-ea"/>
              </a:rPr>
              <a:t>玩得高兴；过得愉快</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say to oneself </a:t>
            </a:r>
            <a:r>
              <a:rPr lang="zh-CN" altLang="en-US" sz="2400" b="1" dirty="0">
                <a:latin typeface="+mj-lt"/>
                <a:ea typeface="+mj-ea"/>
              </a:rPr>
              <a:t>自言自语</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lose oneself in </a:t>
            </a:r>
            <a:r>
              <a:rPr lang="zh-CN" altLang="en-US" sz="2400" b="1" dirty="0">
                <a:latin typeface="+mj-lt"/>
                <a:ea typeface="+mj-ea"/>
              </a:rPr>
              <a:t>沉浸于，陶醉于</a:t>
            </a:r>
            <a:r>
              <a:rPr lang="en-US" altLang="zh-CN" sz="2400" b="1" dirty="0">
                <a:latin typeface="+mj-lt"/>
                <a:ea typeface="+mj-ea"/>
              </a:rPr>
              <a:t>……</a:t>
            </a:r>
            <a:r>
              <a:rPr lang="zh-CN" altLang="en-US" sz="2400" b="1" dirty="0">
                <a:latin typeface="+mj-lt"/>
                <a:ea typeface="+mj-ea"/>
              </a:rPr>
              <a:t>之中</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leave sb.by oneself </a:t>
            </a:r>
            <a:r>
              <a:rPr lang="zh-CN" altLang="en-US" sz="2400" b="1" dirty="0">
                <a:latin typeface="+mj-lt"/>
                <a:ea typeface="+mj-ea"/>
              </a:rPr>
              <a:t>把某人单独留下</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introduce oneself </a:t>
            </a:r>
            <a:r>
              <a:rPr lang="zh-CN" altLang="en-US" sz="2400" b="1" dirty="0">
                <a:latin typeface="+mj-lt"/>
                <a:ea typeface="+mj-ea"/>
              </a:rPr>
              <a:t>介绍自己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email"/>
          <a:srcRect/>
          <a:stretch>
            <a:fillRect/>
          </a:stretch>
        </p:blipFill>
        <p:spPr bwMode="auto">
          <a:xfrm>
            <a:off x="5057775" y="1301750"/>
            <a:ext cx="1355725" cy="274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email"/>
          <a:srcRect/>
          <a:stretch>
            <a:fillRect/>
          </a:stretch>
        </p:blipFill>
        <p:spPr bwMode="auto">
          <a:xfrm>
            <a:off x="3148013" y="1346200"/>
            <a:ext cx="1385887" cy="2636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圆角矩形标注 3"/>
          <p:cNvSpPr/>
          <p:nvPr/>
        </p:nvSpPr>
        <p:spPr>
          <a:xfrm>
            <a:off x="6124575" y="2671763"/>
            <a:ext cx="2127250" cy="576262"/>
          </a:xfrm>
          <a:prstGeom prst="wedgeRoundRectCallout">
            <a:avLst>
              <a:gd name="adj1" fmla="val -62600"/>
              <a:gd name="adj2" fmla="val -4004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defRPr/>
            </a:pPr>
            <a:r>
              <a:rPr lang="en-US" altLang="zh-CN" sz="2400" b="1" dirty="0">
                <a:solidFill>
                  <a:srgbClr val="000000"/>
                </a:solidFill>
                <a:latin typeface="Times New Roman" panose="02020603050405020304" pitchFamily="18" charset="0"/>
              </a:rPr>
              <a:t>He has a cold.</a:t>
            </a:r>
            <a:endParaRPr lang="zh-CN" altLang="en-US" sz="2400" b="1" dirty="0">
              <a:solidFill>
                <a:srgbClr val="000000"/>
              </a:solidFill>
              <a:latin typeface="+mj-lt"/>
            </a:endParaRPr>
          </a:p>
        </p:txBody>
      </p:sp>
      <p:sp>
        <p:nvSpPr>
          <p:cNvPr id="5" name="圆角矩形标注 4"/>
          <p:cNvSpPr/>
          <p:nvPr/>
        </p:nvSpPr>
        <p:spPr>
          <a:xfrm>
            <a:off x="730250" y="2289175"/>
            <a:ext cx="2652713" cy="844550"/>
          </a:xfrm>
          <a:prstGeom prst="wedgeRoundRectCallout">
            <a:avLst>
              <a:gd name="adj1" fmla="val 60734"/>
              <a:gd name="adj2" fmla="val -32315"/>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0000"/>
              </a:lnSpc>
              <a:buFont typeface="Arial" panose="020B0604020202020204" pitchFamily="34" charset="0"/>
              <a:buNone/>
              <a:defRPr/>
            </a:pPr>
            <a:r>
              <a:rPr lang="en-US" altLang="zh-CN" sz="2400" b="1" dirty="0">
                <a:solidFill>
                  <a:srgbClr val="000000"/>
                </a:solidFill>
                <a:latin typeface="Times New Roman" panose="02020603050405020304" pitchFamily="18" charset="0"/>
              </a:rPr>
              <a:t>What’s the matter with the man?</a:t>
            </a:r>
          </a:p>
        </p:txBody>
      </p:sp>
      <p:pic>
        <p:nvPicPr>
          <p:cNvPr id="6" name="Picture 13" descr="552115~1"/>
          <p:cNvPicPr>
            <a:picLocks noChangeAspect="1" noChangeArrowheads="1"/>
          </p:cNvPicPr>
          <p:nvPr/>
        </p:nvPicPr>
        <p:blipFill>
          <a:blip r:embed="rId4" cstate="email"/>
          <a:srcRect/>
          <a:stretch>
            <a:fillRect/>
          </a:stretch>
        </p:blipFill>
        <p:spPr bwMode="auto">
          <a:xfrm>
            <a:off x="6545263" y="541338"/>
            <a:ext cx="17065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60425" y="1112838"/>
            <a:ext cx="7543800" cy="1130300"/>
          </a:xfrm>
          <a:prstGeom prst="rect">
            <a:avLst/>
          </a:prstGeom>
        </p:spPr>
        <p:txBody>
          <a:bodyPr>
            <a:spAutoFit/>
          </a:bodyPr>
          <a:lstStyle/>
          <a:p>
            <a:pPr>
              <a:lnSpc>
                <a:spcPct val="150000"/>
              </a:lnSpc>
              <a:buFont typeface="Arial" panose="020B0604020202020204" pitchFamily="34" charset="0"/>
              <a:buNone/>
              <a:defRPr/>
            </a:pPr>
            <a:r>
              <a:rPr lang="en-US" altLang="zh-CN" sz="2400" b="1" dirty="0">
                <a:solidFill>
                  <a:srgbClr val="0000FF"/>
                </a:solidFill>
                <a:latin typeface="+mj-lt"/>
                <a:ea typeface="+mj-ea"/>
              </a:rPr>
              <a:t>(2)</a:t>
            </a:r>
            <a:r>
              <a:rPr lang="zh-CN" altLang="en-US" sz="2400" b="1" dirty="0">
                <a:solidFill>
                  <a:srgbClr val="0000FF"/>
                </a:solidFill>
                <a:latin typeface="+mj-lt"/>
                <a:ea typeface="+mj-ea"/>
              </a:rPr>
              <a:t>作介词的宾语，常和</a:t>
            </a:r>
            <a:r>
              <a:rPr lang="en-US" altLang="zh-CN" sz="2400" b="1" dirty="0">
                <a:solidFill>
                  <a:srgbClr val="0000FF"/>
                </a:solidFill>
                <a:latin typeface="+mj-lt"/>
                <a:ea typeface="+mj-ea"/>
              </a:rPr>
              <a:t>by</a:t>
            </a:r>
            <a:r>
              <a:rPr lang="zh-CN" altLang="en-US" sz="2400" b="1" dirty="0">
                <a:solidFill>
                  <a:srgbClr val="0000FF"/>
                </a:solidFill>
                <a:latin typeface="+mj-lt"/>
                <a:ea typeface="+mj-ea"/>
              </a:rPr>
              <a:t>构成固定短语，表示“独立</a:t>
            </a:r>
            <a:endParaRPr lang="en-US" altLang="zh-CN" sz="2400" b="1" dirty="0">
              <a:solidFill>
                <a:srgbClr val="0000FF"/>
              </a:solidFill>
              <a:latin typeface="+mj-lt"/>
              <a:ea typeface="+mj-ea"/>
            </a:endParaRPr>
          </a:p>
          <a:p>
            <a:pPr>
              <a:lnSpc>
                <a:spcPct val="150000"/>
              </a:lnSpc>
              <a:buFont typeface="Arial" panose="020B0604020202020204" pitchFamily="34" charset="0"/>
              <a:buNone/>
              <a:defRPr/>
            </a:pPr>
            <a:r>
              <a:rPr lang="en-US" altLang="zh-CN" sz="2400" b="1" dirty="0">
                <a:solidFill>
                  <a:srgbClr val="0000FF"/>
                </a:solidFill>
                <a:latin typeface="+mj-lt"/>
                <a:ea typeface="+mj-ea"/>
              </a:rPr>
              <a:t>     </a:t>
            </a:r>
            <a:r>
              <a:rPr lang="zh-CN" altLang="en-US" sz="2400" b="1" dirty="0">
                <a:solidFill>
                  <a:srgbClr val="0000FF"/>
                </a:solidFill>
                <a:latin typeface="+mj-lt"/>
                <a:ea typeface="+mj-ea"/>
              </a:rPr>
              <a:t>地；单独地”。</a:t>
            </a:r>
          </a:p>
        </p:txBody>
      </p:sp>
      <p:sp>
        <p:nvSpPr>
          <p:cNvPr id="3" name="矩形 2"/>
          <p:cNvSpPr/>
          <p:nvPr/>
        </p:nvSpPr>
        <p:spPr>
          <a:xfrm>
            <a:off x="1250950" y="2419350"/>
            <a:ext cx="6145213" cy="1214438"/>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mj-lt"/>
                <a:ea typeface="+mj-ea"/>
              </a:rPr>
              <a:t>小女孩独自一人去上学了。</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The little girl went to school by herself.</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9938" y="1057275"/>
            <a:ext cx="7612062" cy="1130300"/>
          </a:xfrm>
          <a:prstGeom prst="rect">
            <a:avLst/>
          </a:prstGeom>
        </p:spPr>
        <p:txBody>
          <a:bodyPr>
            <a:spAutoFit/>
          </a:bodyPr>
          <a:lstStyle/>
          <a:p>
            <a:pPr>
              <a:lnSpc>
                <a:spcPct val="150000"/>
              </a:lnSpc>
              <a:buFont typeface="Arial" panose="020B0604020202020204" pitchFamily="34" charset="0"/>
              <a:buNone/>
              <a:defRPr/>
            </a:pPr>
            <a:r>
              <a:rPr lang="en-US" altLang="zh-CN" sz="2400" b="1" dirty="0">
                <a:solidFill>
                  <a:srgbClr val="0000FF"/>
                </a:solidFill>
                <a:latin typeface="+mj-lt"/>
                <a:ea typeface="+mj-ea"/>
              </a:rPr>
              <a:t>(3)</a:t>
            </a:r>
            <a:r>
              <a:rPr lang="zh-CN" altLang="en-US" sz="2400" b="1" dirty="0">
                <a:solidFill>
                  <a:srgbClr val="0000FF"/>
                </a:solidFill>
                <a:latin typeface="+mj-lt"/>
                <a:ea typeface="+mj-ea"/>
              </a:rPr>
              <a:t>反身代词可以在句中作同位语，起强调作用，置于名</a:t>
            </a:r>
            <a:endParaRPr lang="en-US" altLang="zh-CN" sz="2400" b="1" dirty="0">
              <a:solidFill>
                <a:srgbClr val="0000FF"/>
              </a:solidFill>
              <a:latin typeface="+mj-lt"/>
              <a:ea typeface="+mj-ea"/>
            </a:endParaRPr>
          </a:p>
          <a:p>
            <a:pPr>
              <a:lnSpc>
                <a:spcPct val="150000"/>
              </a:lnSpc>
              <a:buFont typeface="Arial" panose="020B0604020202020204" pitchFamily="34" charset="0"/>
              <a:buNone/>
              <a:defRPr/>
            </a:pPr>
            <a:r>
              <a:rPr lang="en-US" altLang="zh-CN" sz="2400" b="1" dirty="0">
                <a:solidFill>
                  <a:srgbClr val="0000FF"/>
                </a:solidFill>
                <a:latin typeface="+mj-lt"/>
                <a:ea typeface="+mj-ea"/>
              </a:rPr>
              <a:t>     </a:t>
            </a:r>
            <a:r>
              <a:rPr lang="zh-CN" altLang="en-US" sz="2400" b="1" dirty="0">
                <a:solidFill>
                  <a:srgbClr val="0000FF"/>
                </a:solidFill>
                <a:latin typeface="+mj-lt"/>
                <a:ea typeface="+mj-ea"/>
              </a:rPr>
              <a:t>词、代词的后面或句末，表示“自己；亲自”。</a:t>
            </a:r>
          </a:p>
        </p:txBody>
      </p:sp>
      <p:sp>
        <p:nvSpPr>
          <p:cNvPr id="3" name="矩形 2"/>
          <p:cNvSpPr/>
          <p:nvPr/>
        </p:nvSpPr>
        <p:spPr>
          <a:xfrm>
            <a:off x="1168400" y="2339975"/>
            <a:ext cx="4356100" cy="1216025"/>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mj-lt"/>
                <a:ea typeface="+mj-ea"/>
              </a:rPr>
              <a:t>他自己建造了那支火箭。</a:t>
            </a:r>
            <a:endParaRPr lang="en-US" altLang="zh-CN" sz="2400" b="1" dirty="0">
              <a:latin typeface="+mj-lt"/>
              <a:ea typeface="+mj-ea"/>
            </a:endParaRPr>
          </a:p>
          <a:p>
            <a:pPr>
              <a:lnSpc>
                <a:spcPct val="150000"/>
              </a:lnSpc>
              <a:buFont typeface="Arial" panose="020B0604020202020204" pitchFamily="34" charset="0"/>
              <a:buNone/>
              <a:defRPr/>
            </a:pPr>
            <a:r>
              <a:rPr lang="en-US" altLang="zh-CN" sz="2800" b="1" dirty="0">
                <a:latin typeface="+mj-lt"/>
                <a:ea typeface="+mj-ea"/>
              </a:rPr>
              <a:t>He himself built the rocket.</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组合 4"/>
          <p:cNvGrpSpPr/>
          <p:nvPr/>
        </p:nvGrpSpPr>
        <p:grpSpPr bwMode="auto">
          <a:xfrm>
            <a:off x="533400" y="49847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32782"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4a</a:t>
              </a:r>
              <a:endParaRPr lang="zh-CN" altLang="en-US" sz="3200" b="1">
                <a:solidFill>
                  <a:srgbClr val="0000FF"/>
                </a:solidFill>
              </a:endParaRPr>
            </a:p>
          </p:txBody>
        </p:sp>
      </p:grpSp>
      <p:sp>
        <p:nvSpPr>
          <p:cNvPr id="32771" name="矩形 4"/>
          <p:cNvSpPr>
            <a:spLocks noChangeArrowheads="1"/>
          </p:cNvSpPr>
          <p:nvPr/>
        </p:nvSpPr>
        <p:spPr bwMode="auto">
          <a:xfrm>
            <a:off x="1235075" y="511175"/>
            <a:ext cx="76882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Times New Roman" panose="02020603050405020304" pitchFamily="18" charset="0"/>
                <a:cs typeface="Times New Roman" panose="02020603050405020304" pitchFamily="18" charset="0"/>
              </a:rPr>
              <a:t>Fill in the blanks and practice the conversations.</a:t>
            </a:r>
            <a:endParaRPr lang="zh-CN" altLang="en-US" sz="2800" b="1">
              <a:latin typeface="Times New Roman" panose="02020603050405020304" pitchFamily="18" charset="0"/>
              <a:cs typeface="Times New Roman" panose="02020603050405020304" pitchFamily="18" charset="0"/>
            </a:endParaRPr>
          </a:p>
        </p:txBody>
      </p:sp>
      <p:sp>
        <p:nvSpPr>
          <p:cNvPr id="32772" name="矩形 5"/>
          <p:cNvSpPr>
            <a:spLocks noChangeArrowheads="1"/>
          </p:cNvSpPr>
          <p:nvPr/>
        </p:nvSpPr>
        <p:spPr bwMode="auto">
          <a:xfrm>
            <a:off x="585788" y="1176338"/>
            <a:ext cx="8389937" cy="165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1. A: I hurt ______ when I played basketball yesterday. </a:t>
            </a:r>
          </a:p>
          <a:p>
            <a:pPr>
              <a:lnSpc>
                <a:spcPct val="13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What ______ I do?</a:t>
            </a:r>
          </a:p>
          <a:p>
            <a:pPr>
              <a:lnSpc>
                <a:spcPct val="13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B: You ______ see a doctor and get an X-ray.</a:t>
            </a:r>
          </a:p>
        </p:txBody>
      </p:sp>
      <p:sp>
        <p:nvSpPr>
          <p:cNvPr id="32773" name="矩形 6"/>
          <p:cNvSpPr>
            <a:spLocks noChangeArrowheads="1"/>
          </p:cNvSpPr>
          <p:nvPr/>
        </p:nvSpPr>
        <p:spPr bwMode="auto">
          <a:xfrm>
            <a:off x="577850" y="2947988"/>
            <a:ext cx="8443913" cy="193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2. A: _______ the matter?</a:t>
            </a:r>
          </a:p>
          <a:p>
            <a:pPr>
              <a:lnSpc>
                <a:spcPct val="115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B: My sister and I ____ sore throats.  ______ we go to </a:t>
            </a:r>
          </a:p>
          <a:p>
            <a:pPr>
              <a:lnSpc>
                <a:spcPct val="115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school?</a:t>
            </a:r>
          </a:p>
          <a:p>
            <a:pPr>
              <a:lnSpc>
                <a:spcPct val="115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A: No, you _________.</a:t>
            </a:r>
          </a:p>
        </p:txBody>
      </p:sp>
      <p:sp>
        <p:nvSpPr>
          <p:cNvPr id="8" name="矩形 7"/>
          <p:cNvSpPr>
            <a:spLocks noChangeArrowheads="1"/>
          </p:cNvSpPr>
          <p:nvPr/>
        </p:nvSpPr>
        <p:spPr bwMode="auto">
          <a:xfrm>
            <a:off x="2268538" y="1211263"/>
            <a:ext cx="1109662"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myself</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9" name="矩形 9"/>
          <p:cNvSpPr>
            <a:spLocks noChangeArrowheads="1"/>
          </p:cNvSpPr>
          <p:nvPr/>
        </p:nvSpPr>
        <p:spPr bwMode="auto">
          <a:xfrm>
            <a:off x="2238375" y="1735138"/>
            <a:ext cx="1131888"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should</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10" name="矩形 10"/>
          <p:cNvSpPr>
            <a:spLocks noChangeArrowheads="1"/>
          </p:cNvSpPr>
          <p:nvPr/>
        </p:nvSpPr>
        <p:spPr bwMode="auto">
          <a:xfrm>
            <a:off x="1970088" y="2251075"/>
            <a:ext cx="1131887"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should</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11" name="矩形 11"/>
          <p:cNvSpPr>
            <a:spLocks noChangeArrowheads="1"/>
          </p:cNvSpPr>
          <p:nvPr/>
        </p:nvSpPr>
        <p:spPr bwMode="auto">
          <a:xfrm>
            <a:off x="1387475" y="2960688"/>
            <a:ext cx="1209675"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What’s</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12" name="矩形 12"/>
          <p:cNvSpPr>
            <a:spLocks noChangeArrowheads="1"/>
          </p:cNvSpPr>
          <p:nvPr/>
        </p:nvSpPr>
        <p:spPr bwMode="auto">
          <a:xfrm>
            <a:off x="3535363" y="3413125"/>
            <a:ext cx="85090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have</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13" name="矩形 13"/>
          <p:cNvSpPr>
            <a:spLocks noChangeArrowheads="1"/>
          </p:cNvSpPr>
          <p:nvPr/>
        </p:nvSpPr>
        <p:spPr bwMode="auto">
          <a:xfrm>
            <a:off x="6197600" y="3406775"/>
            <a:ext cx="118745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Should</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14" name="矩形 14"/>
          <p:cNvSpPr>
            <a:spLocks noChangeArrowheads="1"/>
          </p:cNvSpPr>
          <p:nvPr/>
        </p:nvSpPr>
        <p:spPr bwMode="auto">
          <a:xfrm>
            <a:off x="2573338" y="4319588"/>
            <a:ext cx="1539875"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shouldn’t</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P spid="11" grpId="0" autoUpdateAnimBg="0"/>
      <p:bldP spid="12" grpId="0" autoUpdateAnimBg="0"/>
      <p:bldP spid="13" grpId="0" autoUpdateAnimBg="0"/>
      <p:bldP spid="1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1"/>
          <p:cNvSpPr>
            <a:spLocks noChangeArrowheads="1"/>
          </p:cNvSpPr>
          <p:nvPr/>
        </p:nvSpPr>
        <p:spPr bwMode="auto">
          <a:xfrm>
            <a:off x="1050925" y="1524000"/>
            <a:ext cx="7323138"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3. A: _____ Mike _____ a fever?</a:t>
            </a:r>
          </a:p>
          <a:p>
            <a:pPr>
              <a:lnSpc>
                <a:spcPct val="15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B: No, he ________. He _____ a stomachache.</a:t>
            </a:r>
          </a:p>
          <a:p>
            <a:pPr>
              <a:lnSpc>
                <a:spcPct val="15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A: He _______ drink some hot tea.</a:t>
            </a:r>
          </a:p>
        </p:txBody>
      </p:sp>
      <p:sp>
        <p:nvSpPr>
          <p:cNvPr id="3" name="矩形 4"/>
          <p:cNvSpPr>
            <a:spLocks noChangeArrowheads="1"/>
          </p:cNvSpPr>
          <p:nvPr/>
        </p:nvSpPr>
        <p:spPr bwMode="auto">
          <a:xfrm>
            <a:off x="1885950" y="1620838"/>
            <a:ext cx="1047750"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Does</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4" name="矩形 5"/>
          <p:cNvSpPr>
            <a:spLocks noChangeArrowheads="1"/>
          </p:cNvSpPr>
          <p:nvPr/>
        </p:nvSpPr>
        <p:spPr bwMode="auto">
          <a:xfrm>
            <a:off x="3614738" y="1620838"/>
            <a:ext cx="941387"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have</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5" name="矩形 6"/>
          <p:cNvSpPr>
            <a:spLocks noChangeArrowheads="1"/>
          </p:cNvSpPr>
          <p:nvPr/>
        </p:nvSpPr>
        <p:spPr bwMode="auto">
          <a:xfrm>
            <a:off x="2895600" y="2216150"/>
            <a:ext cx="1266825"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doesn’t</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6" name="矩形 9"/>
          <p:cNvSpPr>
            <a:spLocks noChangeArrowheads="1"/>
          </p:cNvSpPr>
          <p:nvPr/>
        </p:nvSpPr>
        <p:spPr bwMode="auto">
          <a:xfrm>
            <a:off x="4937125" y="2235200"/>
            <a:ext cx="85090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has</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7" name="矩形 10"/>
          <p:cNvSpPr>
            <a:spLocks noChangeArrowheads="1"/>
          </p:cNvSpPr>
          <p:nvPr/>
        </p:nvSpPr>
        <p:spPr bwMode="auto">
          <a:xfrm>
            <a:off x="2401888" y="2814638"/>
            <a:ext cx="1466850"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should</a:t>
            </a:r>
            <a:endParaRPr lang="zh-CN" altLang="en-US" sz="2600">
              <a:solidFill>
                <a:srgbClr val="FF0000"/>
              </a:solidFill>
              <a:latin typeface="Calibri" panose="020F0502020204030204" pitchFamily="34" charset="0"/>
              <a:ea typeface="微软雅黑" panose="020B0503020204020204" pitchFamily="34" charset="-122"/>
              <a:cs typeface="Times New Roman" panose="02020603050405020304" pitchFamily="18" charset="0"/>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P spid="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组合 4"/>
          <p:cNvGrpSpPr/>
          <p:nvPr/>
        </p:nvGrpSpPr>
        <p:grpSpPr bwMode="auto">
          <a:xfrm>
            <a:off x="495300" y="566738"/>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34827"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4b</a:t>
              </a:r>
              <a:endParaRPr lang="zh-CN" altLang="en-US" sz="3200" b="1">
                <a:solidFill>
                  <a:srgbClr val="0000FF"/>
                </a:solidFill>
              </a:endParaRPr>
            </a:p>
          </p:txBody>
        </p:sp>
      </p:grpSp>
      <p:sp>
        <p:nvSpPr>
          <p:cNvPr id="5" name="矩形 4"/>
          <p:cNvSpPr/>
          <p:nvPr/>
        </p:nvSpPr>
        <p:spPr>
          <a:xfrm>
            <a:off x="1181100" y="393700"/>
            <a:ext cx="7650163" cy="954088"/>
          </a:xfrm>
          <a:prstGeom prst="rect">
            <a:avLst/>
          </a:prstGeom>
        </p:spPr>
        <p:txBody>
          <a:bodyPr>
            <a:spAutoFit/>
          </a:bodyPr>
          <a:lstStyle/>
          <a:p>
            <a:pPr>
              <a:buFont typeface="Arial" panose="020B0604020202020204" pitchFamily="34" charset="0"/>
              <a:buNone/>
              <a:defRPr/>
            </a:pPr>
            <a:r>
              <a:rPr lang="en-US" altLang="zh-CN" sz="2800" b="1" dirty="0">
                <a:latin typeface="+mj-lt"/>
                <a:ea typeface="微软雅黑" panose="020B0503020204020204" pitchFamily="34" charset="-122"/>
                <a:cs typeface="Times New Roman" panose="02020603050405020304" pitchFamily="18" charset="0"/>
                <a:sym typeface="Calibri" panose="020F0502020204030204" pitchFamily="34" charset="0"/>
              </a:rPr>
              <a:t>Circle the best advice for these health problems. Then add your own advice.</a:t>
            </a:r>
          </a:p>
        </p:txBody>
      </p:sp>
      <p:sp>
        <p:nvSpPr>
          <p:cNvPr id="34820" name="TextBox 10"/>
          <p:cNvSpPr txBox="1">
            <a:spLocks noChangeArrowheads="1"/>
          </p:cNvSpPr>
          <p:nvPr/>
        </p:nvSpPr>
        <p:spPr bwMode="auto">
          <a:xfrm>
            <a:off x="433388" y="1382713"/>
            <a:ext cx="8596312" cy="317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1. Jenny cut herself.       </a:t>
            </a:r>
          </a:p>
          <a:p>
            <a:pPr eaLnBrk="1" hangingPunct="1">
              <a:lnSpc>
                <a:spcPct val="12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She should (get an X-ray/put some medicine on the cut).</a:t>
            </a:r>
          </a:p>
          <a:p>
            <a:pPr eaLnBrk="1" hangingPunct="1">
              <a:lnSpc>
                <a:spcPct val="12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My advice: _______________________.</a:t>
            </a:r>
          </a:p>
          <a:p>
            <a:pPr eaLnBrk="1" hangingPunct="1">
              <a:lnSpc>
                <a:spcPct val="120000"/>
              </a:lnSpc>
            </a:pPr>
            <a:endParaRPr lang="en-US" altLang="zh-CN" sz="11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p>
            <a:pPr eaLnBrk="1" hangingPunct="1">
              <a:lnSpc>
                <a:spcPct val="12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2. Kate has a toothache.   </a:t>
            </a:r>
          </a:p>
          <a:p>
            <a:pPr eaLnBrk="1" hangingPunct="1">
              <a:lnSpc>
                <a:spcPct val="12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She should  (see a dentist / get some sleep).</a:t>
            </a:r>
          </a:p>
          <a:p>
            <a:pPr eaLnBrk="1" hangingPunct="1">
              <a:lnSpc>
                <a:spcPct val="120000"/>
              </a:lnSpc>
            </a:pPr>
            <a:r>
              <a:rPr lang="en-US" altLang="zh-CN"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My advice: __________________________.</a:t>
            </a:r>
            <a:endParaRPr lang="zh-CN" altLang="en-US" sz="26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9" name="TextBox 6"/>
          <p:cNvSpPr txBox="1">
            <a:spLocks noChangeArrowheads="1"/>
          </p:cNvSpPr>
          <p:nvPr/>
        </p:nvSpPr>
        <p:spPr bwMode="auto">
          <a:xfrm>
            <a:off x="2484438" y="2351088"/>
            <a:ext cx="347503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Put a bandage on it </a:t>
            </a:r>
          </a:p>
        </p:txBody>
      </p:sp>
      <p:sp>
        <p:nvSpPr>
          <p:cNvPr id="10" name="TextBox 8"/>
          <p:cNvSpPr txBox="1">
            <a:spLocks noChangeArrowheads="1"/>
          </p:cNvSpPr>
          <p:nvPr/>
        </p:nvSpPr>
        <p:spPr bwMode="auto">
          <a:xfrm>
            <a:off x="2474913" y="3990975"/>
            <a:ext cx="43370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She shouldn’t eat cold food</a:t>
            </a:r>
          </a:p>
        </p:txBody>
      </p:sp>
      <p:sp>
        <p:nvSpPr>
          <p:cNvPr id="2" name="椭圆 1"/>
          <p:cNvSpPr/>
          <p:nvPr/>
        </p:nvSpPr>
        <p:spPr>
          <a:xfrm>
            <a:off x="4341813" y="1793875"/>
            <a:ext cx="4395787" cy="7445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13" name="椭圆 12"/>
          <p:cNvSpPr/>
          <p:nvPr/>
        </p:nvSpPr>
        <p:spPr>
          <a:xfrm>
            <a:off x="2474913" y="3554413"/>
            <a:ext cx="2020887" cy="504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14" name="椭圆 13"/>
          <p:cNvSpPr/>
          <p:nvPr/>
        </p:nvSpPr>
        <p:spPr>
          <a:xfrm>
            <a:off x="1181100" y="384175"/>
            <a:ext cx="1143000" cy="5032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2" grpId="0" animBg="1"/>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698500" y="760413"/>
            <a:ext cx="7985125"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5000"/>
              </a:lnSpc>
              <a:buFont typeface="Arial" panose="020B0604020202020204" pitchFamily="34" charset="0"/>
              <a:buNone/>
              <a:defRPr/>
            </a:pPr>
            <a:r>
              <a:rPr lang="en-US" altLang="zh-CN" sz="260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3. Mary and Sue have colds.      </a:t>
            </a:r>
          </a:p>
          <a:p>
            <a:pPr eaLnBrk="1" hangingPunct="1">
              <a:lnSpc>
                <a:spcPct val="125000"/>
              </a:lnSpc>
              <a:buFont typeface="Arial" panose="020B0604020202020204" pitchFamily="34" charset="0"/>
              <a:buNone/>
              <a:defRPr/>
            </a:pPr>
            <a:r>
              <a:rPr lang="en-US" altLang="zh-CN" sz="260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They shouldn’t (sleep/ exercise).</a:t>
            </a:r>
          </a:p>
          <a:p>
            <a:pPr eaLnBrk="1" hangingPunct="1">
              <a:lnSpc>
                <a:spcPct val="125000"/>
              </a:lnSpc>
              <a:buFont typeface="Arial" panose="020B0604020202020204" pitchFamily="34" charset="0"/>
              <a:buNone/>
              <a:defRPr/>
            </a:pPr>
            <a:r>
              <a:rPr lang="en-US" altLang="zh-CN" sz="260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My advice: _________________.</a:t>
            </a:r>
          </a:p>
          <a:p>
            <a:pPr eaLnBrk="1" hangingPunct="1">
              <a:lnSpc>
                <a:spcPct val="125000"/>
              </a:lnSpc>
              <a:buFont typeface="Arial" panose="020B0604020202020204" pitchFamily="34" charset="0"/>
              <a:buNone/>
              <a:defRPr/>
            </a:pPr>
            <a:endParaRPr lang="en-US" altLang="zh-CN" sz="105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p>
            <a:pPr eaLnBrk="1" hangingPunct="1">
              <a:lnSpc>
                <a:spcPct val="125000"/>
              </a:lnSpc>
              <a:buFont typeface="Arial" panose="020B0604020202020204" pitchFamily="34" charset="0"/>
              <a:buNone/>
              <a:defRPr/>
            </a:pPr>
            <a:r>
              <a:rPr lang="en-US" altLang="zh-CN" sz="260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4. Bob has a sore back.    </a:t>
            </a:r>
          </a:p>
          <a:p>
            <a:pPr eaLnBrk="1" hangingPunct="1">
              <a:lnSpc>
                <a:spcPct val="125000"/>
              </a:lnSpc>
              <a:buFont typeface="Arial" panose="020B0604020202020204" pitchFamily="34" charset="0"/>
              <a:buNone/>
              <a:defRPr/>
            </a:pPr>
            <a:r>
              <a:rPr lang="en-US" altLang="zh-CN" sz="260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He should (lie down and rest / take his temperature).</a:t>
            </a:r>
          </a:p>
          <a:p>
            <a:pPr eaLnBrk="1" hangingPunct="1">
              <a:lnSpc>
                <a:spcPct val="125000"/>
              </a:lnSpc>
              <a:buFont typeface="Arial" panose="020B0604020202020204" pitchFamily="34" charset="0"/>
              <a:buNone/>
              <a:defRPr/>
            </a:pPr>
            <a:r>
              <a:rPr lang="en-US" altLang="zh-CN" sz="260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My advice: ______________.</a:t>
            </a:r>
            <a:endParaRPr lang="zh-CN" altLang="en-US" sz="2600" b="1" dirty="0" smtClean="0">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5" name="TextBox 7"/>
          <p:cNvSpPr txBox="1">
            <a:spLocks noChangeArrowheads="1"/>
          </p:cNvSpPr>
          <p:nvPr/>
        </p:nvSpPr>
        <p:spPr bwMode="auto">
          <a:xfrm>
            <a:off x="2801938" y="1784350"/>
            <a:ext cx="3008312"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Drink more water</a:t>
            </a:r>
          </a:p>
        </p:txBody>
      </p:sp>
      <p:sp>
        <p:nvSpPr>
          <p:cNvPr id="6" name="TextBox 8"/>
          <p:cNvSpPr txBox="1">
            <a:spLocks noChangeArrowheads="1"/>
          </p:cNvSpPr>
          <p:nvPr/>
        </p:nvSpPr>
        <p:spPr bwMode="auto">
          <a:xfrm>
            <a:off x="2730500" y="3444875"/>
            <a:ext cx="2892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Get an X-ray</a:t>
            </a:r>
          </a:p>
        </p:txBody>
      </p:sp>
      <p:sp>
        <p:nvSpPr>
          <p:cNvPr id="8" name="椭圆 7"/>
          <p:cNvSpPr/>
          <p:nvPr/>
        </p:nvSpPr>
        <p:spPr>
          <a:xfrm>
            <a:off x="4176713" y="1279525"/>
            <a:ext cx="1377950" cy="504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9" name="椭圆 8"/>
          <p:cNvSpPr/>
          <p:nvPr/>
        </p:nvSpPr>
        <p:spPr>
          <a:xfrm>
            <a:off x="2601913" y="2940050"/>
            <a:ext cx="2597150" cy="5905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组合 4"/>
          <p:cNvGrpSpPr/>
          <p:nvPr/>
        </p:nvGrpSpPr>
        <p:grpSpPr bwMode="auto">
          <a:xfrm>
            <a:off x="669925" y="1028700"/>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36891"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4c</a:t>
              </a:r>
              <a:endParaRPr lang="zh-CN" altLang="en-US" sz="3200" b="1">
                <a:solidFill>
                  <a:srgbClr val="0000FF"/>
                </a:solidFill>
              </a:endParaRPr>
            </a:p>
          </p:txBody>
        </p:sp>
      </p:grpSp>
      <p:sp>
        <p:nvSpPr>
          <p:cNvPr id="5" name="矩形 4"/>
          <p:cNvSpPr/>
          <p:nvPr/>
        </p:nvSpPr>
        <p:spPr>
          <a:xfrm>
            <a:off x="1409700" y="628650"/>
            <a:ext cx="6743700" cy="1384300"/>
          </a:xfrm>
          <a:prstGeom prst="rect">
            <a:avLst/>
          </a:prstGeom>
        </p:spPr>
        <p:txBody>
          <a:bodyPr>
            <a:spAutoFit/>
          </a:bodyPr>
          <a:lstStyle/>
          <a:p>
            <a:pPr>
              <a:buFont typeface="Arial" panose="020B0604020202020204" pitchFamily="34" charset="0"/>
              <a:buNone/>
              <a:defRPr/>
            </a:pPr>
            <a:r>
              <a:rPr lang="en-US" altLang="zh-CN" sz="2800" b="1" dirty="0">
                <a:latin typeface="+mj-lt"/>
                <a:cs typeface="Times New Roman" panose="02020603050405020304" pitchFamily="18" charset="0"/>
              </a:rPr>
              <a:t>One student mimes a problem. The other students in your group guess the problem and give advice.</a:t>
            </a:r>
            <a:endParaRPr lang="zh-CN" altLang="en-US" sz="2800" dirty="0">
              <a:latin typeface="+mj-lt"/>
            </a:endParaRPr>
          </a:p>
        </p:txBody>
      </p:sp>
      <p:graphicFrame>
        <p:nvGraphicFramePr>
          <p:cNvPr id="6" name="Group 4"/>
          <p:cNvGraphicFramePr>
            <a:graphicFrameLocks noGrp="1"/>
          </p:cNvGraphicFramePr>
          <p:nvPr/>
        </p:nvGraphicFramePr>
        <p:xfrm>
          <a:off x="1508125" y="2311400"/>
          <a:ext cx="5537200" cy="3584352"/>
        </p:xfrm>
        <a:graphic>
          <a:graphicData uri="http://schemas.openxmlformats.org/drawingml/2006/table">
            <a:tbl>
              <a:tblPr/>
              <a:tblGrid>
                <a:gridCol w="1460500">
                  <a:extLst>
                    <a:ext uri="{9D8B030D-6E8A-4147-A177-3AD203B41FA5}">
                      <a16:colId xmlns:a16="http://schemas.microsoft.com/office/drawing/2014/main" val="20000"/>
                    </a:ext>
                  </a:extLst>
                </a:gridCol>
                <a:gridCol w="1531938">
                  <a:extLst>
                    <a:ext uri="{9D8B030D-6E8A-4147-A177-3AD203B41FA5}">
                      <a16:colId xmlns:a16="http://schemas.microsoft.com/office/drawing/2014/main" val="20001"/>
                    </a:ext>
                  </a:extLst>
                </a:gridCol>
                <a:gridCol w="2544762">
                  <a:extLst>
                    <a:ext uri="{9D8B030D-6E8A-4147-A177-3AD203B41FA5}">
                      <a16:colId xmlns:a16="http://schemas.microsoft.com/office/drawing/2014/main" val="20002"/>
                    </a:ext>
                  </a:extLst>
                </a:gridCol>
              </a:tblGrid>
              <a:tr h="504825">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Name </a:t>
                      </a: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E8E8ED"/>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Problem</a:t>
                      </a: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E8E8ED"/>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Advice</a:t>
                      </a: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E8E8ED"/>
                    </a:solidFill>
                  </a:tcPr>
                </a:tc>
                <a:extLst>
                  <a:ext uri="{0D108BD9-81ED-4DB2-BD59-A6C34878D82A}">
                    <a16:rowId xmlns:a16="http://schemas.microsoft.com/office/drawing/2014/main" val="10000"/>
                  </a:ext>
                </a:extLst>
              </a:tr>
              <a:tr h="533400">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r>
                        <a:rPr kumimoji="0" lang="en-US" altLang="zh-CN" sz="3200" b="0" i="0" u="none"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Liu Peng</a:t>
                      </a:r>
                      <a:endParaRPr kumimoji="0" lang="zh-CN" altLang="en-US" sz="3200" b="0" i="0" u="none"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CDCDDA"/>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r>
                        <a:rPr kumimoji="0" lang="en-US" altLang="zh-CN" sz="3200" b="0" i="0" u="none"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fall down</a:t>
                      </a: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CDCDDA"/>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r>
                        <a:rPr kumimoji="0" lang="en-US" altLang="zh-CN" sz="3200" b="0" i="0" u="none"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go home and rest</a:t>
                      </a: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CDCDDA"/>
                    </a:solidFill>
                  </a:tcPr>
                </a:tc>
                <a:extLst>
                  <a:ext uri="{0D108BD9-81ED-4DB2-BD59-A6C34878D82A}">
                    <a16:rowId xmlns:a16="http://schemas.microsoft.com/office/drawing/2014/main" val="10001"/>
                  </a:ext>
                </a:extLst>
              </a:tr>
              <a:tr h="493713">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E8E8ED"/>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E8E8ED"/>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E8E8ED"/>
                    </a:solidFill>
                  </a:tcPr>
                </a:tc>
                <a:extLst>
                  <a:ext uri="{0D108BD9-81ED-4DB2-BD59-A6C34878D82A}">
                    <a16:rowId xmlns:a16="http://schemas.microsoft.com/office/drawing/2014/main" val="10002"/>
                  </a:ext>
                </a:extLst>
              </a:tr>
              <a:tr h="493713">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CDCDDA"/>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CDCDDA"/>
                    </a:solidFill>
                  </a:tcPr>
                </a:tc>
                <a:tc>
                  <a:txBody>
                    <a:bodyPr/>
                    <a:lstStyle/>
                    <a:p>
                      <a:pPr marL="342900" marR="0" lvl="0" indent="-342900" algn="ctr" defTabSz="914400" rtl="0" eaLnBrk="1" fontAlgn="base" latinLnBrk="0" hangingPunct="1">
                        <a:lnSpc>
                          <a:spcPct val="110000"/>
                        </a:lnSpc>
                        <a:spcBef>
                          <a:spcPct val="20000"/>
                        </a:spcBef>
                        <a:spcAft>
                          <a:spcPct val="0"/>
                        </a:spcAft>
                        <a:buClrTx/>
                        <a:buSzTx/>
                        <a:buFontTx/>
                        <a:buNone/>
                      </a:pPr>
                      <a:endParaRPr kumimoji="0" lang="zh-CN" altLang="en-US" sz="32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a:txBody>
                  <a:tcPr marL="91431" marR="91431" marT="45708" marB="45708" horzOverflow="overflow">
                    <a:lnL w="12700" cap="flat" cmpd="sng" algn="ctr">
                      <a:solidFill>
                        <a:srgbClr val="2D2D8A"/>
                      </a:solidFill>
                      <a:prstDash val="solid"/>
                      <a:bevel/>
                      <a:headEnd type="none" w="med" len="med"/>
                      <a:tailEnd type="none" w="med" len="med"/>
                    </a:lnL>
                    <a:lnR w="12700" cap="flat" cmpd="sng" algn="ctr">
                      <a:solidFill>
                        <a:srgbClr val="2D2D8A"/>
                      </a:solidFill>
                      <a:prstDash val="solid"/>
                      <a:bevel/>
                      <a:headEnd type="none" w="med" len="med"/>
                      <a:tailEnd type="none" w="med" len="med"/>
                    </a:lnR>
                    <a:lnT w="12700" cap="flat" cmpd="sng" algn="ctr">
                      <a:solidFill>
                        <a:srgbClr val="2D2D8A"/>
                      </a:solidFill>
                      <a:prstDash val="solid"/>
                      <a:bevel/>
                      <a:headEnd type="none" w="med" len="med"/>
                      <a:tailEnd type="none" w="med" len="med"/>
                    </a:lnT>
                    <a:lnB w="12700" cap="flat" cmpd="sng" algn="ctr">
                      <a:solidFill>
                        <a:srgbClr val="2D2D8A"/>
                      </a:solidFill>
                      <a:prstDash val="solid"/>
                      <a:bevel/>
                      <a:headEnd type="none" w="med" len="med"/>
                      <a:tailEnd type="none" w="med" len="med"/>
                    </a:lnB>
                    <a:lnTlToBr>
                      <a:noFill/>
                    </a:lnTlToBr>
                    <a:lnBlToTr>
                      <a:noFill/>
                    </a:lnBlToTr>
                    <a:solidFill>
                      <a:srgbClr val="CDCDDA"/>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822325" y="746125"/>
            <a:ext cx="8029575" cy="362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eaLnBrk="0" hangingPunct="0">
              <a:tabLst>
                <a:tab pos="53975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53975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53975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53975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53975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53975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53975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53975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539750" algn="l"/>
              </a:tabLs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20000"/>
              </a:spcBef>
              <a:buFont typeface="Arial" panose="020B0604020202020204" pitchFamily="34" charset="0"/>
              <a:buChar char="•"/>
            </a:pPr>
            <a:r>
              <a:rPr lang="en-US" altLang="zh-CN" sz="28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A: What’s the matter? Did you hurt yourself         </a:t>
            </a:r>
          </a:p>
          <a:p>
            <a:pPr eaLnBrk="1" hangingPunct="1">
              <a:lnSpc>
                <a:spcPct val="120000"/>
              </a:lnSpc>
              <a:spcBef>
                <a:spcPct val="20000"/>
              </a:spcBef>
            </a:pPr>
            <a:r>
              <a:rPr lang="en-US" altLang="zh-CN" sz="28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playing soccer?</a:t>
            </a:r>
          </a:p>
          <a:p>
            <a:pPr eaLnBrk="1" hangingPunct="1">
              <a:lnSpc>
                <a:spcPct val="120000"/>
              </a:lnSpc>
              <a:spcBef>
                <a:spcPct val="20000"/>
              </a:spcBef>
            </a:pPr>
            <a:r>
              <a:rPr lang="en-US" altLang="zh-CN" sz="28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    B: No, I didn’t.</a:t>
            </a:r>
          </a:p>
          <a:p>
            <a:pPr eaLnBrk="1" hangingPunct="1">
              <a:lnSpc>
                <a:spcPct val="120000"/>
              </a:lnSpc>
              <a:spcBef>
                <a:spcPct val="20000"/>
              </a:spcBef>
              <a:buFont typeface="Arial" panose="020B0604020202020204" pitchFamily="34" charset="0"/>
              <a:buChar char="•"/>
            </a:pPr>
            <a:r>
              <a:rPr lang="en-US" altLang="zh-CN" sz="28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C: Did you fall down?</a:t>
            </a:r>
          </a:p>
          <a:p>
            <a:pPr eaLnBrk="1" hangingPunct="1">
              <a:lnSpc>
                <a:spcPct val="120000"/>
              </a:lnSpc>
              <a:spcBef>
                <a:spcPct val="20000"/>
              </a:spcBef>
              <a:buFont typeface="Arial" panose="020B0604020202020204" pitchFamily="34" charset="0"/>
              <a:buChar char="•"/>
            </a:pPr>
            <a:r>
              <a:rPr lang="en-US" altLang="zh-CN" sz="28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B: Yes, I did.</a:t>
            </a:r>
          </a:p>
          <a:p>
            <a:pPr eaLnBrk="1" hangingPunct="1">
              <a:lnSpc>
                <a:spcPct val="120000"/>
              </a:lnSpc>
              <a:spcBef>
                <a:spcPct val="20000"/>
              </a:spcBef>
              <a:buFont typeface="Arial" panose="020B0604020202020204" pitchFamily="34" charset="0"/>
              <a:buChar char="•"/>
            </a:pPr>
            <a:r>
              <a:rPr lang="en-US" altLang="zh-CN" sz="28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D: You should go home and get some rest.</a:t>
            </a:r>
            <a:endParaRPr lang="zh-CN" altLang="en-US" sz="2800" b="1">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txBox="1">
            <a:spLocks noChangeArrowheads="1"/>
          </p:cNvSpPr>
          <p:nvPr/>
        </p:nvSpPr>
        <p:spPr bwMode="auto">
          <a:xfrm>
            <a:off x="325438" y="1036638"/>
            <a:ext cx="8640762" cy="325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spcBef>
                <a:spcPct val="20000"/>
              </a:spcBef>
            </a:pPr>
            <a:r>
              <a:rPr lang="en-US" altLang="zh-CN" sz="2600" b="1" dirty="0">
                <a:latin typeface="Times New Roman" panose="02020603050405020304" pitchFamily="18" charset="0"/>
                <a:cs typeface="Times New Roman" panose="02020603050405020304" pitchFamily="18" charset="0"/>
              </a:rPr>
              <a:t>1. My classmate, Li Ming, made a card for_______ just now.</a:t>
            </a:r>
          </a:p>
          <a:p>
            <a:pPr eaLnBrk="1" hangingPunct="1">
              <a:lnSpc>
                <a:spcPct val="140000"/>
              </a:lnSpc>
              <a:spcBef>
                <a:spcPct val="20000"/>
              </a:spcBef>
            </a:pPr>
            <a:r>
              <a:rPr lang="en-US" altLang="zh-CN" sz="2600" b="1" dirty="0">
                <a:latin typeface="Times New Roman" panose="02020603050405020304" pitchFamily="18" charset="0"/>
                <a:cs typeface="Times New Roman" panose="02020603050405020304" pitchFamily="18" charset="0"/>
              </a:rPr>
              <a:t>2. Bad luck! I cut _______ with a knife yesterday. </a:t>
            </a:r>
          </a:p>
          <a:p>
            <a:pPr eaLnBrk="1" hangingPunct="1">
              <a:lnSpc>
                <a:spcPct val="140000"/>
              </a:lnSpc>
              <a:spcBef>
                <a:spcPct val="20000"/>
              </a:spcBef>
            </a:pPr>
            <a:r>
              <a:rPr lang="en-US" altLang="zh-CN" sz="2600" b="1" dirty="0">
                <a:latin typeface="Times New Roman" panose="02020603050405020304" pitchFamily="18" charset="0"/>
                <a:cs typeface="Times New Roman" panose="02020603050405020304" pitchFamily="18" charset="0"/>
              </a:rPr>
              <a:t>3. They tell us they can look after __________ very well.</a:t>
            </a:r>
          </a:p>
          <a:p>
            <a:pPr eaLnBrk="1" hangingPunct="1">
              <a:lnSpc>
                <a:spcPct val="140000"/>
              </a:lnSpc>
              <a:spcBef>
                <a:spcPct val="20000"/>
              </a:spcBef>
            </a:pPr>
            <a:r>
              <a:rPr lang="en-US" altLang="zh-CN" sz="2600" b="1" dirty="0">
                <a:latin typeface="Times New Roman" panose="02020603050405020304" pitchFamily="18" charset="0"/>
                <a:cs typeface="Times New Roman" panose="02020603050405020304" pitchFamily="18" charset="0"/>
              </a:rPr>
              <a:t>4. My cat can find food by _____.</a:t>
            </a:r>
          </a:p>
          <a:p>
            <a:pPr eaLnBrk="1" hangingPunct="1">
              <a:lnSpc>
                <a:spcPct val="140000"/>
              </a:lnSpc>
              <a:spcBef>
                <a:spcPct val="20000"/>
              </a:spcBef>
            </a:pPr>
            <a:r>
              <a:rPr lang="en-US" altLang="zh-CN" sz="2600" b="1" dirty="0">
                <a:latin typeface="Times New Roman" panose="02020603050405020304" pitchFamily="18" charset="0"/>
                <a:cs typeface="Times New Roman" panose="02020603050405020304" pitchFamily="18" charset="0"/>
              </a:rPr>
              <a:t>5. Help __________ to some beef, boys.</a:t>
            </a:r>
          </a:p>
        </p:txBody>
      </p:sp>
      <p:sp>
        <p:nvSpPr>
          <p:cNvPr id="3" name="TextBox 2"/>
          <p:cNvSpPr txBox="1">
            <a:spLocks noChangeArrowheads="1"/>
          </p:cNvSpPr>
          <p:nvPr/>
        </p:nvSpPr>
        <p:spPr bwMode="auto">
          <a:xfrm>
            <a:off x="6348413" y="1111250"/>
            <a:ext cx="130492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20000"/>
              </a:spcBef>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himself </a:t>
            </a:r>
            <a:endParaRPr lang="zh-CN" altLang="en-US"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4" name="TextBox 12"/>
          <p:cNvSpPr txBox="1">
            <a:spLocks noChangeArrowheads="1"/>
          </p:cNvSpPr>
          <p:nvPr/>
        </p:nvSpPr>
        <p:spPr bwMode="auto">
          <a:xfrm>
            <a:off x="2963863" y="1712913"/>
            <a:ext cx="1192212" cy="57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20000"/>
              </a:spcBef>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myself </a:t>
            </a:r>
            <a:endParaRPr lang="zh-CN" altLang="en-US"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5" name="TextBox 13"/>
          <p:cNvSpPr txBox="1">
            <a:spLocks noChangeArrowheads="1"/>
          </p:cNvSpPr>
          <p:nvPr/>
        </p:nvSpPr>
        <p:spPr bwMode="auto">
          <a:xfrm>
            <a:off x="5119688" y="2370138"/>
            <a:ext cx="180498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20000"/>
              </a:spcBef>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themselves </a:t>
            </a:r>
            <a:endParaRPr lang="zh-CN" altLang="en-US"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6" name="TextBox 14"/>
          <p:cNvSpPr txBox="1">
            <a:spLocks noChangeArrowheads="1"/>
          </p:cNvSpPr>
          <p:nvPr/>
        </p:nvSpPr>
        <p:spPr bwMode="auto">
          <a:xfrm>
            <a:off x="4171950" y="3014663"/>
            <a:ext cx="952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20000"/>
              </a:spcBef>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itself </a:t>
            </a:r>
            <a:endParaRPr lang="zh-CN" altLang="en-US"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sp>
        <p:nvSpPr>
          <p:cNvPr id="7" name="TextBox 15"/>
          <p:cNvSpPr txBox="1">
            <a:spLocks noChangeArrowheads="1"/>
          </p:cNvSpPr>
          <p:nvPr/>
        </p:nvSpPr>
        <p:spPr bwMode="auto">
          <a:xfrm>
            <a:off x="1541463" y="3605213"/>
            <a:ext cx="1749425"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20000"/>
              </a:spcBef>
            </a:pPr>
            <a:r>
              <a:rPr lang="en-US" altLang="zh-CN"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rPr>
              <a:t>yourselves </a:t>
            </a:r>
            <a:endParaRPr lang="zh-CN" altLang="en-US" sz="2600" b="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Calibri" panose="020F0502020204030204" pitchFamily="34" charset="0"/>
            </a:endParaRPr>
          </a:p>
        </p:txBody>
      </p:sp>
      <p:pic>
        <p:nvPicPr>
          <p:cNvPr id="38920" name="Picture 3" descr="一级栏目"/>
          <p:cNvPicPr>
            <a:picLocks noChangeAspect="1" noChangeArrowheads="1"/>
          </p:cNvPicPr>
          <p:nvPr/>
        </p:nvPicPr>
        <p:blipFill>
          <a:blip r:embed="rId2" cstate="email"/>
          <a:srcRect/>
          <a:stretch>
            <a:fillRect/>
          </a:stretch>
        </p:blipFill>
        <p:spPr bwMode="auto">
          <a:xfrm>
            <a:off x="190500" y="2270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1" name="Rectangle 387"/>
          <p:cNvSpPr>
            <a:spLocks noChangeArrowheads="1"/>
          </p:cNvSpPr>
          <p:nvPr/>
        </p:nvSpPr>
        <p:spPr bwMode="auto">
          <a:xfrm>
            <a:off x="893763" y="400050"/>
            <a:ext cx="187960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P spid="7"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631825" y="728663"/>
            <a:ext cx="45370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85698" anchor="ctr">
            <a:spAutoFit/>
          </a:bodyPr>
          <a:lstStyle/>
          <a:p>
            <a:pPr>
              <a:lnSpc>
                <a:spcPct val="110000"/>
              </a:lnSpc>
            </a:pPr>
            <a:r>
              <a:rPr lang="zh-CN" altLang="en-US" sz="2400" b="1" dirty="0">
                <a:latin typeface="黑体" panose="02010609060101010101" pitchFamily="49" charset="-122"/>
                <a:ea typeface="黑体" panose="02010609060101010101" pitchFamily="49" charset="-122"/>
                <a:cs typeface="Times New Roman" panose="02020603050405020304" pitchFamily="18" charset="0"/>
              </a:rPr>
              <a:t>用括号内的词的适当形式填空。</a:t>
            </a:r>
            <a:endParaRPr lang="en-US" altLang="zh-CN" sz="24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9939" name="Rectangle 1"/>
          <p:cNvSpPr>
            <a:spLocks noChangeArrowheads="1"/>
          </p:cNvSpPr>
          <p:nvPr/>
        </p:nvSpPr>
        <p:spPr bwMode="auto">
          <a:xfrm>
            <a:off x="569913" y="1217613"/>
            <a:ext cx="8350250"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85698" anchor="ctr">
            <a:spAutoFit/>
          </a:bodyPr>
          <a:lstStyle/>
          <a:p>
            <a:pPr>
              <a:lnSpc>
                <a:spcPct val="150000"/>
              </a:lnSpc>
              <a:tabLst>
                <a:tab pos="450850" algn="l"/>
              </a:tabLst>
            </a:pPr>
            <a:r>
              <a:rPr lang="en-US" altLang="zh-CN" sz="2800" b="1" dirty="0">
                <a:latin typeface="Times New Roman" panose="02020603050405020304" pitchFamily="18" charset="0"/>
                <a:cs typeface="Times New Roman" panose="02020603050405020304" pitchFamily="18" charset="0"/>
              </a:rPr>
              <a:t>1. The driver saw an old man _____ (lie) on the road.</a:t>
            </a:r>
          </a:p>
          <a:p>
            <a:pPr>
              <a:lnSpc>
                <a:spcPct val="150000"/>
              </a:lnSpc>
              <a:tabLst>
                <a:tab pos="450850" algn="l"/>
              </a:tabLst>
            </a:pPr>
            <a:r>
              <a:rPr lang="en-US" altLang="zh-CN" sz="2800" b="1" dirty="0">
                <a:latin typeface="Times New Roman" panose="02020603050405020304" pitchFamily="18" charset="0"/>
                <a:cs typeface="Times New Roman" panose="02020603050405020304" pitchFamily="18" charset="0"/>
              </a:rPr>
              <a:t>2. I sat in the same way without ________ 	(move).</a:t>
            </a:r>
          </a:p>
          <a:p>
            <a:pPr>
              <a:lnSpc>
                <a:spcPct val="150000"/>
              </a:lnSpc>
              <a:tabLst>
                <a:tab pos="450850" algn="l"/>
              </a:tabLst>
            </a:pPr>
            <a:r>
              <a:rPr lang="en-US" altLang="zh-CN" sz="2800" b="1" dirty="0">
                <a:latin typeface="Times New Roman" panose="02020603050405020304" pitchFamily="18" charset="0"/>
                <a:cs typeface="Times New Roman" panose="02020603050405020304" pitchFamily="18" charset="0"/>
              </a:rPr>
              <a:t>3. He only thought about ______ (save) a life and </a:t>
            </a:r>
          </a:p>
          <a:p>
            <a:pPr>
              <a:lnSpc>
                <a:spcPct val="150000"/>
              </a:lnSpc>
              <a:tabLst>
                <a:tab pos="450850" algn="l"/>
              </a:tabLst>
            </a:pPr>
            <a:r>
              <a:rPr lang="en-US" altLang="zh-CN" sz="2800" b="1" dirty="0">
                <a:latin typeface="Times New Roman" panose="02020603050405020304" pitchFamily="18" charset="0"/>
                <a:cs typeface="Times New Roman" panose="02020603050405020304" pitchFamily="18" charset="0"/>
              </a:rPr>
              <a:t>    didn’t think about _______ (him).</a:t>
            </a:r>
          </a:p>
          <a:p>
            <a:pPr>
              <a:lnSpc>
                <a:spcPct val="150000"/>
              </a:lnSpc>
              <a:tabLst>
                <a:tab pos="450850" algn="l"/>
              </a:tabLst>
            </a:pPr>
            <a:r>
              <a:rPr lang="en-US" altLang="zh-CN" sz="2800" b="1" dirty="0">
                <a:latin typeface="Times New Roman" panose="02020603050405020304" pitchFamily="18" charset="0"/>
                <a:cs typeface="Times New Roman" panose="02020603050405020304" pitchFamily="18" charset="0"/>
              </a:rPr>
              <a:t>4. The old man needed _____ (go) to the hospital.</a:t>
            </a:r>
          </a:p>
        </p:txBody>
      </p:sp>
      <p:sp>
        <p:nvSpPr>
          <p:cNvPr id="4" name="矩形 3"/>
          <p:cNvSpPr>
            <a:spLocks noChangeArrowheads="1"/>
          </p:cNvSpPr>
          <p:nvPr/>
        </p:nvSpPr>
        <p:spPr bwMode="auto">
          <a:xfrm>
            <a:off x="5073650" y="1296988"/>
            <a:ext cx="94297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10000"/>
              </a:lnSpc>
            </a:pPr>
            <a:r>
              <a:rPr lang="en-US" altLang="zh-CN" sz="2800" b="1">
                <a:solidFill>
                  <a:srgbClr val="FF0000"/>
                </a:solidFill>
                <a:latin typeface="Times New Roman" panose="02020603050405020304" pitchFamily="18" charset="0"/>
                <a:cs typeface="Times New Roman" panose="02020603050405020304" pitchFamily="18" charset="0"/>
              </a:rPr>
              <a:t>lying</a:t>
            </a:r>
            <a:endParaRPr lang="zh-CN" altLang="en-US" sz="2800" b="1">
              <a:solidFill>
                <a:srgbClr val="FF0000"/>
              </a:solidFill>
            </a:endParaRPr>
          </a:p>
        </p:txBody>
      </p:sp>
      <p:sp>
        <p:nvSpPr>
          <p:cNvPr id="5" name="矩形 4"/>
          <p:cNvSpPr>
            <a:spLocks noChangeArrowheads="1"/>
          </p:cNvSpPr>
          <p:nvPr/>
        </p:nvSpPr>
        <p:spPr bwMode="auto">
          <a:xfrm>
            <a:off x="5521325" y="1928813"/>
            <a:ext cx="132397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10000"/>
              </a:lnSpc>
            </a:pPr>
            <a:r>
              <a:rPr lang="en-US" altLang="zh-CN" sz="2800" b="1">
                <a:solidFill>
                  <a:srgbClr val="FF0000"/>
                </a:solidFill>
                <a:latin typeface="Times New Roman" panose="02020603050405020304" pitchFamily="18" charset="0"/>
                <a:cs typeface="Times New Roman" panose="02020603050405020304" pitchFamily="18" charset="0"/>
              </a:rPr>
              <a:t>moving</a:t>
            </a:r>
            <a:endParaRPr lang="zh-CN" altLang="en-US" sz="2800" b="1">
              <a:solidFill>
                <a:srgbClr val="FF0000"/>
              </a:solidFill>
            </a:endParaRPr>
          </a:p>
        </p:txBody>
      </p:sp>
      <p:sp>
        <p:nvSpPr>
          <p:cNvPr id="6" name="矩形 5"/>
          <p:cNvSpPr>
            <a:spLocks noChangeArrowheads="1"/>
          </p:cNvSpPr>
          <p:nvPr/>
        </p:nvSpPr>
        <p:spPr bwMode="auto">
          <a:xfrm>
            <a:off x="4381500" y="2573338"/>
            <a:ext cx="1163638"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10000"/>
              </a:lnSpc>
            </a:pPr>
            <a:r>
              <a:rPr lang="en-US" altLang="zh-CN" sz="2800" b="1">
                <a:solidFill>
                  <a:srgbClr val="FF0000"/>
                </a:solidFill>
                <a:latin typeface="Times New Roman" panose="02020603050405020304" pitchFamily="18" charset="0"/>
                <a:cs typeface="Times New Roman" panose="02020603050405020304" pitchFamily="18" charset="0"/>
              </a:rPr>
              <a:t>saving</a:t>
            </a:r>
            <a:endParaRPr lang="zh-CN" altLang="en-US" sz="2800" b="1">
              <a:solidFill>
                <a:srgbClr val="FF0000"/>
              </a:solidFill>
            </a:endParaRPr>
          </a:p>
        </p:txBody>
      </p:sp>
      <p:sp>
        <p:nvSpPr>
          <p:cNvPr id="7" name="矩形 6"/>
          <p:cNvSpPr>
            <a:spLocks noChangeArrowheads="1"/>
          </p:cNvSpPr>
          <p:nvPr/>
        </p:nvSpPr>
        <p:spPr bwMode="auto">
          <a:xfrm>
            <a:off x="3787775" y="3259138"/>
            <a:ext cx="130175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10000"/>
              </a:lnSpc>
            </a:pPr>
            <a:r>
              <a:rPr lang="en-US" altLang="zh-CN" sz="2800" b="1">
                <a:solidFill>
                  <a:srgbClr val="FF0000"/>
                </a:solidFill>
                <a:latin typeface="Times New Roman" panose="02020603050405020304" pitchFamily="18" charset="0"/>
                <a:cs typeface="Times New Roman" panose="02020603050405020304" pitchFamily="18" charset="0"/>
              </a:rPr>
              <a:t>himself</a:t>
            </a:r>
            <a:endParaRPr lang="zh-CN" altLang="en-US" sz="2800" b="1">
              <a:solidFill>
                <a:srgbClr val="FF0000"/>
              </a:solidFill>
            </a:endParaRPr>
          </a:p>
        </p:txBody>
      </p:sp>
      <p:sp>
        <p:nvSpPr>
          <p:cNvPr id="8" name="矩形 7"/>
          <p:cNvSpPr>
            <a:spLocks noChangeArrowheads="1"/>
          </p:cNvSpPr>
          <p:nvPr/>
        </p:nvSpPr>
        <p:spPr bwMode="auto">
          <a:xfrm>
            <a:off x="4078288" y="3860800"/>
            <a:ext cx="9334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10000"/>
              </a:lnSpc>
            </a:pPr>
            <a:r>
              <a:rPr lang="en-US" altLang="zh-CN" sz="2800" b="1">
                <a:solidFill>
                  <a:srgbClr val="FF0000"/>
                </a:solidFill>
                <a:latin typeface="Times New Roman" panose="02020603050405020304" pitchFamily="18" charset="0"/>
                <a:cs typeface="Times New Roman" panose="02020603050405020304" pitchFamily="18" charset="0"/>
              </a:rPr>
              <a:t>to go</a:t>
            </a:r>
            <a:endParaRPr lang="zh-CN" altLang="en-US" sz="2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email"/>
          <a:srcRect/>
          <a:stretch>
            <a:fillRect/>
          </a:stretch>
        </p:blipFill>
        <p:spPr bwMode="auto">
          <a:xfrm>
            <a:off x="4813300" y="933450"/>
            <a:ext cx="1355725" cy="274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cstate="email"/>
          <a:srcRect/>
          <a:stretch>
            <a:fillRect/>
          </a:stretch>
        </p:blipFill>
        <p:spPr bwMode="auto">
          <a:xfrm>
            <a:off x="3336925" y="984250"/>
            <a:ext cx="1385888" cy="2636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圆角矩形标注 3"/>
          <p:cNvSpPr/>
          <p:nvPr/>
        </p:nvSpPr>
        <p:spPr>
          <a:xfrm>
            <a:off x="5864225" y="2095500"/>
            <a:ext cx="2319338" cy="508000"/>
          </a:xfrm>
          <a:prstGeom prst="wedgeRoundRectCallout">
            <a:avLst>
              <a:gd name="adj1" fmla="val -59735"/>
              <a:gd name="adj2" fmla="val -4004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defRPr/>
            </a:pPr>
            <a:r>
              <a:rPr lang="en-US" altLang="zh-CN" sz="2400" b="1" dirty="0">
                <a:solidFill>
                  <a:srgbClr val="000000"/>
                </a:solidFill>
                <a:latin typeface="Times New Roman" panose="02020603050405020304" pitchFamily="18" charset="0"/>
              </a:rPr>
              <a:t>He has a fever.</a:t>
            </a:r>
            <a:endParaRPr lang="zh-CN" altLang="en-US" sz="2400" b="1" dirty="0">
              <a:solidFill>
                <a:srgbClr val="000000"/>
              </a:solidFill>
              <a:latin typeface="+mj-lt"/>
            </a:endParaRPr>
          </a:p>
        </p:txBody>
      </p:sp>
      <p:sp>
        <p:nvSpPr>
          <p:cNvPr id="5" name="圆角矩形标注 4"/>
          <p:cNvSpPr/>
          <p:nvPr/>
        </p:nvSpPr>
        <p:spPr>
          <a:xfrm>
            <a:off x="919163" y="1927225"/>
            <a:ext cx="2652712" cy="844550"/>
          </a:xfrm>
          <a:prstGeom prst="wedgeRoundRectCallout">
            <a:avLst>
              <a:gd name="adj1" fmla="val 60734"/>
              <a:gd name="adj2" fmla="val -32315"/>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0000"/>
              </a:lnSpc>
              <a:buFont typeface="Arial" panose="020B0604020202020204" pitchFamily="34" charset="0"/>
              <a:buNone/>
              <a:defRPr/>
            </a:pPr>
            <a:r>
              <a:rPr lang="en-US" altLang="zh-CN" sz="2400" b="1" dirty="0">
                <a:solidFill>
                  <a:srgbClr val="000000"/>
                </a:solidFill>
                <a:latin typeface="Times New Roman" panose="02020603050405020304" pitchFamily="18" charset="0"/>
              </a:rPr>
              <a:t>What’s the matter with the boy?</a:t>
            </a:r>
          </a:p>
        </p:txBody>
      </p:sp>
      <p:pic>
        <p:nvPicPr>
          <p:cNvPr id="6" name="Picture 2"/>
          <p:cNvPicPr>
            <a:picLocks noChangeAspect="1" noChangeArrowheads="1"/>
          </p:cNvPicPr>
          <p:nvPr/>
        </p:nvPicPr>
        <p:blipFill>
          <a:blip r:embed="rId4" cstate="email"/>
          <a:srcRect/>
          <a:stretch>
            <a:fillRect/>
          </a:stretch>
        </p:blipFill>
        <p:spPr bwMode="auto">
          <a:xfrm>
            <a:off x="0" y="2987675"/>
            <a:ext cx="2408238" cy="1897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0738" y="1179513"/>
            <a:ext cx="7343677" cy="461665"/>
          </a:xfrm>
          <a:prstGeom prst="rect">
            <a:avLst/>
          </a:prstGeom>
        </p:spPr>
        <p:txBody>
          <a:bodyPr wrap="none">
            <a:spAutoFit/>
          </a:bodyPr>
          <a:lstStyle/>
          <a:p>
            <a:pPr>
              <a:buFont typeface="Arial" panose="020B0604020202020204" pitchFamily="34" charset="0"/>
              <a:buNone/>
              <a:defRPr/>
            </a:pPr>
            <a:r>
              <a:rPr lang="en-US" altLang="zh-CN" sz="2400" b="1" dirty="0">
                <a:solidFill>
                  <a:srgbClr val="0000FF"/>
                </a:solidFill>
                <a:latin typeface="+mj-lt"/>
                <a:cs typeface="Times New Roman" panose="02020603050405020304" pitchFamily="18" charset="0"/>
              </a:rPr>
              <a:t>Read the passage</a:t>
            </a:r>
            <a:r>
              <a:rPr lang="zh-CN" altLang="en-US" sz="2400" b="1" dirty="0">
                <a:solidFill>
                  <a:srgbClr val="0000FF"/>
                </a:solidFill>
                <a:latin typeface="+mj-lt"/>
                <a:cs typeface="Times New Roman" panose="02020603050405020304" pitchFamily="18" charset="0"/>
              </a:rPr>
              <a:t> </a:t>
            </a:r>
            <a:r>
              <a:rPr lang="en-US" altLang="zh-CN" sz="2400" b="1" dirty="0">
                <a:solidFill>
                  <a:srgbClr val="0000FF"/>
                </a:solidFill>
                <a:latin typeface="+mj-lt"/>
                <a:cs typeface="Times New Roman" panose="02020603050405020304" pitchFamily="18" charset="0"/>
              </a:rPr>
              <a:t>and think about the questions.</a:t>
            </a:r>
            <a:endParaRPr lang="zh-CN" altLang="en-US" sz="2400" dirty="0">
              <a:solidFill>
                <a:srgbClr val="0000FF"/>
              </a:solidFill>
              <a:latin typeface="+mj-lt"/>
            </a:endParaRPr>
          </a:p>
        </p:txBody>
      </p:sp>
      <p:sp>
        <p:nvSpPr>
          <p:cNvPr id="3" name="TextBox 1"/>
          <p:cNvSpPr txBox="1">
            <a:spLocks noChangeArrowheads="1"/>
          </p:cNvSpPr>
          <p:nvPr/>
        </p:nvSpPr>
        <p:spPr bwMode="auto">
          <a:xfrm>
            <a:off x="820738" y="1843088"/>
            <a:ext cx="760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Arial" panose="020B0604020202020204" pitchFamily="34" charset="0"/>
              <a:buChar char="•"/>
            </a:pPr>
            <a:r>
              <a:rPr lang="en-US" altLang="zh-CN" sz="2800" b="1" dirty="0">
                <a:latin typeface="Times New Roman" panose="02020603050405020304" pitchFamily="18" charset="0"/>
                <a:cs typeface="Times New Roman" panose="02020603050405020304" pitchFamily="18" charset="0"/>
              </a:rPr>
              <a:t>What happened to the man lying by the road?</a:t>
            </a:r>
            <a:endParaRPr lang="zh-CN" altLang="en-US" sz="2800" b="1" dirty="0">
              <a:latin typeface="Times New Roman" panose="02020603050405020304" pitchFamily="18" charset="0"/>
              <a:cs typeface="Times New Roman" panose="02020603050405020304" pitchFamily="18" charset="0"/>
            </a:endParaRPr>
          </a:p>
        </p:txBody>
      </p:sp>
      <p:sp>
        <p:nvSpPr>
          <p:cNvPr id="4" name="TextBox 1"/>
          <p:cNvSpPr txBox="1">
            <a:spLocks noChangeArrowheads="1"/>
          </p:cNvSpPr>
          <p:nvPr/>
        </p:nvSpPr>
        <p:spPr bwMode="auto">
          <a:xfrm>
            <a:off x="820738" y="2452688"/>
            <a:ext cx="7331075"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Char char="•"/>
            </a:pPr>
            <a:r>
              <a:rPr lang="en-US" altLang="zh-CN" sz="2800" b="1" dirty="0">
                <a:latin typeface="Times New Roman" panose="02020603050405020304" pitchFamily="18" charset="0"/>
                <a:cs typeface="Times New Roman" panose="02020603050405020304" pitchFamily="18" charset="0"/>
              </a:rPr>
              <a:t>What was the person next to him doing?</a:t>
            </a:r>
          </a:p>
          <a:p>
            <a:pPr eaLnBrk="1" hangingPunct="1">
              <a:lnSpc>
                <a:spcPct val="150000"/>
              </a:lnSpc>
              <a:buFont typeface="Arial" panose="020B0604020202020204" pitchFamily="34" charset="0"/>
              <a:buChar char="•"/>
            </a:pPr>
            <a:r>
              <a:rPr lang="en-US" altLang="zh-CN" sz="2800" b="1" dirty="0">
                <a:latin typeface="Times New Roman" panose="02020603050405020304" pitchFamily="18" charset="0"/>
                <a:cs typeface="Times New Roman" panose="02020603050405020304" pitchFamily="18" charset="0"/>
              </a:rPr>
              <a:t>Did this man die?</a:t>
            </a:r>
          </a:p>
          <a:p>
            <a:pPr eaLnBrk="1" hangingPunct="1">
              <a:lnSpc>
                <a:spcPct val="150000"/>
              </a:lnSpc>
              <a:buFont typeface="Arial" panose="020B0604020202020204" pitchFamily="34" charset="0"/>
              <a:buChar char="•"/>
            </a:pPr>
            <a:r>
              <a:rPr lang="en-US" altLang="zh-CN" sz="2800" b="1" dirty="0">
                <a:latin typeface="Times New Roman" panose="02020603050405020304" pitchFamily="18" charset="0"/>
                <a:cs typeface="Times New Roman" panose="02020603050405020304" pitchFamily="18" charset="0"/>
              </a:rPr>
              <a:t>Who do you think is going to save the man?</a:t>
            </a:r>
          </a:p>
        </p:txBody>
      </p:sp>
      <p:sp>
        <p:nvSpPr>
          <p:cNvPr id="5" name="TextBox 4"/>
          <p:cNvSpPr txBox="1"/>
          <p:nvPr/>
        </p:nvSpPr>
        <p:spPr>
          <a:xfrm>
            <a:off x="820738" y="465138"/>
            <a:ext cx="3497262" cy="584200"/>
          </a:xfrm>
          <a:prstGeom prst="rect">
            <a:avLst/>
          </a:prstGeom>
          <a:noFill/>
        </p:spPr>
        <p:txBody>
          <a:bodyPr>
            <a:spAutoFit/>
          </a:bodyPr>
          <a:lstStyle/>
          <a:p>
            <a:pPr>
              <a:buFont typeface="Arial" panose="020B0604020202020204" pitchFamily="34" charset="0"/>
              <a:buNone/>
              <a:defRPr/>
            </a:pPr>
            <a:r>
              <a:rPr lang="en-US" altLang="zh-CN" sz="3200" b="1" i="1" dirty="0">
                <a:solidFill>
                  <a:srgbClr val="FF0000"/>
                </a:solidFill>
                <a:latin typeface="Arial" panose="020B0604020202020204" pitchFamily="34" charset="0"/>
              </a:rPr>
              <a:t>Before</a:t>
            </a:r>
            <a:r>
              <a:rPr lang="en-US" altLang="zh-CN" sz="3200" b="1" i="1" dirty="0">
                <a:latin typeface="Arial" panose="020B0604020202020204" pitchFamily="34" charset="0"/>
              </a:rPr>
              <a:t> </a:t>
            </a:r>
            <a:r>
              <a:rPr lang="en-US" altLang="zh-CN" sz="3200" b="1" i="1" dirty="0">
                <a:solidFill>
                  <a:srgbClr val="00B0F0"/>
                </a:solidFill>
                <a:latin typeface="Arial" panose="020B0604020202020204" pitchFamily="34" charset="0"/>
              </a:rPr>
              <a:t>you</a:t>
            </a:r>
            <a:r>
              <a:rPr lang="en-US" altLang="zh-CN" sz="3200" b="1" i="1" dirty="0">
                <a:latin typeface="Arial" panose="020B0604020202020204" pitchFamily="34" charset="0"/>
              </a:rPr>
              <a:t> </a:t>
            </a:r>
            <a:r>
              <a:rPr lang="en-US" altLang="zh-CN" sz="3200" b="1" i="1" dirty="0">
                <a:solidFill>
                  <a:schemeClr val="accent6">
                    <a:lumMod val="75000"/>
                  </a:schemeClr>
                </a:solidFill>
                <a:latin typeface="Arial" panose="020B0604020202020204" pitchFamily="34" charset="0"/>
              </a:rPr>
              <a:t>read</a:t>
            </a:r>
            <a:endParaRPr lang="zh-CN" altLang="en-US" sz="3200" b="1" i="1" dirty="0">
              <a:solidFill>
                <a:schemeClr val="accent6">
                  <a:lumMod val="75000"/>
                </a:schemeClr>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p:cTn id="2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4"/>
          <p:cNvGrpSpPr/>
          <p:nvPr/>
        </p:nvGrpSpPr>
        <p:grpSpPr bwMode="auto">
          <a:xfrm>
            <a:off x="466725" y="115887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6152"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3a</a:t>
              </a:r>
              <a:endParaRPr lang="zh-CN" altLang="en-US" sz="3200" b="1">
                <a:solidFill>
                  <a:srgbClr val="0000FF"/>
                </a:solidFill>
              </a:endParaRPr>
            </a:p>
          </p:txBody>
        </p:sp>
      </p:grpSp>
      <p:sp>
        <p:nvSpPr>
          <p:cNvPr id="5" name="矩形 4"/>
          <p:cNvSpPr/>
          <p:nvPr/>
        </p:nvSpPr>
        <p:spPr>
          <a:xfrm>
            <a:off x="1160462" y="966788"/>
            <a:ext cx="7637371" cy="830997"/>
          </a:xfrm>
          <a:prstGeom prst="rect">
            <a:avLst/>
          </a:prstGeom>
        </p:spPr>
        <p:txBody>
          <a:bodyPr wrap="square">
            <a:spAutoFit/>
          </a:bodyPr>
          <a:lstStyle/>
          <a:p>
            <a:pPr>
              <a:buFont typeface="Arial" panose="020B0604020202020204" pitchFamily="34" charset="0"/>
              <a:buNone/>
              <a:defRPr/>
            </a:pPr>
            <a:r>
              <a:rPr lang="en-US" altLang="zh-CN" sz="2400" b="1" dirty="0">
                <a:latin typeface="+mj-lt"/>
                <a:cs typeface="Times New Roman" panose="02020603050405020304" pitchFamily="18" charset="0"/>
              </a:rPr>
              <a:t>Read the passage</a:t>
            </a:r>
            <a:r>
              <a:rPr lang="zh-CN" altLang="en-US" sz="2400" b="1" dirty="0">
                <a:latin typeface="+mj-lt"/>
                <a:cs typeface="Times New Roman" panose="02020603050405020304" pitchFamily="18" charset="0"/>
              </a:rPr>
              <a:t> </a:t>
            </a:r>
            <a:r>
              <a:rPr lang="en-US" altLang="zh-CN" sz="2400" b="1" dirty="0">
                <a:latin typeface="+mj-lt"/>
                <a:cs typeface="Times New Roman" panose="02020603050405020304" pitchFamily="18" charset="0"/>
              </a:rPr>
              <a:t>.Do you think it comes from a newspaper or a book? How do you know?</a:t>
            </a:r>
          </a:p>
        </p:txBody>
      </p:sp>
      <p:sp>
        <p:nvSpPr>
          <p:cNvPr id="6" name="TextBox 9"/>
          <p:cNvSpPr txBox="1">
            <a:spLocks noChangeArrowheads="1"/>
          </p:cNvSpPr>
          <p:nvPr/>
        </p:nvSpPr>
        <p:spPr bwMode="auto">
          <a:xfrm>
            <a:off x="1095465" y="1998165"/>
            <a:ext cx="7418388" cy="2678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solidFill>
                  <a:srgbClr val="FF0000"/>
                </a:solidFill>
                <a:latin typeface="Times New Roman" panose="02020603050405020304" pitchFamily="18" charset="0"/>
                <a:cs typeface="Times New Roman" panose="02020603050405020304" pitchFamily="18" charset="0"/>
              </a:rPr>
              <a:t>It comes from a newspaper. It tells us the time, the place, the characters and the </a:t>
            </a:r>
          </a:p>
          <a:p>
            <a:pPr eaLnBrk="1" hangingPunct="1">
              <a:lnSpc>
                <a:spcPct val="120000"/>
              </a:lnSpc>
            </a:pPr>
            <a:r>
              <a:rPr lang="en-US" altLang="zh-CN" sz="2800" b="1" dirty="0">
                <a:solidFill>
                  <a:srgbClr val="FF0000"/>
                </a:solidFill>
                <a:latin typeface="Times New Roman" panose="02020603050405020304" pitchFamily="18" charset="0"/>
                <a:cs typeface="Times New Roman" panose="02020603050405020304" pitchFamily="18" charset="0"/>
              </a:rPr>
              <a:t>event in the first paragraph. And </a:t>
            </a:r>
          </a:p>
          <a:p>
            <a:pPr eaLnBrk="1" hangingPunct="1">
              <a:lnSpc>
                <a:spcPct val="120000"/>
              </a:lnSpc>
            </a:pPr>
            <a:r>
              <a:rPr lang="en-US" altLang="zh-CN" sz="2800" b="1" dirty="0">
                <a:solidFill>
                  <a:srgbClr val="FF0000"/>
                </a:solidFill>
                <a:latin typeface="Times New Roman" panose="02020603050405020304" pitchFamily="18" charset="0"/>
                <a:cs typeface="Times New Roman" panose="02020603050405020304" pitchFamily="18" charset="0"/>
              </a:rPr>
              <a:t>it is reporting something very </a:t>
            </a:r>
          </a:p>
          <a:p>
            <a:pPr eaLnBrk="1" hangingPunct="1">
              <a:lnSpc>
                <a:spcPct val="120000"/>
              </a:lnSpc>
            </a:pPr>
            <a:r>
              <a:rPr lang="en-US" altLang="zh-CN" sz="2800" b="1" dirty="0">
                <a:solidFill>
                  <a:srgbClr val="FF0000"/>
                </a:solidFill>
                <a:latin typeface="Times New Roman" panose="02020603050405020304" pitchFamily="18" charset="0"/>
                <a:cs typeface="Times New Roman" panose="02020603050405020304" pitchFamily="18" charset="0"/>
              </a:rPr>
              <a:t>recently and the whole story is very short. </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pic>
        <p:nvPicPr>
          <p:cNvPr id="6149" name="Picture 1" descr="E:\2017春下\上课课件\人八英\resource\u1\jpg\u1A_3a.jpg"/>
          <p:cNvPicPr>
            <a:picLocks noChangeAspect="1" noChangeArrowheads="1"/>
          </p:cNvPicPr>
          <p:nvPr/>
        </p:nvPicPr>
        <p:blipFill>
          <a:blip r:embed="rId2" cstate="email"/>
          <a:srcRect/>
          <a:stretch>
            <a:fillRect/>
          </a:stretch>
        </p:blipFill>
        <p:spPr bwMode="auto">
          <a:xfrm>
            <a:off x="6519863" y="2493963"/>
            <a:ext cx="2489200"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663030" y="426901"/>
            <a:ext cx="8206333"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633095" algn="l"/>
              </a:tabLst>
              <a:defRPr sz="3400" b="1">
                <a:solidFill>
                  <a:schemeClr val="tx1"/>
                </a:solidFill>
                <a:latin typeface="Arial" panose="020B0604020202020204" pitchFamily="34" charset="0"/>
                <a:ea typeface="宋体" panose="02010600030101010101" pitchFamily="2" charset="-122"/>
              </a:defRPr>
            </a:lvl1pPr>
            <a:lvl2pPr eaLnBrk="0" hangingPunct="0">
              <a:tabLst>
                <a:tab pos="633095" algn="l"/>
              </a:tabLst>
              <a:defRPr sz="3400" b="1">
                <a:solidFill>
                  <a:schemeClr val="tx1"/>
                </a:solidFill>
                <a:latin typeface="Arial" panose="020B0604020202020204" pitchFamily="34" charset="0"/>
                <a:ea typeface="宋体" panose="02010600030101010101" pitchFamily="2" charset="-122"/>
              </a:defRPr>
            </a:lvl2pPr>
            <a:lvl3pPr eaLnBrk="0" hangingPunct="0">
              <a:tabLst>
                <a:tab pos="633095" algn="l"/>
              </a:tabLst>
              <a:defRPr sz="3400" b="1">
                <a:solidFill>
                  <a:schemeClr val="tx1"/>
                </a:solidFill>
                <a:latin typeface="Arial" panose="020B0604020202020204" pitchFamily="34" charset="0"/>
                <a:ea typeface="宋体" panose="02010600030101010101" pitchFamily="2" charset="-122"/>
              </a:defRPr>
            </a:lvl3pPr>
            <a:lvl4pPr eaLnBrk="0" hangingPunct="0">
              <a:tabLst>
                <a:tab pos="633095" algn="l"/>
              </a:tabLst>
              <a:defRPr sz="3400" b="1">
                <a:solidFill>
                  <a:schemeClr val="tx1"/>
                </a:solidFill>
                <a:latin typeface="Arial" panose="020B0604020202020204" pitchFamily="34" charset="0"/>
                <a:ea typeface="宋体" panose="02010600030101010101" pitchFamily="2" charset="-122"/>
              </a:defRPr>
            </a:lvl4pPr>
            <a:lvl5pPr eaLnBrk="0" hangingPunct="0">
              <a:tabLst>
                <a:tab pos="633095" algn="l"/>
              </a:tabLst>
              <a:defRPr sz="3400" b="1">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tabLst>
                <a:tab pos="633095" algn="l"/>
              </a:tabLst>
              <a:defRPr sz="3400" b="1">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tabLst>
                <a:tab pos="633095" algn="l"/>
              </a:tabLst>
              <a:defRPr sz="3400" b="1">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tabLst>
                <a:tab pos="633095" algn="l"/>
              </a:tabLst>
              <a:defRPr sz="3400" b="1">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tabLst>
                <a:tab pos="633095" algn="l"/>
              </a:tabLst>
              <a:defRPr sz="3400" b="1">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Arial" panose="020B0604020202020204" pitchFamily="34" charset="0"/>
              <a:buNone/>
              <a:defRPr/>
            </a:pPr>
            <a:r>
              <a:rPr lang="en-US" altLang="zh-CN" sz="2800" dirty="0" smtClean="0">
                <a:solidFill>
                  <a:srgbClr val="000000"/>
                </a:solidFill>
                <a:latin typeface="+mj-lt"/>
                <a:cs typeface="Times New Roman" panose="02020603050405020304" pitchFamily="18" charset="0"/>
              </a:rPr>
              <a:t>Bus Driver and Passengers Save an Old Man</a:t>
            </a:r>
            <a:endParaRPr lang="zh-CN" altLang="en-US" sz="2800" dirty="0" smtClean="0">
              <a:solidFill>
                <a:srgbClr val="000000"/>
              </a:solidFill>
              <a:latin typeface="+mj-lt"/>
              <a:cs typeface="Times New Roman" panose="02020603050405020304" pitchFamily="18" charset="0"/>
            </a:endParaRPr>
          </a:p>
        </p:txBody>
      </p:sp>
      <p:sp>
        <p:nvSpPr>
          <p:cNvPr id="3" name="TextBox 2"/>
          <p:cNvSpPr txBox="1"/>
          <p:nvPr/>
        </p:nvSpPr>
        <p:spPr>
          <a:xfrm>
            <a:off x="533400" y="1162050"/>
            <a:ext cx="8335963" cy="3048000"/>
          </a:xfrm>
          <a:prstGeom prst="rect">
            <a:avLst/>
          </a:prstGeom>
          <a:noFill/>
        </p:spPr>
        <p:txBody>
          <a:bodyPr>
            <a:spAutoFit/>
          </a:bodyPr>
          <a:lstStyle/>
          <a:p>
            <a:pPr>
              <a:buFont typeface="Arial" panose="020B0604020202020204" pitchFamily="34" charset="0"/>
              <a:buNone/>
              <a:defRPr/>
            </a:pPr>
            <a:r>
              <a:rPr lang="en-US" altLang="zh-CN" sz="2400" b="1" dirty="0">
                <a:latin typeface="+mj-lt"/>
              </a:rPr>
              <a:t>At 9:00 a.m. yesterday, bus No. 26 was going along </a:t>
            </a:r>
            <a:r>
              <a:rPr lang="en-US" altLang="zh-CN" sz="2400" b="1" dirty="0" err="1">
                <a:latin typeface="+mj-lt"/>
              </a:rPr>
              <a:t>Zhonghua</a:t>
            </a:r>
            <a:r>
              <a:rPr lang="en-US" altLang="zh-CN" sz="2400" b="1" dirty="0">
                <a:latin typeface="+mj-lt"/>
              </a:rPr>
              <a:t> Road when the driver saw an old man lying on the side of the road. A woman next to him was shouting for help.</a:t>
            </a:r>
          </a:p>
          <a:p>
            <a:pPr>
              <a:buFont typeface="Arial" panose="020B0604020202020204" pitchFamily="34" charset="0"/>
              <a:buNone/>
              <a:defRPr/>
            </a:pPr>
            <a:endParaRPr lang="en-US" altLang="zh-CN" sz="2400" b="1" dirty="0">
              <a:latin typeface="+mj-lt"/>
            </a:endParaRPr>
          </a:p>
          <a:p>
            <a:pPr>
              <a:buFont typeface="Arial" panose="020B0604020202020204" pitchFamily="34" charset="0"/>
              <a:buNone/>
              <a:defRPr/>
            </a:pPr>
            <a:r>
              <a:rPr lang="en-US" altLang="zh-CN" sz="2400" b="1" dirty="0">
                <a:latin typeface="+mj-lt"/>
              </a:rPr>
              <a:t>The bus driver, 24-yead-old Wang Ping, stopped the bus without thinking twice. He got off and asked the woman what happened. She said that the man had a heart problem and should go to the hospital.</a:t>
            </a:r>
          </a:p>
        </p:txBody>
      </p:sp>
      <p:cxnSp>
        <p:nvCxnSpPr>
          <p:cNvPr id="5" name="直接连接符 4"/>
          <p:cNvCxnSpPr/>
          <p:nvPr/>
        </p:nvCxnSpPr>
        <p:spPr>
          <a:xfrm>
            <a:off x="4799013" y="2346325"/>
            <a:ext cx="22272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7102475" y="1997075"/>
            <a:ext cx="944563" cy="441325"/>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zh-CN" altLang="en-US" sz="2400" b="1" dirty="0">
                <a:solidFill>
                  <a:srgbClr val="0000FF"/>
                </a:solidFill>
                <a:latin typeface="+mj-ea"/>
                <a:ea typeface="+mj-ea"/>
              </a:rPr>
              <a:t>呼救</a:t>
            </a:r>
          </a:p>
        </p:txBody>
      </p:sp>
      <p:cxnSp>
        <p:nvCxnSpPr>
          <p:cNvPr id="7" name="直接连接符 6"/>
          <p:cNvCxnSpPr/>
          <p:nvPr/>
        </p:nvCxnSpPr>
        <p:spPr>
          <a:xfrm>
            <a:off x="4097338" y="3459163"/>
            <a:ext cx="87153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4022725" y="3767138"/>
            <a:ext cx="946150" cy="44291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zh-CN" altLang="en-US" sz="2400" b="1" dirty="0">
                <a:solidFill>
                  <a:srgbClr val="0000FF"/>
                </a:solidFill>
                <a:latin typeface="+mj-ea"/>
                <a:ea typeface="+mj-ea"/>
              </a:rPr>
              <a:t>下车</a:t>
            </a:r>
          </a:p>
        </p:txBody>
      </p:sp>
      <p:sp>
        <p:nvSpPr>
          <p:cNvPr id="10" name="圆角矩形 9"/>
          <p:cNvSpPr/>
          <p:nvPr/>
        </p:nvSpPr>
        <p:spPr>
          <a:xfrm>
            <a:off x="1196975" y="2286000"/>
            <a:ext cx="1638300" cy="441325"/>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zh-CN" altLang="en-US" sz="2400" b="1" dirty="0">
                <a:solidFill>
                  <a:srgbClr val="0000FF"/>
                </a:solidFill>
                <a:latin typeface="+mj-ea"/>
                <a:ea typeface="+mj-ea"/>
              </a:rPr>
              <a:t>没有多想</a:t>
            </a:r>
          </a:p>
        </p:txBody>
      </p:sp>
      <p:cxnSp>
        <p:nvCxnSpPr>
          <p:cNvPr id="11" name="直接连接符 10"/>
          <p:cNvCxnSpPr/>
          <p:nvPr/>
        </p:nvCxnSpPr>
        <p:spPr>
          <a:xfrm>
            <a:off x="608013" y="3429000"/>
            <a:ext cx="30194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7178" name="Picture 2" descr="E:\丢这儿\图片\图片2.png"/>
          <p:cNvPicPr>
            <a:picLocks noChangeAspect="1" noChangeArrowheads="1"/>
          </p:cNvPicPr>
          <p:nvPr/>
        </p:nvPicPr>
        <p:blipFill>
          <a:blip r:embed="rId2" cstate="email"/>
          <a:srcRect/>
          <a:stretch>
            <a:fillRect/>
          </a:stretch>
        </p:blipFill>
        <p:spPr bwMode="auto">
          <a:xfrm rot="433199">
            <a:off x="7756525" y="3670300"/>
            <a:ext cx="13112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2" descr="E:\丢这儿\图片\图片2.png"/>
          <p:cNvPicPr>
            <a:picLocks noChangeAspect="1" noChangeArrowheads="1"/>
          </p:cNvPicPr>
          <p:nvPr/>
        </p:nvPicPr>
        <p:blipFill>
          <a:blip r:embed="rId3" cstate="email"/>
          <a:srcRect/>
          <a:stretch>
            <a:fillRect/>
          </a:stretch>
        </p:blipFill>
        <p:spPr bwMode="auto">
          <a:xfrm>
            <a:off x="7080250" y="4233863"/>
            <a:ext cx="752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randombar(horizont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496888"/>
            <a:ext cx="8191500" cy="4156075"/>
          </a:xfrm>
          <a:prstGeom prst="rect">
            <a:avLst/>
          </a:prstGeom>
          <a:noFill/>
        </p:spPr>
        <p:txBody>
          <a:bodyPr>
            <a:spAutoFit/>
          </a:bodyPr>
          <a:lstStyle/>
          <a:p>
            <a:pPr>
              <a:buFont typeface="Arial" panose="020B0604020202020204" pitchFamily="34" charset="0"/>
              <a:buNone/>
              <a:defRPr/>
            </a:pPr>
            <a:r>
              <a:rPr lang="en-US" altLang="zh-CN" sz="2400" b="1" dirty="0">
                <a:latin typeface="+mj-lt"/>
              </a:rPr>
              <a:t>Mr. Wang knew he had to act quickly. He told the passengers that he must take the man to the hospital. He expected most or all of the passengers to get off and wait for next bus. But to his surprise, they all agreed to go with him. Some passengers helped Mr. Wang to move the man onto the bus.</a:t>
            </a:r>
          </a:p>
          <a:p>
            <a:pPr>
              <a:buFont typeface="Arial" panose="020B0604020202020204" pitchFamily="34" charset="0"/>
              <a:buNone/>
              <a:defRPr/>
            </a:pPr>
            <a:endParaRPr lang="en-US" altLang="zh-CN" sz="2400" b="1" dirty="0">
              <a:latin typeface="+mj-lt"/>
            </a:endParaRPr>
          </a:p>
          <a:p>
            <a:pPr>
              <a:buFont typeface="Arial" panose="020B0604020202020204" pitchFamily="34" charset="0"/>
              <a:buNone/>
              <a:defRPr/>
            </a:pPr>
            <a:r>
              <a:rPr lang="en-US" altLang="zh-CN" sz="2400" b="1" dirty="0">
                <a:latin typeface="+mj-lt"/>
              </a:rPr>
              <a:t>Thanks to Mr. Wang and passengers, the man was saved by the doctors in time. “It’s sad that many people don’t want to help others because they don’t want any trouble”, says one passenger. “But the driver didn’t think about himself. He only though about saving a life.”</a:t>
            </a:r>
            <a:endParaRPr lang="zh-CN" altLang="en-US" sz="2400" b="1" dirty="0">
              <a:latin typeface="+mj-lt"/>
            </a:endParaRPr>
          </a:p>
        </p:txBody>
      </p:sp>
      <p:cxnSp>
        <p:nvCxnSpPr>
          <p:cNvPr id="3" name="直接连接符 2"/>
          <p:cNvCxnSpPr/>
          <p:nvPr/>
        </p:nvCxnSpPr>
        <p:spPr>
          <a:xfrm>
            <a:off x="4060825" y="936625"/>
            <a:ext cx="152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圆角矩形 3"/>
          <p:cNvSpPr/>
          <p:nvPr/>
        </p:nvSpPr>
        <p:spPr>
          <a:xfrm>
            <a:off x="4060825" y="134938"/>
            <a:ext cx="1454150" cy="441325"/>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zh-CN" altLang="en-US" sz="2400" b="1" dirty="0">
                <a:solidFill>
                  <a:srgbClr val="0000FF"/>
                </a:solidFill>
                <a:latin typeface="+mj-ea"/>
                <a:ea typeface="+mj-ea"/>
              </a:rPr>
              <a:t>快速行动</a:t>
            </a:r>
          </a:p>
        </p:txBody>
      </p:sp>
      <p:cxnSp>
        <p:nvCxnSpPr>
          <p:cNvPr id="6" name="直接连接符 5"/>
          <p:cNvCxnSpPr/>
          <p:nvPr/>
        </p:nvCxnSpPr>
        <p:spPr>
          <a:xfrm>
            <a:off x="639763" y="2035175"/>
            <a:ext cx="152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8382000" y="1654175"/>
            <a:ext cx="2889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479425" y="2354263"/>
            <a:ext cx="1790700" cy="441325"/>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zh-CN" altLang="en-US" sz="2400" b="1" dirty="0">
                <a:solidFill>
                  <a:srgbClr val="0000FF"/>
                </a:solidFill>
                <a:latin typeface="+mj-ea"/>
                <a:ea typeface="+mj-ea"/>
              </a:rPr>
              <a:t>令他吃惊的</a:t>
            </a:r>
          </a:p>
        </p:txBody>
      </p:sp>
      <p:cxnSp>
        <p:nvCxnSpPr>
          <p:cNvPr id="10" name="直接连接符 9"/>
          <p:cNvCxnSpPr/>
          <p:nvPr/>
        </p:nvCxnSpPr>
        <p:spPr>
          <a:xfrm>
            <a:off x="2163763" y="3444875"/>
            <a:ext cx="9302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a:off x="2163763" y="3519488"/>
            <a:ext cx="914400" cy="44291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zh-CN" altLang="en-US" sz="2400" b="1" dirty="0">
                <a:solidFill>
                  <a:srgbClr val="0000FF"/>
                </a:solidFill>
                <a:latin typeface="+mj-ea"/>
                <a:ea typeface="+mj-ea"/>
              </a:rPr>
              <a:t>及时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par>
                                <p:cTn id="20" presetID="16" presetClass="entr" presetSubtype="21"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87500" y="823913"/>
            <a:ext cx="3408363" cy="387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85698" anchor="ctr">
            <a:spAutoFit/>
          </a:bodyPr>
          <a:lstStyle/>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1) </a:t>
            </a:r>
            <a:r>
              <a:rPr lang="zh-CN" altLang="en-US" sz="2400" b="1" dirty="0">
                <a:latin typeface="+mj-lt"/>
                <a:ea typeface="+mj-ea"/>
                <a:cs typeface="Times New Roman" panose="02020603050405020304" pitchFamily="18" charset="0"/>
              </a:rPr>
              <a:t>看到某人正在做某事</a:t>
            </a:r>
            <a:endParaRPr lang="en-US" altLang="zh-CN" sz="2400" b="1" dirty="0">
              <a:latin typeface="+mj-lt"/>
              <a:ea typeface="+mj-ea"/>
              <a:cs typeface="Times New Roman" panose="02020603050405020304" pitchFamily="18" charset="0"/>
            </a:endParaRPr>
          </a:p>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2) </a:t>
            </a:r>
            <a:r>
              <a:rPr lang="zh-CN" altLang="en-US" sz="2400" b="1" dirty="0">
                <a:latin typeface="+mj-lt"/>
                <a:ea typeface="+mj-ea"/>
                <a:cs typeface="Times New Roman" panose="02020603050405020304" pitchFamily="18" charset="0"/>
              </a:rPr>
              <a:t>让某人吃惊的是</a:t>
            </a:r>
            <a:endParaRPr lang="en-US" altLang="zh-CN" sz="2400" b="1" dirty="0">
              <a:latin typeface="+mj-lt"/>
              <a:ea typeface="+mj-ea"/>
              <a:cs typeface="Times New Roman" panose="02020603050405020304" pitchFamily="18" charset="0"/>
            </a:endParaRPr>
          </a:p>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3) </a:t>
            </a:r>
            <a:r>
              <a:rPr lang="zh-CN" altLang="en-US" sz="2400" b="1" dirty="0">
                <a:latin typeface="+mj-lt"/>
                <a:ea typeface="+mj-ea"/>
                <a:cs typeface="Times New Roman" panose="02020603050405020304" pitchFamily="18" charset="0"/>
              </a:rPr>
              <a:t>下车</a:t>
            </a:r>
            <a:endParaRPr lang="en-US" altLang="zh-CN" sz="2400" b="1" dirty="0">
              <a:latin typeface="+mj-lt"/>
              <a:ea typeface="+mj-ea"/>
              <a:cs typeface="Times New Roman" panose="02020603050405020304" pitchFamily="18" charset="0"/>
            </a:endParaRPr>
          </a:p>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4) </a:t>
            </a:r>
            <a:r>
              <a:rPr lang="zh-CN" altLang="en-US" sz="2400" b="1" dirty="0">
                <a:latin typeface="+mj-lt"/>
                <a:ea typeface="+mj-ea"/>
                <a:cs typeface="Times New Roman" panose="02020603050405020304" pitchFamily="18" charset="0"/>
              </a:rPr>
              <a:t>上车</a:t>
            </a:r>
            <a:endParaRPr lang="en-US" altLang="zh-CN" sz="2400" b="1" dirty="0">
              <a:latin typeface="+mj-lt"/>
              <a:ea typeface="+mj-ea"/>
              <a:cs typeface="Times New Roman" panose="02020603050405020304" pitchFamily="18" charset="0"/>
            </a:endParaRPr>
          </a:p>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5) </a:t>
            </a:r>
            <a:r>
              <a:rPr lang="zh-CN" altLang="en-US" sz="2400" b="1" dirty="0">
                <a:latin typeface="+mj-lt"/>
                <a:ea typeface="+mj-ea"/>
                <a:cs typeface="Times New Roman" panose="02020603050405020304" pitchFamily="18" charset="0"/>
              </a:rPr>
              <a:t>多亏，幸亏</a:t>
            </a:r>
            <a:endParaRPr lang="en-US" altLang="zh-CN" sz="2400" b="1" dirty="0">
              <a:latin typeface="+mj-lt"/>
              <a:ea typeface="+mj-ea"/>
              <a:cs typeface="Times New Roman" panose="02020603050405020304" pitchFamily="18" charset="0"/>
            </a:endParaRPr>
          </a:p>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6) </a:t>
            </a:r>
            <a:r>
              <a:rPr lang="zh-CN" altLang="en-US" sz="2400" b="1" dirty="0">
                <a:latin typeface="+mj-lt"/>
                <a:ea typeface="+mj-ea"/>
                <a:cs typeface="Times New Roman" panose="02020603050405020304" pitchFamily="18" charset="0"/>
              </a:rPr>
              <a:t>考虑</a:t>
            </a:r>
            <a:endParaRPr lang="en-US" altLang="zh-CN" sz="2400" b="1" dirty="0">
              <a:latin typeface="+mj-lt"/>
              <a:ea typeface="+mj-ea"/>
              <a:cs typeface="Times New Roman" panose="02020603050405020304" pitchFamily="18" charset="0"/>
            </a:endParaRPr>
          </a:p>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7) </a:t>
            </a:r>
            <a:r>
              <a:rPr lang="zh-CN" altLang="en-US" sz="2400" b="1" dirty="0">
                <a:latin typeface="+mj-lt"/>
                <a:ea typeface="+mj-ea"/>
                <a:cs typeface="Times New Roman" panose="02020603050405020304" pitchFamily="18" charset="0"/>
              </a:rPr>
              <a:t>同意做某事</a:t>
            </a:r>
            <a:endParaRPr lang="en-US" altLang="zh-CN" sz="2400" b="1" dirty="0">
              <a:latin typeface="+mj-lt"/>
              <a:ea typeface="+mj-ea"/>
              <a:cs typeface="Times New Roman" panose="02020603050405020304" pitchFamily="18" charset="0"/>
            </a:endParaRPr>
          </a:p>
          <a:p>
            <a:pPr>
              <a:lnSpc>
                <a:spcPct val="130000"/>
              </a:lnSpc>
              <a:buFont typeface="Arial" panose="020B0604020202020204" pitchFamily="34" charset="0"/>
              <a:buNone/>
              <a:defRPr/>
            </a:pPr>
            <a:r>
              <a:rPr lang="en-US" altLang="zh-CN" sz="2400" b="1" dirty="0">
                <a:latin typeface="+mj-lt"/>
                <a:ea typeface="+mj-ea"/>
                <a:cs typeface="Times New Roman" panose="02020603050405020304" pitchFamily="18" charset="0"/>
              </a:rPr>
              <a:t>8) </a:t>
            </a:r>
            <a:r>
              <a:rPr lang="zh-CN" altLang="en-US" sz="2400" b="1" dirty="0">
                <a:latin typeface="+mj-lt"/>
                <a:ea typeface="+mj-ea"/>
                <a:cs typeface="Times New Roman" panose="02020603050405020304" pitchFamily="18" charset="0"/>
              </a:rPr>
              <a:t>造成麻烦</a:t>
            </a:r>
            <a:endParaRPr lang="en-US" altLang="zh-CN" sz="2400" b="1" dirty="0">
              <a:latin typeface="+mj-lt"/>
              <a:ea typeface="+mj-ea"/>
              <a:cs typeface="Times New Roman" panose="02020603050405020304" pitchFamily="18" charset="0"/>
            </a:endParaRPr>
          </a:p>
        </p:txBody>
      </p:sp>
      <p:sp>
        <p:nvSpPr>
          <p:cNvPr id="4" name="Rectangle 1"/>
          <p:cNvSpPr>
            <a:spLocks noChangeArrowheads="1"/>
          </p:cNvSpPr>
          <p:nvPr/>
        </p:nvSpPr>
        <p:spPr bwMode="auto">
          <a:xfrm>
            <a:off x="4826000" y="787400"/>
            <a:ext cx="32385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85698" anchor="ctr">
            <a:spAutoFit/>
          </a:bodyPr>
          <a:lstStyle/>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see sb. doing sth.</a:t>
            </a:r>
          </a:p>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to one’s surprise</a:t>
            </a:r>
          </a:p>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get off the bus</a:t>
            </a:r>
          </a:p>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get on the bus</a:t>
            </a:r>
          </a:p>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thanks to</a:t>
            </a:r>
          </a:p>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think about</a:t>
            </a:r>
          </a:p>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agree to do sth.</a:t>
            </a:r>
          </a:p>
          <a:p>
            <a:pPr>
              <a:lnSpc>
                <a:spcPct val="120000"/>
              </a:lnSpc>
            </a:pPr>
            <a:r>
              <a:rPr lang="en-US" altLang="zh-CN" sz="2600" b="1">
                <a:solidFill>
                  <a:srgbClr val="FF0000"/>
                </a:solidFill>
                <a:latin typeface="Times New Roman" panose="02020603050405020304" pitchFamily="18" charset="0"/>
                <a:cs typeface="Times New Roman" panose="02020603050405020304" pitchFamily="18" charset="0"/>
              </a:rPr>
              <a:t>get into trouble</a:t>
            </a:r>
          </a:p>
        </p:txBody>
      </p:sp>
      <p:pic>
        <p:nvPicPr>
          <p:cNvPr id="9220" name="Picture 3" descr="一级栏目"/>
          <p:cNvPicPr>
            <a:picLocks noChangeAspect="1" noChangeArrowheads="1"/>
          </p:cNvPicPr>
          <p:nvPr/>
        </p:nvPicPr>
        <p:blipFill>
          <a:blip r:embed="rId2" cstate="email"/>
          <a:srcRect/>
          <a:stretch>
            <a:fillRect/>
          </a:stretch>
        </p:blipFill>
        <p:spPr bwMode="auto">
          <a:xfrm>
            <a:off x="190500" y="666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387"/>
          <p:cNvSpPr>
            <a:spLocks noChangeArrowheads="1"/>
          </p:cNvSpPr>
          <p:nvPr/>
        </p:nvSpPr>
        <p:spPr bwMode="auto">
          <a:xfrm>
            <a:off x="939800" y="266700"/>
            <a:ext cx="17272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zh-CN" altLang="en-US" sz="2800" b="1" dirty="0">
                <a:solidFill>
                  <a:srgbClr val="0000FF"/>
                </a:solidFill>
                <a:latin typeface="黑体" panose="02010609060101010101" pitchFamily="49" charset="-122"/>
                <a:ea typeface="黑体" panose="02010609060101010101" pitchFamily="49" charset="-122"/>
              </a:rPr>
              <a:t>重点短语</a:t>
            </a:r>
            <a:endParaRPr kumimoji="1" lang="en-US" altLang="zh-CN" sz="2800" b="1" dirty="0">
              <a:solidFill>
                <a:srgbClr val="0000FF"/>
              </a:solidFill>
              <a:latin typeface="黑体" panose="02010609060101010101" pitchFamily="49" charset="-122"/>
              <a:ea typeface="黑体" panose="02010609060101010101" pitchFamily="49" charset="-122"/>
            </a:endParaRPr>
          </a:p>
        </p:txBody>
      </p:sp>
      <p:pic>
        <p:nvPicPr>
          <p:cNvPr id="9222" name="Picture 2" descr="E:\丢这儿\图片\图片14.png"/>
          <p:cNvPicPr>
            <a:picLocks noChangeAspect="1" noChangeArrowheads="1"/>
          </p:cNvPicPr>
          <p:nvPr/>
        </p:nvPicPr>
        <p:blipFill>
          <a:blip r:embed="rId3" cstate="email"/>
          <a:srcRect/>
          <a:stretch>
            <a:fillRect/>
          </a:stretch>
        </p:blipFill>
        <p:spPr bwMode="auto">
          <a:xfrm>
            <a:off x="7239000" y="2344738"/>
            <a:ext cx="1905000"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2140</Words>
  <Application>Microsoft Office PowerPoint</Application>
  <PresentationFormat>全屏显示(16:9)</PresentationFormat>
  <Paragraphs>289</Paragraphs>
  <Slides>39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39</vt:i4>
      </vt:variant>
    </vt:vector>
  </HeadingPairs>
  <TitlesOfParts>
    <vt:vector size="46"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2023-01-16T21:47:29Z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7A412861FBC14D8B9B7C77501031B280</vt:lpwstr>
  </property>
  <property fmtid="{A09F084E-AD41-489F-8076-AA5BE3082BCA}" pid="100">
    <vt:ui4>5</vt:ui4>
  </property>
  <property fmtid="{64440492-4C8B-11D1-8B70-080036B11A03}" pid="11">
    <vt:lpwstr>www.2ppt.com-爱PPT提供资源下载</vt:lpwstr>
  </property>
</Properties>
</file>