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056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063A98-C413-48B3-9A1B-71B583487E9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15828B-8797-4C6C-84C3-06984C9D33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dirty="0">
              <a:solidFill>
                <a:srgbClr val="EEECE1">
                  <a:lumMod val="2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15828B-8797-4C6C-84C3-06984C9D337F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57AF64-09A5-4C25-9BBA-4C342576802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296D83-08C3-46D2-B99F-4F8A4F0E53F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8541E-5014-4866-9485-7186259DAC1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1C340-81DA-4D67-B4E8-3A86D602531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D61BB-2DF3-43D2-97CD-3349404896F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661F4A-05E6-47DA-9275-583FDDE8C55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DDB24-C4EA-43F9-AB9C-EE7FA087308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40352-685E-4369-864D-6BC26C79ACD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95CDF-638D-49BE-9EF7-879B6436D1C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241A5C-A3F4-43BB-A156-BDEB48E983A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A63777-A7FF-4E4C-B6BA-781364059D4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6E779217-8113-4F60-A3F8-817F8799F57B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1600200" y="3276600"/>
            <a:ext cx="640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dirty="0">
                <a:latin typeface="Monotype Corsiva" panose="03010101010201010101" pitchFamily="66" charset="0"/>
              </a:rPr>
              <a:t>Comic strips &amp; Welcome to the unit</a:t>
            </a: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0" y="188912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Unit 5  </a:t>
            </a:r>
            <a:r>
              <a:rPr lang="en-US" altLang="zh-CN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Good </a:t>
            </a:r>
            <a:r>
              <a:rPr lang="en-US" altLang="zh-CN" sz="4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manners</a:t>
            </a:r>
          </a:p>
        </p:txBody>
      </p:sp>
      <p:sp>
        <p:nvSpPr>
          <p:cNvPr id="8" name="矩形 7"/>
          <p:cNvSpPr/>
          <p:nvPr/>
        </p:nvSpPr>
        <p:spPr>
          <a:xfrm>
            <a:off x="2924754" y="53340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WordArt 3"/>
          <p:cNvSpPr>
            <a:spLocks noChangeArrowheads="1" noChangeShapeType="1" noTextEdit="1"/>
          </p:cNvSpPr>
          <p:nvPr/>
        </p:nvSpPr>
        <p:spPr bwMode="auto">
          <a:xfrm>
            <a:off x="2362200" y="1066800"/>
            <a:ext cx="2819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Homework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1219200" y="2667000"/>
            <a:ext cx="7010400" cy="244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 err="1">
                <a:solidFill>
                  <a:schemeClr val="accent2"/>
                </a:solidFill>
                <a:latin typeface="Monotype Corsiva" panose="03010101010201010101" pitchFamily="66" charset="0"/>
              </a:rPr>
              <a:t>Ss</a:t>
            </a:r>
            <a:r>
              <a:rPr lang="en-US" altLang="zh-CN" sz="2800" b="1" dirty="0">
                <a:solidFill>
                  <a:schemeClr val="accent2"/>
                </a:solidFill>
                <a:latin typeface="Monotype Corsiva" panose="03010101010201010101" pitchFamily="66" charset="0"/>
              </a:rPr>
              <a:t> make dialogues about good manners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chemeClr val="accent2"/>
                </a:solidFill>
                <a:latin typeface="Monotype Corsiva" panose="03010101010201010101" pitchFamily="66" charset="0"/>
              </a:rPr>
              <a:t>   in public, at school…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chemeClr val="accent2"/>
                </a:solidFill>
                <a:latin typeface="Monotype Corsiva" panose="03010101010201010101" pitchFamily="66" charset="0"/>
              </a:rPr>
              <a:t>2. Search more information about good 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chemeClr val="accent2"/>
                </a:solidFill>
                <a:latin typeface="Monotype Corsiva" panose="03010101010201010101" pitchFamily="66" charset="0"/>
              </a:rPr>
              <a:t>   manners in different countries</a:t>
            </a:r>
            <a:r>
              <a:rPr lang="en-US" altLang="zh-CN" sz="2800" b="1" dirty="0" smtClean="0">
                <a:solidFill>
                  <a:schemeClr val="accent2"/>
                </a:solidFill>
                <a:latin typeface="Monotype Corsiva" panose="03010101010201010101" pitchFamily="66" charset="0"/>
              </a:rPr>
              <a:t>. </a:t>
            </a:r>
            <a:endParaRPr lang="en-US" altLang="zh-CN" sz="2800" b="1" dirty="0">
              <a:solidFill>
                <a:schemeClr val="accent2"/>
              </a:solidFill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609600" y="381000"/>
            <a:ext cx="198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 dirty="0"/>
              <a:t> Free- talk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685800" y="1219200"/>
            <a:ext cx="60198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Can we talk in class?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Can we listen to the teacher carefully?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Can we take down the notes carefully?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Can we make faces in class?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7" name="WordArt 5"/>
          <p:cNvSpPr>
            <a:spLocks noChangeArrowheads="1" noChangeShapeType="1" noTextEdit="1"/>
          </p:cNvSpPr>
          <p:nvPr/>
        </p:nvSpPr>
        <p:spPr bwMode="auto">
          <a:xfrm>
            <a:off x="1590675" y="1219200"/>
            <a:ext cx="56007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Black" panose="020B0A04020102020204"/>
              </a:rPr>
              <a:t>good manners in class</a:t>
            </a:r>
            <a:endParaRPr lang="zh-CN" altLang="en-US" sz="3600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 Black" panose="020B0A04020102020204"/>
            </a:endParaRP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609600" y="2362200"/>
            <a:ext cx="769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Ss talk about good manners in class in groups.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1295400" y="152400"/>
            <a:ext cx="632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BA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/>
              <a:t>Do the right things in public places</a:t>
            </a:r>
          </a:p>
        </p:txBody>
      </p:sp>
      <p:pic>
        <p:nvPicPr>
          <p:cNvPr id="75782" name="Picture 6" descr="t01aa3010fd983f2482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81200"/>
            <a:ext cx="2286000" cy="151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783" name="Picture 7" descr="t01e55137914a9cb129[1]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96000" y="1981200"/>
            <a:ext cx="20574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784" name="Picture 8" descr="t01d77529b97c56fd2f[1]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429000" y="1981200"/>
            <a:ext cx="1981200" cy="154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785" name="Picture 9" descr="t01699b4bc09999885e[1]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3400" y="4267200"/>
            <a:ext cx="2286000" cy="176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786" name="Picture 10" descr="t01fc67f284bef0da4b[1]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324600" y="4267200"/>
            <a:ext cx="2133600" cy="154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787" name="Picture 11" descr="t01994147bba77d0c3c[1]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505200" y="4343400"/>
            <a:ext cx="193992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788" name="Text Box 12"/>
          <p:cNvSpPr txBox="1">
            <a:spLocks noChangeArrowheads="1"/>
          </p:cNvSpPr>
          <p:nvPr/>
        </p:nvSpPr>
        <p:spPr bwMode="auto">
          <a:xfrm>
            <a:off x="304800" y="838200"/>
            <a:ext cx="2667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</a:rPr>
              <a:t>drop litter everywhere</a:t>
            </a:r>
          </a:p>
        </p:txBody>
      </p:sp>
      <p:sp>
        <p:nvSpPr>
          <p:cNvPr id="75789" name="Text Box 13"/>
          <p:cNvSpPr txBox="1">
            <a:spLocks noChangeArrowheads="1"/>
          </p:cNvSpPr>
          <p:nvPr/>
        </p:nvSpPr>
        <p:spPr bwMode="auto">
          <a:xfrm>
            <a:off x="3429000" y="838200"/>
            <a:ext cx="2514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 leave the tap running</a:t>
            </a:r>
          </a:p>
        </p:txBody>
      </p:sp>
      <p:sp>
        <p:nvSpPr>
          <p:cNvPr id="75790" name="Text Box 14"/>
          <p:cNvSpPr txBox="1">
            <a:spLocks noChangeArrowheads="1"/>
          </p:cNvSpPr>
          <p:nvPr/>
        </p:nvSpPr>
        <p:spPr bwMode="auto">
          <a:xfrm>
            <a:off x="6096000" y="8382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keep quiet in the library</a:t>
            </a:r>
          </a:p>
        </p:txBody>
      </p:sp>
      <p:sp>
        <p:nvSpPr>
          <p:cNvPr id="75791" name="Text Box 15"/>
          <p:cNvSpPr txBox="1">
            <a:spLocks noChangeArrowheads="1"/>
          </p:cNvSpPr>
          <p:nvPr/>
        </p:nvSpPr>
        <p:spPr bwMode="auto">
          <a:xfrm>
            <a:off x="381000" y="1447800"/>
            <a:ext cx="236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</a:rPr>
              <a:t>obey traffic rules</a:t>
            </a:r>
          </a:p>
        </p:txBody>
      </p:sp>
      <p:sp>
        <p:nvSpPr>
          <p:cNvPr id="75792" name="Text Box 16"/>
          <p:cNvSpPr txBox="1">
            <a:spLocks noChangeArrowheads="1"/>
          </p:cNvSpPr>
          <p:nvPr/>
        </p:nvSpPr>
        <p:spPr bwMode="auto">
          <a:xfrm>
            <a:off x="3429000" y="1447800"/>
            <a:ext cx="259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pick flowers in the park</a:t>
            </a:r>
          </a:p>
        </p:txBody>
      </p:sp>
      <p:sp>
        <p:nvSpPr>
          <p:cNvPr id="75793" name="Text Box 17"/>
          <p:cNvSpPr txBox="1">
            <a:spLocks noChangeArrowheads="1"/>
          </p:cNvSpPr>
          <p:nvPr/>
        </p:nvSpPr>
        <p:spPr bwMode="auto">
          <a:xfrm>
            <a:off x="6248400" y="1447800"/>
            <a:ext cx="2514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queue for your turn</a:t>
            </a:r>
          </a:p>
        </p:txBody>
      </p:sp>
      <p:sp>
        <p:nvSpPr>
          <p:cNvPr id="75794" name="Text Box 18"/>
          <p:cNvSpPr txBox="1">
            <a:spLocks noChangeArrowheads="1"/>
          </p:cNvSpPr>
          <p:nvPr/>
        </p:nvSpPr>
        <p:spPr bwMode="auto">
          <a:xfrm>
            <a:off x="1219200" y="152400"/>
            <a:ext cx="632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7FBA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/>
              <a:t>Match the pictures with the phrases</a:t>
            </a:r>
          </a:p>
        </p:txBody>
      </p:sp>
      <p:sp>
        <p:nvSpPr>
          <p:cNvPr id="75795" name="Text Box 19"/>
          <p:cNvSpPr txBox="1">
            <a:spLocks noChangeArrowheads="1"/>
          </p:cNvSpPr>
          <p:nvPr/>
        </p:nvSpPr>
        <p:spPr bwMode="auto">
          <a:xfrm>
            <a:off x="838200" y="152400"/>
            <a:ext cx="800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AA4C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 dirty="0"/>
              <a:t>Choose the right things to do in public places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406 0.0333 C 0.33211 0.18756 0.55034 0.34181 0.6375 0.4040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57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63" y="185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05 0.02822 C -0.02101 0.34506 -0.01979 0.66212 -0.01927 0.78909 " pathEditMode="relative" ptsTypes="aA">
                                      <p:cBhvr>
                                        <p:cTn id="15" dur="20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90287E-6 C -0.26927 0.16444 -0.53819 0.32933 -0.64583 0.3952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292" y="19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872 0.03978 C 0.28802 0.30782 0.53768 0.57609 0.6375 0.6838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31" y="321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56337E-6 C -0.00365 0.13182 -0.00712 0.26457 -0.00834 0.31753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158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56337E-6 C -0.26927 0.28909 -0.53836 0.57886 -0.64583 0.6949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292" y="34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5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8" grpId="0"/>
      <p:bldP spid="75789" grpId="0"/>
      <p:bldP spid="75790" grpId="0"/>
      <p:bldP spid="75791" grpId="0"/>
      <p:bldP spid="75792" grpId="0"/>
      <p:bldP spid="75793" grpId="0"/>
      <p:bldP spid="75794" grpId="0"/>
      <p:bldP spid="7579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5" name="WordArt 5"/>
          <p:cNvSpPr>
            <a:spLocks noChangeArrowheads="1" noChangeShapeType="1" noTextEdit="1"/>
          </p:cNvSpPr>
          <p:nvPr/>
        </p:nvSpPr>
        <p:spPr bwMode="auto">
          <a:xfrm>
            <a:off x="838200" y="762000"/>
            <a:ext cx="69151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/>
              </a:rPr>
              <a:t>Good manners in the library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1066800" y="2133600"/>
            <a:ext cx="63246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dirty="0">
                <a:latin typeface="Times New Roman" panose="02020603050405020304" pitchFamily="18" charset="0"/>
              </a:rPr>
              <a:t>Discuss:</a:t>
            </a:r>
          </a:p>
          <a:p>
            <a:pPr algn="l">
              <a:spcBef>
                <a:spcPct val="50000"/>
              </a:spcBef>
            </a:pPr>
            <a:r>
              <a:rPr lang="en-US" altLang="zh-CN" sz="3600" dirty="0">
                <a:latin typeface="Monotype Corsiva" panose="03010101010201010101" pitchFamily="66" charset="0"/>
              </a:rPr>
              <a:t>What can we do in the library?</a:t>
            </a:r>
          </a:p>
          <a:p>
            <a:pPr algn="l">
              <a:spcBef>
                <a:spcPct val="50000"/>
              </a:spcBef>
            </a:pPr>
            <a:r>
              <a:rPr lang="en-US" altLang="zh-CN" sz="3600" dirty="0">
                <a:latin typeface="Monotype Corsiva" panose="03010101010201010101" pitchFamily="66" charset="0"/>
              </a:rPr>
              <a:t>What can’t we do in the library?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9" name="WordArt 5"/>
          <p:cNvSpPr>
            <a:spLocks noChangeArrowheads="1" noChangeShapeType="1" noTextEdit="1"/>
          </p:cNvSpPr>
          <p:nvPr/>
        </p:nvSpPr>
        <p:spPr bwMode="auto">
          <a:xfrm>
            <a:off x="914400" y="381000"/>
            <a:ext cx="69151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/>
              </a:rPr>
              <a:t>Listen and complete</a:t>
            </a:r>
            <a:endParaRPr lang="zh-CN" altLang="en-US" sz="3600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457200" y="1447800"/>
            <a:ext cx="3657600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dirty="0"/>
              <a:t>We should…</a:t>
            </a:r>
          </a:p>
          <a:p>
            <a:pPr algn="l">
              <a:spcBef>
                <a:spcPct val="50000"/>
              </a:spcBef>
            </a:pPr>
            <a:endParaRPr lang="en-US" altLang="zh-CN" sz="3200" dirty="0"/>
          </a:p>
          <a:p>
            <a:pPr algn="l">
              <a:spcBef>
                <a:spcPct val="50000"/>
              </a:spcBef>
            </a:pPr>
            <a:endParaRPr lang="en-US" altLang="zh-CN" sz="3200" dirty="0"/>
          </a:p>
          <a:p>
            <a:pPr algn="l">
              <a:spcBef>
                <a:spcPct val="50000"/>
              </a:spcBef>
            </a:pPr>
            <a:r>
              <a:rPr lang="en-US" altLang="zh-CN" sz="3200" dirty="0"/>
              <a:t>We shouldn’t…</a:t>
            </a: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838200" y="1905000"/>
            <a:ext cx="6477000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dirty="0">
                <a:solidFill>
                  <a:srgbClr val="FF0066"/>
                </a:solidFill>
                <a:latin typeface="Times New Roman" panose="02020603050405020304" pitchFamily="18" charset="0"/>
              </a:rPr>
              <a:t>keep quite</a:t>
            </a:r>
          </a:p>
          <a:p>
            <a:pPr algn="l">
              <a:spcBef>
                <a:spcPct val="50000"/>
              </a:spcBef>
            </a:pPr>
            <a:r>
              <a:rPr lang="en-US" altLang="zh-CN" sz="2800" dirty="0">
                <a:solidFill>
                  <a:srgbClr val="FF0066"/>
                </a:solidFill>
                <a:latin typeface="Times New Roman" panose="02020603050405020304" pitchFamily="18" charset="0"/>
              </a:rPr>
              <a:t>keep the library clean</a:t>
            </a:r>
          </a:p>
          <a:p>
            <a:pPr algn="l">
              <a:spcBef>
                <a:spcPct val="50000"/>
              </a:spcBef>
            </a:pPr>
            <a:r>
              <a:rPr lang="en-US" altLang="zh-CN" sz="2800" dirty="0">
                <a:solidFill>
                  <a:srgbClr val="FF0066"/>
                </a:solidFill>
                <a:latin typeface="Times New Roman" panose="02020603050405020304" pitchFamily="18" charset="0"/>
              </a:rPr>
              <a:t>put the books back after reading</a:t>
            </a: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914400" y="4267200"/>
            <a:ext cx="6477000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drop litter everywhere</a:t>
            </a:r>
          </a:p>
          <a:p>
            <a:pPr algn="l">
              <a:spcBef>
                <a:spcPct val="50000"/>
              </a:spcBef>
            </a:pPr>
            <a:r>
              <a:rPr lang="en-US" altLang="zh-CN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eat in the library</a:t>
            </a:r>
          </a:p>
          <a:p>
            <a:pPr algn="l">
              <a:spcBef>
                <a:spcPct val="50000"/>
              </a:spcBef>
            </a:pPr>
            <a:r>
              <a:rPr lang="en-US" altLang="zh-CN" sz="2800" dirty="0">
                <a:solidFill>
                  <a:schemeClr val="accent2"/>
                </a:solidFill>
                <a:latin typeface="Times New Roman" panose="02020603050405020304" pitchFamily="18" charset="0"/>
              </a:rPr>
              <a:t>write in the books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1" grpId="0"/>
      <p:bldP spid="778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3" name="WordArt 5"/>
          <p:cNvSpPr>
            <a:spLocks noChangeArrowheads="1" noChangeShapeType="1" noTextEdit="1"/>
          </p:cNvSpPr>
          <p:nvPr/>
        </p:nvSpPr>
        <p:spPr bwMode="auto">
          <a:xfrm>
            <a:off x="2667000" y="533400"/>
            <a:ext cx="3133725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kern="10" dirty="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/>
              </a:rPr>
              <a:t>Comic strips</a:t>
            </a:r>
            <a:endParaRPr lang="zh-CN" altLang="en-US" sz="3600" kern="10" dirty="0"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609600" y="1524000"/>
            <a:ext cx="7620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b="1"/>
              <a:t>What does Eddie want Hobo to do?</a:t>
            </a:r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685800" y="2438400"/>
            <a:ext cx="7239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</a:rPr>
              <a:t>He wants Hobo to learn about manners.</a:t>
            </a: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838200" y="3200400"/>
            <a:ext cx="617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zh-CN" altLang="zh-CN"/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762000" y="3276600"/>
            <a:ext cx="6629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solidFill>
                  <a:schemeClr val="accent2"/>
                </a:solidFill>
                <a:latin typeface="Monotype Corsiva" panose="03010101010201010101" pitchFamily="66" charset="0"/>
              </a:rPr>
              <a:t>He wants Hobo to </a:t>
            </a:r>
            <a:r>
              <a:rPr lang="en-US" altLang="zh-CN" sz="2800" b="1">
                <a:solidFill>
                  <a:srgbClr val="FF0066"/>
                </a:solidFill>
                <a:latin typeface="Monotype Corsiva" panose="03010101010201010101" pitchFamily="66" charset="0"/>
              </a:rPr>
              <a:t>share his things with others</a:t>
            </a:r>
            <a:r>
              <a:rPr lang="en-US" altLang="zh-CN" sz="2800" b="1">
                <a:solidFill>
                  <a:schemeClr val="accent2"/>
                </a:solidFill>
                <a:latin typeface="Monotype Corsiva" panose="03010101010201010101" pitchFamily="66" charset="0"/>
              </a:rPr>
              <a:t>.</a:t>
            </a:r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762000" y="3962400"/>
            <a:ext cx="6629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solidFill>
                  <a:schemeClr val="accent2"/>
                </a:solidFill>
                <a:latin typeface="Monotype Corsiva" panose="03010101010201010101" pitchFamily="66" charset="0"/>
              </a:rPr>
              <a:t>He wants Hobo to </a:t>
            </a:r>
            <a:r>
              <a:rPr lang="en-US" altLang="zh-CN" sz="2800" b="1">
                <a:solidFill>
                  <a:srgbClr val="FF0066"/>
                </a:solidFill>
                <a:latin typeface="Monotype Corsiva" panose="03010101010201010101" pitchFamily="66" charset="0"/>
              </a:rPr>
              <a:t>wait quietly</a:t>
            </a:r>
            <a:r>
              <a:rPr lang="en-US" altLang="zh-CN" sz="2800" b="1">
                <a:solidFill>
                  <a:schemeClr val="accent2"/>
                </a:solidFill>
                <a:latin typeface="Monotype Corsiva" panose="03010101010201010101" pitchFamily="66" charset="0"/>
              </a:rPr>
              <a:t>.</a:t>
            </a:r>
          </a:p>
        </p:txBody>
      </p:sp>
      <p:sp>
        <p:nvSpPr>
          <p:cNvPr id="78859" name="Text Box 11"/>
          <p:cNvSpPr txBox="1">
            <a:spLocks noChangeArrowheads="1"/>
          </p:cNvSpPr>
          <p:nvPr/>
        </p:nvSpPr>
        <p:spPr bwMode="auto">
          <a:xfrm>
            <a:off x="762000" y="4572000"/>
            <a:ext cx="6629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solidFill>
                  <a:schemeClr val="accent2"/>
                </a:solidFill>
                <a:latin typeface="Monotype Corsiva" panose="03010101010201010101" pitchFamily="66" charset="0"/>
              </a:rPr>
              <a:t>He wants Hobo not to </a:t>
            </a:r>
            <a:r>
              <a:rPr lang="en-US" altLang="zh-CN" sz="2800" b="1">
                <a:solidFill>
                  <a:srgbClr val="FF0066"/>
                </a:solidFill>
                <a:latin typeface="Monotype Corsiva" panose="03010101010201010101" pitchFamily="66" charset="0"/>
              </a:rPr>
              <a:t>cut in</a:t>
            </a:r>
            <a:r>
              <a:rPr lang="en-US" altLang="zh-CN" sz="2800" b="1">
                <a:solidFill>
                  <a:schemeClr val="accent2"/>
                </a:solidFill>
                <a:latin typeface="Monotype Corsiva" panose="03010101010201010101" pitchFamily="66" charset="0"/>
              </a:rPr>
              <a:t> on others.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5" grpId="0"/>
      <p:bldP spid="78857" grpId="0"/>
      <p:bldP spid="78858" grpId="0"/>
      <p:bldP spid="788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pic>
        <p:nvPicPr>
          <p:cNvPr id="79875" name="Picture 3" descr="girl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1524000" y="1676400"/>
            <a:ext cx="480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zh-CN" altLang="zh-CN"/>
          </a:p>
        </p:txBody>
      </p:sp>
      <p:sp>
        <p:nvSpPr>
          <p:cNvPr id="79877" name="WordArt 5"/>
          <p:cNvSpPr>
            <a:spLocks noChangeArrowheads="1" noChangeShapeType="1" noTextEdit="1"/>
          </p:cNvSpPr>
          <p:nvPr/>
        </p:nvSpPr>
        <p:spPr bwMode="auto">
          <a:xfrm>
            <a:off x="1219200" y="2209800"/>
            <a:ext cx="5105400" cy="2057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en-US" altLang="zh-CN" sz="3600" b="1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Arial Black" panose="020B0A04020102020204"/>
              </a:rPr>
              <a:t>Act out the dialogue</a:t>
            </a:r>
            <a:endParaRPr lang="zh-CN" altLang="en-US" sz="3600" b="1" kern="1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Arial Black" panose="020B0A0402010202020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609600" y="381000"/>
            <a:ext cx="3124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zh-CN" altLang="zh-CN"/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2438400" y="152400"/>
            <a:ext cx="2743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Summary</a:t>
            </a: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381000" y="762000"/>
            <a:ext cx="7467600" cy="5008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 dirty="0"/>
              <a:t>1. </a:t>
            </a:r>
            <a:r>
              <a:rPr lang="zh-CN" altLang="en-US" sz="2800" b="1" dirty="0"/>
              <a:t>随意乱扔垃圾</a:t>
            </a:r>
          </a:p>
          <a:p>
            <a:pPr algn="l">
              <a:spcBef>
                <a:spcPct val="50000"/>
              </a:spcBef>
            </a:pPr>
            <a:r>
              <a:rPr lang="en-US" altLang="zh-CN" sz="2800" b="1" dirty="0"/>
              <a:t>2. </a:t>
            </a:r>
            <a:r>
              <a:rPr lang="zh-CN" altLang="en-US" sz="2800" b="1" dirty="0"/>
              <a:t>让水龙头的水一直流着</a:t>
            </a:r>
          </a:p>
          <a:p>
            <a:pPr algn="l">
              <a:spcBef>
                <a:spcPct val="50000"/>
              </a:spcBef>
            </a:pPr>
            <a:r>
              <a:rPr lang="en-US" altLang="zh-CN" sz="2800" b="1" dirty="0"/>
              <a:t>3. </a:t>
            </a:r>
            <a:r>
              <a:rPr lang="zh-CN" altLang="en-US" sz="2800" b="1" dirty="0"/>
              <a:t>遵守交通规则</a:t>
            </a:r>
          </a:p>
          <a:p>
            <a:pPr algn="l">
              <a:spcBef>
                <a:spcPct val="50000"/>
              </a:spcBef>
            </a:pPr>
            <a:r>
              <a:rPr lang="en-US" altLang="zh-CN" sz="2800" b="1" dirty="0"/>
              <a:t>4. </a:t>
            </a:r>
            <a:r>
              <a:rPr lang="zh-CN" altLang="en-US" sz="2800" b="1" dirty="0"/>
              <a:t>排队等候</a:t>
            </a:r>
          </a:p>
          <a:p>
            <a:pPr algn="l">
              <a:spcBef>
                <a:spcPct val="50000"/>
              </a:spcBef>
            </a:pPr>
            <a:r>
              <a:rPr lang="en-US" altLang="zh-CN" sz="2800" b="1" dirty="0"/>
              <a:t>5. </a:t>
            </a:r>
            <a:r>
              <a:rPr lang="zh-CN" altLang="en-US" sz="2800" b="1" dirty="0"/>
              <a:t>打断别人</a:t>
            </a:r>
          </a:p>
          <a:p>
            <a:pPr algn="l">
              <a:spcBef>
                <a:spcPct val="50000"/>
              </a:spcBef>
            </a:pPr>
            <a:r>
              <a:rPr lang="en-US" altLang="zh-CN" sz="2800" b="1" dirty="0"/>
              <a:t>6. </a:t>
            </a:r>
            <a:r>
              <a:rPr lang="zh-CN" altLang="en-US" sz="2800" b="1" dirty="0"/>
              <a:t>你够大了可以学习礼仪了。</a:t>
            </a:r>
          </a:p>
          <a:p>
            <a:pPr algn="l">
              <a:spcBef>
                <a:spcPct val="50000"/>
              </a:spcBef>
            </a:pPr>
            <a:endParaRPr lang="zh-CN" altLang="en-US" sz="2800" b="1" dirty="0"/>
          </a:p>
          <a:p>
            <a:pPr algn="l">
              <a:spcBef>
                <a:spcPct val="50000"/>
              </a:spcBef>
            </a:pPr>
            <a:r>
              <a:rPr lang="en-US" altLang="zh-CN" sz="2800" b="1" dirty="0"/>
              <a:t>7. </a:t>
            </a:r>
            <a:r>
              <a:rPr lang="zh-CN" altLang="en-US" sz="2800" b="1" dirty="0"/>
              <a:t>活到老，学到老。</a:t>
            </a:r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4800600" y="762000"/>
            <a:ext cx="4114800" cy="308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 dirty="0">
                <a:solidFill>
                  <a:srgbClr val="FF0066"/>
                </a:solidFill>
              </a:rPr>
              <a:t>drop litter everywhere</a:t>
            </a:r>
          </a:p>
          <a:p>
            <a:pPr algn="l">
              <a:spcBef>
                <a:spcPct val="50000"/>
              </a:spcBef>
            </a:pPr>
            <a:r>
              <a:rPr lang="en-US" altLang="zh-CN" sz="2800" b="1" dirty="0">
                <a:solidFill>
                  <a:srgbClr val="FF0066"/>
                </a:solidFill>
              </a:rPr>
              <a:t>leave the tap running</a:t>
            </a:r>
          </a:p>
          <a:p>
            <a:pPr algn="l">
              <a:spcBef>
                <a:spcPct val="50000"/>
              </a:spcBef>
            </a:pPr>
            <a:r>
              <a:rPr lang="en-US" altLang="zh-CN" sz="2800" b="1" dirty="0">
                <a:solidFill>
                  <a:srgbClr val="FF0066"/>
                </a:solidFill>
              </a:rPr>
              <a:t>obey  traffic rules</a:t>
            </a:r>
          </a:p>
          <a:p>
            <a:pPr algn="l">
              <a:spcBef>
                <a:spcPct val="50000"/>
              </a:spcBef>
            </a:pPr>
            <a:r>
              <a:rPr lang="en-US" altLang="zh-CN" sz="2800" b="1" dirty="0">
                <a:solidFill>
                  <a:srgbClr val="FF0066"/>
                </a:solidFill>
              </a:rPr>
              <a:t>queue for your turn</a:t>
            </a:r>
          </a:p>
          <a:p>
            <a:pPr algn="l">
              <a:spcBef>
                <a:spcPct val="50000"/>
              </a:spcBef>
            </a:pPr>
            <a:r>
              <a:rPr lang="en-US" altLang="zh-CN" sz="2800" b="1" dirty="0">
                <a:solidFill>
                  <a:srgbClr val="FF0066"/>
                </a:solidFill>
              </a:rPr>
              <a:t>cut in on others</a:t>
            </a:r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762000" y="4572000"/>
            <a:ext cx="807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 dirty="0">
                <a:solidFill>
                  <a:srgbClr val="FF0066"/>
                </a:solidFill>
              </a:rPr>
              <a:t>You’re old enough to learn about manners.</a:t>
            </a:r>
          </a:p>
        </p:txBody>
      </p:sp>
      <p:sp>
        <p:nvSpPr>
          <p:cNvPr id="80906" name="Text Box 10"/>
          <p:cNvSpPr txBox="1">
            <a:spLocks noChangeArrowheads="1"/>
          </p:cNvSpPr>
          <p:nvPr/>
        </p:nvSpPr>
        <p:spPr bwMode="auto">
          <a:xfrm>
            <a:off x="914400" y="5791200"/>
            <a:ext cx="807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 dirty="0">
                <a:solidFill>
                  <a:srgbClr val="FF0066"/>
                </a:solidFill>
              </a:rPr>
              <a:t>You’re never too old to learn.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9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9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9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9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9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09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09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5" grpId="0"/>
      <p:bldP spid="80906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319</Words>
  <Application>Microsoft Office PowerPoint</Application>
  <PresentationFormat>全屏显示(4:3)</PresentationFormat>
  <Paragraphs>64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宋体</vt:lpstr>
      <vt:lpstr>微软雅黑</vt:lpstr>
      <vt:lpstr>Arial</vt:lpstr>
      <vt:lpstr>Arial Black</vt:lpstr>
      <vt:lpstr>Calibri</vt:lpstr>
      <vt:lpstr>Monotype Corsiva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2023-01-16T21:47:50Z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A1D08682F9F44DCD88C2657953FB458E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