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08" r:id="rId2"/>
    <p:sldId id="499" r:id="rId3"/>
    <p:sldId id="500" r:id="rId4"/>
    <p:sldId id="491" r:id="rId5"/>
    <p:sldId id="496" r:id="rId6"/>
    <p:sldId id="492" r:id="rId7"/>
    <p:sldId id="497" r:id="rId8"/>
    <p:sldId id="494" r:id="rId9"/>
    <p:sldId id="495" r:id="rId10"/>
    <p:sldId id="446" r:id="rId11"/>
    <p:sldId id="459" r:id="rId12"/>
    <p:sldId id="460" r:id="rId13"/>
    <p:sldId id="468" r:id="rId14"/>
    <p:sldId id="438" r:id="rId15"/>
    <p:sldId id="392" r:id="rId16"/>
    <p:sldId id="393" r:id="rId17"/>
    <p:sldId id="478" r:id="rId18"/>
    <p:sldId id="479" r:id="rId19"/>
    <p:sldId id="394" r:id="rId20"/>
    <p:sldId id="434" r:id="rId21"/>
    <p:sldId id="470" r:id="rId22"/>
    <p:sldId id="471" r:id="rId23"/>
    <p:sldId id="475" r:id="rId24"/>
    <p:sldId id="472" r:id="rId25"/>
    <p:sldId id="469" r:id="rId26"/>
    <p:sldId id="448" r:id="rId27"/>
    <p:sldId id="449" r:id="rId28"/>
    <p:sldId id="450" r:id="rId29"/>
    <p:sldId id="455" r:id="rId30"/>
    <p:sldId id="456" r:id="rId31"/>
    <p:sldId id="457" r:id="rId32"/>
    <p:sldId id="458" r:id="rId33"/>
    <p:sldId id="461" r:id="rId34"/>
    <p:sldId id="462" r:id="rId35"/>
    <p:sldId id="463" r:id="rId36"/>
    <p:sldId id="464" r:id="rId37"/>
    <p:sldId id="501" r:id="rId38"/>
    <p:sldId id="498" r:id="rId39"/>
    <p:sldId id="484" r:id="rId40"/>
    <p:sldId id="485" r:id="rId41"/>
    <p:sldId id="466" r:id="rId42"/>
    <p:sldId id="341" r:id="rId4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FF"/>
    <a:srgbClr val="FF33CC"/>
    <a:srgbClr val="003399"/>
    <a:srgbClr val="0082B0"/>
    <a:srgbClr val="009ED6"/>
    <a:srgbClr val="66FF33"/>
    <a:srgbClr val="1A85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4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3C27065-8ADA-48E0-AD31-7823722CDF0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39725"/>
            <a:ext cx="2057400" cy="57864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39725"/>
            <a:ext cx="6019800" cy="5786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 userDrawn="1"/>
        </p:nvSpPr>
        <p:spPr bwMode="auto">
          <a:xfrm>
            <a:off x="0" y="0"/>
            <a:ext cx="9153525" cy="6480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27" name="矩形 7"/>
          <p:cNvSpPr>
            <a:spLocks noChangeArrowheads="1"/>
          </p:cNvSpPr>
          <p:nvPr/>
        </p:nvSpPr>
        <p:spPr bwMode="auto">
          <a:xfrm>
            <a:off x="0" y="0"/>
            <a:ext cx="6300788" cy="3429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28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1825625" y="339725"/>
            <a:ext cx="67786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矩形 6"/>
          <p:cNvSpPr>
            <a:spLocks noChangeArrowheads="1"/>
          </p:cNvSpPr>
          <p:nvPr/>
        </p:nvSpPr>
        <p:spPr bwMode="auto">
          <a:xfrm>
            <a:off x="2124075" y="0"/>
            <a:ext cx="7019925" cy="347663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30" name="矩形 6"/>
          <p:cNvSpPr>
            <a:spLocks noChangeArrowheads="1"/>
          </p:cNvSpPr>
          <p:nvPr userDrawn="1"/>
        </p:nvSpPr>
        <p:spPr bwMode="auto">
          <a:xfrm>
            <a:off x="0" y="6742113"/>
            <a:ext cx="7380288" cy="115887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&#38142;&#25509;&#36164;&#28304;/Unit%202%20activity%203.mp3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../&#27979;&#35797;&#21644;&#21548;&#21147;/&#27979;&#35797;&#39064;/M8-Unit2%20&#32451;&#20064;&#21450;&#31572;&#26696;.doc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://www.100md.com/index/0B/30/ki/40/" TargetMode="Externa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/>
          <p:cNvSpPr>
            <a:spLocks noChangeArrowheads="1"/>
          </p:cNvSpPr>
          <p:nvPr/>
        </p:nvSpPr>
        <p:spPr bwMode="auto">
          <a:xfrm>
            <a:off x="1187450" y="1341438"/>
            <a:ext cx="1368425" cy="1152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 sz="1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547813" y="1341438"/>
            <a:ext cx="13684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6600" b="1"/>
              <a:t>8</a:t>
            </a:r>
          </a:p>
        </p:txBody>
      </p:sp>
      <p:sp>
        <p:nvSpPr>
          <p:cNvPr id="2052" name="WordArt 5"/>
          <p:cNvSpPr>
            <a:spLocks noChangeArrowheads="1" noChangeShapeType="1" noTextEdit="1"/>
          </p:cNvSpPr>
          <p:nvPr/>
        </p:nvSpPr>
        <p:spPr bwMode="auto">
          <a:xfrm>
            <a:off x="1116013" y="1125538"/>
            <a:ext cx="1600200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85404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Module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79512" y="2565400"/>
            <a:ext cx="8785225" cy="252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5000"/>
              </a:lnSpc>
              <a:spcBef>
                <a:spcPct val="50000"/>
              </a:spcBef>
            </a:pPr>
            <a:r>
              <a:rPr lang="en-US" altLang="zh-CN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Unit 2  </a:t>
            </a:r>
          </a:p>
          <a:p>
            <a:pPr algn="ctr" eaLnBrk="1" hangingPunct="1">
              <a:lnSpc>
                <a:spcPts val="5000"/>
              </a:lnSpc>
              <a:spcBef>
                <a:spcPts val="2000"/>
              </a:spcBef>
            </a:pPr>
            <a:r>
              <a:rPr lang="zh-CN" altLang="en-US" sz="1800" dirty="0"/>
              <a:t> </a:t>
            </a:r>
            <a:r>
              <a:rPr lang="en-US" altLang="zh-CN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I was trying to </a:t>
            </a:r>
            <a:r>
              <a:rPr lang="en-US" altLang="zh-CN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pick it up</a:t>
            </a:r>
            <a:r>
              <a:rPr lang="en-US" altLang="zh-CN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ts val="5000"/>
              </a:lnSpc>
              <a:spcBef>
                <a:spcPts val="2000"/>
              </a:spcBef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zh-CN" sz="44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 it bit me again.</a:t>
            </a:r>
            <a:r>
              <a:rPr lang="en-US" altLang="zh-CN" sz="1800" dirty="0"/>
              <a:t> </a:t>
            </a:r>
          </a:p>
        </p:txBody>
      </p:sp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2987675" y="1268413"/>
            <a:ext cx="4392613" cy="86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200" b="1" kern="10">
                <a:solidFill>
                  <a:srgbClr val="AE2A28"/>
                </a:solidFill>
                <a:latin typeface="Arial" panose="020B0604020202020204"/>
                <a:cs typeface="Arial" panose="020B0604020202020204"/>
              </a:rPr>
              <a:t>Accidents</a:t>
            </a:r>
            <a:endParaRPr lang="zh-CN" altLang="en-US" sz="5200" b="1" kern="10">
              <a:solidFill>
                <a:srgbClr val="AE2A28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7727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"/>
          <p:cNvSpPr>
            <a:spLocks noChangeArrowheads="1"/>
          </p:cNvSpPr>
          <p:nvPr/>
        </p:nvSpPr>
        <p:spPr bwMode="auto">
          <a:xfrm>
            <a:off x="468313" y="476250"/>
            <a:ext cx="8388350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100"/>
              </a:lnSpc>
            </a:pPr>
            <a:r>
              <a:rPr lang="zh-CN" altLang="en-US" sz="3200" b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过去进行时的固定句型 </a:t>
            </a:r>
            <a:endParaRPr lang="en-US" sz="3200" b="1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1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Jim was reading ______ (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) the teacher came in. </a:t>
            </a:r>
          </a:p>
          <a:p>
            <a:pPr>
              <a:lnSpc>
                <a:spcPts val="41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当老师进来的时候，吉姆正在读书。 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1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Jim was reading _______(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) Kate was watching TV. </a:t>
            </a:r>
          </a:p>
          <a:p>
            <a:pPr>
              <a:lnSpc>
                <a:spcPts val="41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在凯特正在看电视的同时，吉姆正在读书。  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1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Jim came in _______(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) Kate was watching TV. </a:t>
            </a:r>
          </a:p>
          <a:p>
            <a:pPr>
              <a:lnSpc>
                <a:spcPts val="41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在凯特正在看电视的时候，吉姆进来了。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4100"/>
              </a:lnSpc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627313" y="981075"/>
            <a:ext cx="3097212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W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</a:t>
            </a:r>
          </a:p>
          <a:p>
            <a:pPr eaLnBrk="1" hangingPunct="1"/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while</a:t>
            </a:r>
          </a:p>
          <a:p>
            <a:pPr eaLnBrk="1" hangingPunct="1"/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endParaRPr lang="zh-CN" alt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858000" y="3108325"/>
            <a:ext cx="1003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b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4000" b="1">
                <a:latin typeface="Times New Roman" panose="02020603050405020304" pitchFamily="18" charset="0"/>
              </a:rPr>
              <a:t>te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81000" y="5927725"/>
            <a:ext cx="1398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cl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4000" b="1">
                <a:latin typeface="Times New Roman" panose="02020603050405020304" pitchFamily="18" charset="0"/>
              </a:rPr>
              <a:t>mb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779838" y="6021388"/>
            <a:ext cx="11160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h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4000" b="1">
                <a:latin typeface="Times New Roman" panose="02020603050405020304" pitchFamily="18" charset="0"/>
              </a:rPr>
              <a:t>de</a:t>
            </a:r>
          </a:p>
        </p:txBody>
      </p:sp>
      <p:sp>
        <p:nvSpPr>
          <p:cNvPr id="35845" name="WordArt 5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7772400" cy="6096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FF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比一比，看谁能快速说出下面的单词。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086600" y="6003925"/>
            <a:ext cx="1482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thr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ow</a:t>
            </a:r>
          </a:p>
        </p:txBody>
      </p:sp>
      <p:pic>
        <p:nvPicPr>
          <p:cNvPr id="35847" name="Picture 7" descr="u=2309328622,1890812143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870325"/>
            <a:ext cx="25908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8" descr="9e95e1eb90530d6a6f9dfbe435b2ce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71800" y="3886200"/>
            <a:ext cx="28956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9" name="Picture 9" descr="u=595680153,2531523257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9800" y="3794125"/>
            <a:ext cx="29718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61988" y="3168650"/>
            <a:ext cx="1144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p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ai</a:t>
            </a:r>
            <a:r>
              <a:rPr lang="en-US" altLang="zh-CN" sz="4000" b="1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3276600" y="3244850"/>
            <a:ext cx="2132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m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4000" b="1">
                <a:latin typeface="Times New Roman" panose="02020603050405020304" pitchFamily="18" charset="0"/>
              </a:rPr>
              <a:t>d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4000" b="1" u="sng">
                <a:latin typeface="Times New Roman" panose="02020603050405020304" pitchFamily="18" charset="0"/>
              </a:rPr>
              <a:t>c</a:t>
            </a:r>
            <a:r>
              <a:rPr lang="en-US" altLang="zh-CN" sz="4000" b="1" u="sng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4000" b="1" u="sng">
                <a:latin typeface="Times New Roman" panose="02020603050405020304" pitchFamily="18" charset="0"/>
              </a:rPr>
              <a:t>ne</a:t>
            </a:r>
          </a:p>
        </p:txBody>
      </p:sp>
      <p:pic>
        <p:nvPicPr>
          <p:cNvPr id="35852" name="Picture 12" descr="u=3226248004,3975600744&amp;fm=23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600" y="1066800"/>
            <a:ext cx="2286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3" name="Picture 13" descr="u=1611418662,3481877016&amp;fm=23&amp;gp=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52800" y="990600"/>
            <a:ext cx="20574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54" name="Picture 14" descr="X0V9Q4~(X6_G%EW0WAN(OO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638800" y="1066800"/>
            <a:ext cx="28956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843213" y="981075"/>
            <a:ext cx="295275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/>
              <a:t>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take some medicine</a:t>
            </a:r>
          </a:p>
          <a:p>
            <a:pPr algn="ctr"/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吃药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6372225" y="2205038"/>
            <a:ext cx="2411413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/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b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latin typeface="Times New Roman" panose="02020603050405020304" pitchFamily="18" charset="0"/>
              </a:rPr>
              <a:t>te--- b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latin typeface="Times New Roman" panose="02020603050405020304" pitchFamily="18" charset="0"/>
              </a:rPr>
              <a:t>t</a:t>
            </a:r>
            <a:r>
              <a:rPr lang="en-US" altLang="zh-CN"/>
              <a:t> </a:t>
            </a: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3059113" y="5229225"/>
            <a:ext cx="273685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/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h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latin typeface="Times New Roman" panose="02020603050405020304" pitchFamily="18" charset="0"/>
              </a:rPr>
              <a:t>de--- h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latin typeface="Times New Roman" panose="02020603050405020304" pitchFamily="18" charset="0"/>
              </a:rPr>
              <a:t>d 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6011863" y="5229225"/>
            <a:ext cx="3132137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zh-CN" altLang="en-US"/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thr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ow</a:t>
            </a:r>
            <a:r>
              <a:rPr lang="en-US" altLang="zh-CN" sz="3200" b="1">
                <a:latin typeface="Times New Roman" panose="02020603050405020304" pitchFamily="18" charset="0"/>
              </a:rPr>
              <a:t>--- thr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ew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/>
      <p:bldP spid="35844" grpId="0"/>
      <p:bldP spid="35845" grpId="0" animBg="1"/>
      <p:bldP spid="35846" grpId="0"/>
      <p:bldP spid="35850" grpId="0"/>
      <p:bldP spid="35851" grpId="0"/>
      <p:bldP spid="35855" grpId="0" animBg="1"/>
      <p:bldP spid="35856" grpId="0" animBg="1"/>
      <p:bldP spid="35857" grpId="0" animBg="1"/>
      <p:bldP spid="358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195513" y="2852738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fr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600" b="1">
                <a:latin typeface="Times New Roman" panose="02020603050405020304" pitchFamily="18" charset="0"/>
              </a:rPr>
              <a:t>dge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364163" y="2781300"/>
            <a:ext cx="1144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h</a:t>
            </a:r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ur</a:t>
            </a:r>
            <a:r>
              <a:rPr lang="en-US" altLang="zh-CN" sz="4000" b="1">
                <a:latin typeface="Times New Roman" panose="02020603050405020304" pitchFamily="18" charset="0"/>
              </a:rPr>
              <a:t>t</a:t>
            </a:r>
          </a:p>
        </p:txBody>
      </p:sp>
      <p:pic>
        <p:nvPicPr>
          <p:cNvPr id="36868" name="Picture 4" descr="u=2649882526,3246198094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476250"/>
            <a:ext cx="26670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5" descr="u=350595013,1119994095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476250"/>
            <a:ext cx="2667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4859338" y="3573463"/>
            <a:ext cx="2449512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/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h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ur</a:t>
            </a:r>
            <a:r>
              <a:rPr lang="en-US" altLang="zh-CN" sz="3200" b="1">
                <a:latin typeface="Times New Roman" panose="02020603050405020304" pitchFamily="18" charset="0"/>
              </a:rPr>
              <a:t>t--- h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ur</a:t>
            </a:r>
            <a:r>
              <a:rPr lang="en-US" altLang="zh-CN" sz="3200" b="1"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950913" y="4838700"/>
            <a:ext cx="49625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in pain    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疼痛</a:t>
            </a:r>
          </a:p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climb out 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爬出来</a:t>
            </a:r>
          </a:p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get worse 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转坏，变得更糟糕</a:t>
            </a:r>
          </a:p>
          <a:p>
            <a:pPr eaLnBrk="1" hangingPunct="1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take some medicine 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吃药</a:t>
            </a:r>
            <a:endParaRPr lang="zh-CN" alt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  <p:bldP spid="36870" grpId="0" animBg="1"/>
      <p:bldP spid="368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C:\Documents and Settings\Administrator\桌面\图片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3275" y="2693988"/>
            <a:ext cx="4230688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6"/>
          <p:cNvSpPr>
            <a:spLocks noChangeArrowheads="1"/>
          </p:cNvSpPr>
          <p:nvPr/>
        </p:nvSpPr>
        <p:spPr bwMode="auto">
          <a:xfrm>
            <a:off x="228600" y="990600"/>
            <a:ext cx="4395788" cy="18097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FontTx/>
              <a:buNone/>
            </a:pPr>
            <a:endParaRPr lang="zh-CN" altLang="en-US" sz="1700"/>
          </a:p>
        </p:txBody>
      </p:sp>
      <p:sp>
        <p:nvSpPr>
          <p:cNvPr id="46084" name="矩形 1"/>
          <p:cNvSpPr>
            <a:spLocks noChangeArrowheads="1"/>
          </p:cNvSpPr>
          <p:nvPr/>
        </p:nvSpPr>
        <p:spPr bwMode="auto">
          <a:xfrm>
            <a:off x="2135188" y="2644775"/>
            <a:ext cx="4957762" cy="8556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Tx/>
              <a:buNone/>
            </a:pPr>
            <a:endParaRPr lang="zh-CN" altLang="en-US" sz="1700">
              <a:solidFill>
                <a:srgbClr val="FFFFFF"/>
              </a:solidFill>
            </a:endParaRPr>
          </a:p>
        </p:txBody>
      </p:sp>
      <p:grpSp>
        <p:nvGrpSpPr>
          <p:cNvPr id="14341" name="Group 5"/>
          <p:cNvGrpSpPr>
            <a:grpSpLocks noChangeAspect="1"/>
          </p:cNvGrpSpPr>
          <p:nvPr/>
        </p:nvGrpSpPr>
        <p:grpSpPr bwMode="auto">
          <a:xfrm>
            <a:off x="0" y="5586413"/>
            <a:ext cx="9144000" cy="1371600"/>
            <a:chOff x="0" y="0"/>
            <a:chExt cx="9144000" cy="1371600"/>
          </a:xfrm>
        </p:grpSpPr>
        <p:pic>
          <p:nvPicPr>
            <p:cNvPr id="14347" name="Picture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28875" y="277812"/>
              <a:ext cx="3079750" cy="1093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Picture 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77787"/>
              <a:ext cx="3462338" cy="1293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9" name="Picture 2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43663" y="0"/>
              <a:ext cx="2700337" cy="1362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0" name="Picture 2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5006561" y="215583"/>
              <a:ext cx="1876476" cy="1093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2" name="Picture 10" descr="sj_nokia_c5-03_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8313" y="1484313"/>
            <a:ext cx="3481387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3492500" y="1052513"/>
            <a:ext cx="4967288" cy="1943100"/>
          </a:xfrm>
          <a:prstGeom prst="cloudCallout">
            <a:avLst>
              <a:gd name="adj1" fmla="val -44375"/>
              <a:gd name="adj2" fmla="val 655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>
              <a:buFontTx/>
              <a:buNone/>
            </a:pPr>
            <a:endParaRPr lang="zh-CN" altLang="en-US" sz="1800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211638" y="1484313"/>
            <a:ext cx="36004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b="1">
                <a:solidFill>
                  <a:srgbClr val="00FF00"/>
                </a:solidFill>
              </a:rPr>
              <a:t>What can you use a mobile phone to do?</a:t>
            </a:r>
            <a:r>
              <a:rPr lang="en-US" altLang="zh-CN" sz="2800" b="1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4345" name="WordArt 1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3635375" cy="765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Warming-up.</a:t>
            </a:r>
            <a:endParaRPr lang="zh-CN" altLang="en-US" sz="40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3132138" y="3860800"/>
            <a:ext cx="5659437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 can use a mobile phone to </a:t>
            </a:r>
          </a:p>
          <a:p>
            <a:pPr>
              <a:lnSpc>
                <a:spcPct val="80000"/>
              </a:lnSpc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save my life   (</a:t>
            </a: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救命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US" altLang="zh-CN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3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 autoUpdateAnimBg="0"/>
      <p:bldP spid="46084" grpId="0" animBg="1" autoUpdateAnimBg="0"/>
      <p:bldP spid="46091" grpId="0" animBg="1"/>
      <p:bldP spid="46092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1" descr="QQ截图201308281342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250"/>
            <a:ext cx="889317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0" y="4076700"/>
            <a:ext cx="8713788" cy="206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Where</a:t>
            </a:r>
            <a:r>
              <a:rPr lang="en-US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</a:t>
            </a:r>
            <a:r>
              <a:rPr lang="en-US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the man?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he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doing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at that time?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US" sz="32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en-US" sz="3200" b="1" dirty="0">
                <a:solidFill>
                  <a:schemeClr val="hlink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</a:t>
            </a:r>
            <a:r>
              <a:rPr lang="en-US" sz="32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can you find in the kitchen?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11638" y="4076700"/>
            <a:ext cx="46466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/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He was in the kitchen.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356100" y="4941888"/>
            <a:ext cx="5688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He was taking a photo.</a:t>
            </a:r>
            <a:endParaRPr lang="zh-CN" altLang="en-US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356100" y="6021388"/>
            <a:ext cx="20653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 snake.</a:t>
            </a:r>
            <a:r>
              <a:rPr lang="en-US" altLang="zh-CN" sz="3200">
                <a:solidFill>
                  <a:srgbClr val="FF3300"/>
                </a:solidFill>
              </a:rPr>
              <a:t> </a:t>
            </a:r>
            <a:endParaRPr lang="zh-CN" altLang="en-US" sz="32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9"/>
          <p:cNvSpPr txBox="1">
            <a:spLocks noChangeArrowheads="1"/>
          </p:cNvSpPr>
          <p:nvPr/>
        </p:nvSpPr>
        <p:spPr bwMode="auto">
          <a:xfrm>
            <a:off x="250825" y="549275"/>
            <a:ext cx="87137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  Read the passage and check your </a:t>
            </a:r>
          </a:p>
          <a:p>
            <a:pPr eaLnBrk="1" hangingPunct="1"/>
            <a:r>
              <a:rPr lang="en-US" altLang="zh-CN" sz="3200" b="1">
                <a:solidFill>
                  <a:srgbClr val="0000FF"/>
                </a:solidFill>
              </a:rPr>
              <a:t>   answer to Activity 2.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16387" name="Rectangle 20"/>
          <p:cNvSpPr>
            <a:spLocks noChangeArrowheads="1"/>
          </p:cNvSpPr>
          <p:nvPr/>
        </p:nvSpPr>
        <p:spPr bwMode="auto">
          <a:xfrm>
            <a:off x="323850" y="3565525"/>
            <a:ext cx="7993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en-US" sz="1800"/>
              <a:t>  </a:t>
            </a:r>
            <a:endParaRPr lang="en-US" altLang="zh-CN" sz="1800"/>
          </a:p>
        </p:txBody>
      </p:sp>
      <p:sp>
        <p:nvSpPr>
          <p:cNvPr id="16388" name="Text Box 21"/>
          <p:cNvSpPr txBox="1">
            <a:spLocks noChangeArrowheads="1"/>
          </p:cNvSpPr>
          <p:nvPr/>
        </p:nvSpPr>
        <p:spPr bwMode="auto">
          <a:xfrm>
            <a:off x="395288" y="1700213"/>
            <a:ext cx="8424862" cy="477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/>
              <a:t>                              </a:t>
            </a:r>
            <a:r>
              <a:rPr lang="en-US" altLang="zh-CN" sz="2800" b="1"/>
              <a:t>Smile, please!</a:t>
            </a:r>
          </a:p>
          <a:p>
            <a:pPr eaLnBrk="1" hangingPunct="1">
              <a:lnSpc>
                <a:spcPts val="2000"/>
              </a:lnSpc>
            </a:pPr>
            <a:endParaRPr lang="en-US" altLang="zh-CN" sz="2800" b="1"/>
          </a:p>
          <a:p>
            <a:pPr eaLnBrk="1" hangingPunct="1">
              <a:lnSpc>
                <a:spcPts val="35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One day,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Henry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working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in a restaurant, a snake suddenly appeared and bit his hand.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few days earlier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the snake arrived from Asia in 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box of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bananas. It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climbed out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and hid somewhere.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“I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trying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800" b="1" u="sng">
                <a:solidFill>
                  <a:srgbClr val="0082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 it up</a:t>
            </a:r>
            <a:r>
              <a:rPr lang="en-US" altLang="zh-CN" sz="2800" b="1" u="sng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it bit me again. I threw it across the kitchen, and it landed on a table.”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the snake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lying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on the table, Henry quickly </a:t>
            </a:r>
            <a:r>
              <a:rPr lang="en-US" altLang="zh-CN" sz="2800" b="1">
                <a:solidFill>
                  <a:srgbClr val="1A85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picked up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his mobile phone and took a photo with it. Then the snake hid behind the fridge.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9" name="Picture 1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1125538"/>
            <a:ext cx="114300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线形标注 2(带强调线) 5"/>
          <p:cNvSpPr/>
          <p:nvPr/>
        </p:nvSpPr>
        <p:spPr bwMode="auto">
          <a:xfrm>
            <a:off x="6156325" y="1628775"/>
            <a:ext cx="2808288" cy="151288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75565"/>
              <a:gd name="adj6" fmla="val -74162"/>
            </a:avLst>
          </a:prstGeom>
          <a:solidFill>
            <a:schemeClr val="accent1"/>
          </a:solidFill>
          <a:ln w="25400">
            <a:solidFill>
              <a:srgbClr val="385D8A"/>
            </a:solidFill>
            <a:miter lim="800000"/>
          </a:ln>
        </p:spPr>
        <p:txBody>
          <a:bodyPr anchor="ctr"/>
          <a:lstStyle/>
          <a:p>
            <a:r>
              <a:rPr lang="en-US" altLang="zh-CN" sz="2000" b="1">
                <a:solidFill>
                  <a:srgbClr val="FFFF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pick up </a:t>
            </a:r>
            <a:r>
              <a:rPr lang="zh-CN" altLang="en-US" sz="2000" b="1">
                <a:solidFill>
                  <a:srgbClr val="FFFF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在这里是</a:t>
            </a:r>
            <a:r>
              <a:rPr lang="zh-CN" altLang="en-US" sz="2000" b="1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捡起；拾起</a:t>
            </a:r>
            <a:r>
              <a:rPr lang="zh-CN" altLang="en-US" sz="2000" b="1">
                <a:solidFill>
                  <a:srgbClr val="FFFF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的意思。</a:t>
            </a:r>
            <a:endParaRPr lang="en-US" sz="2000" b="1">
              <a:solidFill>
                <a:srgbClr val="FFFF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000" b="1">
                <a:solidFill>
                  <a:srgbClr val="FFFF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pick up </a:t>
            </a:r>
            <a:r>
              <a:rPr lang="zh-CN" altLang="en-US" sz="2000" b="1">
                <a:solidFill>
                  <a:srgbClr val="FFFF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还有</a:t>
            </a:r>
            <a:r>
              <a:rPr lang="zh-CN" altLang="en-US" sz="2000" b="1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取走</a:t>
            </a:r>
            <a:r>
              <a:rPr lang="zh-CN" altLang="en-US" sz="2000" b="1">
                <a:solidFill>
                  <a:srgbClr val="FFFF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zh-CN" altLang="en-US" sz="2000" b="1">
                <a:solidFill>
                  <a:srgbClr val="FF33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接走；染上疾病</a:t>
            </a:r>
            <a:r>
              <a:rPr lang="zh-CN" altLang="en-US" sz="2000" b="1">
                <a:solidFill>
                  <a:srgbClr val="FFFF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的意思。</a:t>
            </a:r>
            <a:endParaRPr lang="en-US" sz="2000" b="1">
              <a:solidFill>
                <a:srgbClr val="FFFF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827088" y="3789363"/>
            <a:ext cx="28082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539750" y="4149725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563938" y="4149725"/>
            <a:ext cx="1800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276600" y="4652963"/>
            <a:ext cx="1511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 autoUpdateAnimBg="0"/>
      <p:bldP spid="13320" grpId="0" animBg="1"/>
      <p:bldP spid="13321" grpId="0" animBg="1"/>
      <p:bldP spid="13322" grpId="0" animBg="1"/>
      <p:bldP spid="133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0"/>
          <p:cNvSpPr txBox="1">
            <a:spLocks noChangeArrowheads="1"/>
          </p:cNvSpPr>
          <p:nvPr/>
        </p:nvSpPr>
        <p:spPr bwMode="auto">
          <a:xfrm>
            <a:off x="395288" y="393700"/>
            <a:ext cx="8497887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en-US" altLang="zh-CN" sz="2800"/>
              <a:t>  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Henry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trying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to find the snake, his hand began to 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hurt badly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 He hurried to hospital. </a:t>
            </a:r>
            <a:r>
              <a:rPr lang="en-US" altLang="zh-CN" sz="2800" b="1">
                <a:solidFill>
                  <a:srgbClr val="1A85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doctors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altLang="zh-CN" sz="2800" b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him, the pain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 worse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 But they could not help him because they did not know </a:t>
            </a:r>
            <a:r>
              <a:rPr lang="en-US" altLang="zh-CN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kind of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snake bit him.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b="1">
                <a:solidFill>
                  <a:srgbClr val="1A85A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lying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great pain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, Henry suddenly remembered the photo. The doctors sent the photo of a zoo.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soon as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they learnt what kind of snake bit him, they gave Henry the </a:t>
            </a:r>
            <a:r>
              <a:rPr lang="en-US" altLang="zh-CN" sz="28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medicine, and he left hospital the next day.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“So if a snake bites you, take out your mobile phone or camera. Take its photo, and show the photo to the doctors,” suggests Henry. </a:t>
            </a: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But as you know, the snake won’t smile!”</a:t>
            </a:r>
            <a:endParaRPr lang="zh-CN" altLang="en-US" sz="28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716463" y="6237288"/>
            <a:ext cx="355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FF3300"/>
                </a:solidFill>
              </a:rPr>
              <a:t>但你知道，蛇可不会笑！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763713" y="1341438"/>
            <a:ext cx="17287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6011863" y="1773238"/>
            <a:ext cx="1584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95288" y="2636838"/>
            <a:ext cx="2016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140200" y="3141663"/>
            <a:ext cx="19446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403350" y="4005263"/>
            <a:ext cx="1584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5364163" y="6165850"/>
            <a:ext cx="1800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4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96975"/>
            <a:ext cx="8642350" cy="554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zh-CN" sz="3200" smtClean="0">
                <a:solidFill>
                  <a:schemeClr val="hlink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 happened to Henry? (Paragraph 1.)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2. </a:t>
            </a:r>
            <a:r>
              <a:rPr lang="en-US" altLang="zh-CN" sz="3200" smtClean="0">
                <a:solidFill>
                  <a:schemeClr val="hlink"/>
                </a:solidFill>
                <a:latin typeface="Times New Roman" panose="02020603050405020304" pitchFamily="18" charset="0"/>
              </a:rPr>
              <a:t>Where</a:t>
            </a: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 did the snake arrive from? (Paragraph 2.)</a:t>
            </a:r>
          </a:p>
          <a:p>
            <a:pPr marL="533400" indent="-533400">
              <a:buFont typeface="Arial" panose="020B0604020202020204" pitchFamily="34" charset="0"/>
              <a:buNone/>
            </a:pPr>
            <a:endParaRPr lang="en-US" altLang="zh-CN" sz="3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zh-CN" sz="3200" smtClean="0">
                <a:solidFill>
                  <a:schemeClr val="hlink"/>
                </a:solidFill>
                <a:latin typeface="Times New Roman" panose="02020603050405020304" pitchFamily="18" charset="0"/>
              </a:rPr>
              <a:t>Why</a:t>
            </a: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 the snake bit him again? (Paragraph 3.)</a:t>
            </a:r>
          </a:p>
          <a:p>
            <a:pPr marL="533400" indent="-533400">
              <a:buFont typeface="Arial" panose="020B0604020202020204" pitchFamily="34" charset="0"/>
              <a:buNone/>
            </a:pPr>
            <a:endParaRPr lang="en-US" altLang="zh-CN" sz="3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4. While the snake was lying on the table, Henry quickly ______ ___ his mobile phone and _____ a photo with it. (Paragraph 4.)</a:t>
            </a:r>
          </a:p>
          <a:p>
            <a:pPr marL="533400" indent="-533400">
              <a:buFont typeface="Arial" panose="020B0604020202020204" pitchFamily="34" charset="0"/>
              <a:buNone/>
            </a:pPr>
            <a:endParaRPr lang="en-US" altLang="zh-CN" sz="3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4457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Read and answer:</a:t>
            </a:r>
            <a:endParaRPr lang="zh-CN" altLang="en-US" sz="3600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755650" y="1844675"/>
            <a:ext cx="3027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 snake bit him.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827088" y="2924175"/>
            <a:ext cx="7261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It arrived from Asia in a box of bananas.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55650" y="4076700"/>
            <a:ext cx="630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Because he was trying to pick it up.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124075" y="5157788"/>
            <a:ext cx="1887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picked up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827088" y="5734050"/>
            <a:ext cx="950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took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765175"/>
            <a:ext cx="8893175" cy="5576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5. Could the doctors help Henry first? Why? (Paragraph 5.)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3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6. </a:t>
            </a:r>
            <a:r>
              <a:rPr lang="en-US" altLang="zh-CN" sz="3200" smtClean="0">
                <a:solidFill>
                  <a:schemeClr val="hlink"/>
                </a:solidFill>
                <a:latin typeface="Times New Roman" panose="02020603050405020304" pitchFamily="18" charset="0"/>
              </a:rPr>
              <a:t>When</a:t>
            </a: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 did Henry leave the hospital? (Paragraph 6.)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7. </a:t>
            </a:r>
            <a:r>
              <a:rPr lang="en-US" altLang="zh-CN" sz="3200" smtClean="0">
                <a:solidFill>
                  <a:schemeClr val="hlink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3200" smtClean="0">
                <a:solidFill>
                  <a:schemeClr val="tx1"/>
                </a:solidFill>
                <a:latin typeface="Times New Roman" panose="02020603050405020304" pitchFamily="18" charset="0"/>
              </a:rPr>
              <a:t> is Henry’s suggestion? (Paragraph 7.)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32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755650" y="1916113"/>
            <a:ext cx="7902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No. because they did nor know what kind of </a:t>
            </a:r>
          </a:p>
          <a:p>
            <a:pPr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snake bit him.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755650" y="3500438"/>
            <a:ext cx="2543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The next day.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84213" y="4797425"/>
            <a:ext cx="718185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So if a snake bites you, take out your </a:t>
            </a:r>
          </a:p>
          <a:p>
            <a:pPr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mobile phone or camera. Take its photo,</a:t>
            </a:r>
          </a:p>
          <a:p>
            <a:pPr eaLnBrk="1" hangingPunct="1"/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and show the photo to the doctors.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2"/>
          <p:cNvSpPr txBox="1">
            <a:spLocks noChangeArrowheads="1"/>
          </p:cNvSpPr>
          <p:nvPr/>
        </p:nvSpPr>
        <p:spPr bwMode="auto">
          <a:xfrm>
            <a:off x="395288" y="620713"/>
            <a:ext cx="7561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         choose the correct answer.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20483" name="Text Box 23"/>
          <p:cNvSpPr txBox="1">
            <a:spLocks noChangeArrowheads="1"/>
          </p:cNvSpPr>
          <p:nvPr/>
        </p:nvSpPr>
        <p:spPr bwMode="auto">
          <a:xfrm>
            <a:off x="395288" y="1989138"/>
            <a:ext cx="8243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800"/>
          </a:p>
        </p:txBody>
      </p:sp>
      <p:sp>
        <p:nvSpPr>
          <p:cNvPr id="16388" name="Text Box 24"/>
          <p:cNvSpPr txBox="1">
            <a:spLocks noChangeArrowheads="1"/>
          </p:cNvSpPr>
          <p:nvPr/>
        </p:nvSpPr>
        <p:spPr bwMode="auto">
          <a:xfrm>
            <a:off x="611188" y="1628775"/>
            <a:ext cx="986472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 The snake bit Henry again when </a:t>
            </a:r>
            <a:r>
              <a:rPr lang="en-US" altLang="zh-CN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a) he was throwing it across the chicken</a:t>
            </a:r>
          </a:p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b) he was trying to pick it up</a:t>
            </a:r>
          </a:p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c) it was climbing out of a box</a:t>
            </a:r>
          </a:p>
          <a:p>
            <a:pPr eaLnBrk="1" hangingPunct="1"/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 When Henry was trying to find the snake </a:t>
            </a:r>
            <a:r>
              <a:rPr lang="en-US" altLang="zh-CN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a) he could take a photo	</a:t>
            </a:r>
          </a:p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b) the snake became cool</a:t>
            </a:r>
          </a:p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c) his hand began to hurt badly</a:t>
            </a:r>
          </a:p>
          <a:p>
            <a:pPr eaLnBrk="1" hangingPunct="1"/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Text Box 25"/>
          <p:cNvSpPr txBox="1">
            <a:spLocks noChangeArrowheads="1"/>
          </p:cNvSpPr>
          <p:nvPr/>
        </p:nvSpPr>
        <p:spPr bwMode="auto">
          <a:xfrm>
            <a:off x="6516688" y="1557338"/>
            <a:ext cx="1512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6390" name="Text Box 26"/>
          <p:cNvSpPr txBox="1">
            <a:spLocks noChangeArrowheads="1"/>
          </p:cNvSpPr>
          <p:nvPr/>
        </p:nvSpPr>
        <p:spPr bwMode="auto">
          <a:xfrm>
            <a:off x="7597775" y="3636963"/>
            <a:ext cx="1150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0487" name="Text Box 27"/>
          <p:cNvSpPr txBox="1">
            <a:spLocks noChangeArrowheads="1"/>
          </p:cNvSpPr>
          <p:nvPr/>
        </p:nvSpPr>
        <p:spPr bwMode="auto">
          <a:xfrm>
            <a:off x="6588125" y="3933825"/>
            <a:ext cx="1512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18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  <p:bldP spid="1639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0" y="762000"/>
            <a:ext cx="9467850" cy="572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key words and expressions: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climb out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get worse</a:t>
            </a:r>
            <a:r>
              <a:rPr lang="en-US" altLang="zh-CN" dirty="0"/>
              <a:t>    </a:t>
            </a:r>
          </a:p>
          <a:p>
            <a:pPr marL="342900" indent="-342900"/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as soon as   in great pain      as you know</a:t>
            </a:r>
          </a:p>
          <a:p>
            <a:pPr marL="342900" indent="-342900"/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Key structure: (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时间状语从句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(1). I </a:t>
            </a:r>
            <a:r>
              <a:rPr lang="en-US" altLang="zh-CN" sz="2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trying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pick it up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again.</a:t>
            </a:r>
          </a:p>
          <a:p>
            <a:pPr marL="342900" indent="-342900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(2).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Henry </a:t>
            </a:r>
            <a:r>
              <a:rPr lang="en-US" altLang="zh-CN" sz="28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working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restaurant, a snake </a:t>
            </a:r>
          </a:p>
          <a:p>
            <a:pPr marL="342900" indent="-342900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suddenly </a:t>
            </a:r>
            <a:r>
              <a:rPr lang="en-US" altLang="zh-CN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appeared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bit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hand.</a:t>
            </a:r>
          </a:p>
          <a:p>
            <a:pPr marL="342900" indent="-342900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(3).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While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snake </a:t>
            </a:r>
            <a:r>
              <a:rPr lang="en-US" altLang="zh-CN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lying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table, Henry quickly </a:t>
            </a:r>
          </a:p>
          <a:p>
            <a:pPr marL="342900" indent="-342900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picked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his mobile phone and </a:t>
            </a:r>
            <a:r>
              <a:rPr lang="en-US" altLang="zh-CN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photo with it. </a:t>
            </a:r>
          </a:p>
          <a:p>
            <a:pPr marL="342900" indent="-342900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(4).</a:t>
            </a:r>
            <a:r>
              <a:rPr lang="en-US" altLang="zh-CN" sz="2800" b="1" dirty="0">
                <a:solidFill>
                  <a:srgbClr val="33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doctors </a:t>
            </a:r>
            <a:r>
              <a:rPr lang="en-US" altLang="zh-CN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checking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him, the pain </a:t>
            </a:r>
            <a:r>
              <a:rPr lang="en-US" altLang="zh-CN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 worse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Ability: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区分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when, while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的用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法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2339975" y="0"/>
            <a:ext cx="4383088" cy="833438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700" b="1" dirty="0">
                <a:solidFill>
                  <a:srgbClr val="000099"/>
                </a:solidFill>
              </a:rPr>
              <a:t>Teaching aims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1"/>
          <p:cNvSpPr>
            <a:spLocks noChangeArrowheads="1"/>
          </p:cNvSpPr>
          <p:nvPr/>
        </p:nvSpPr>
        <p:spPr bwMode="auto">
          <a:xfrm>
            <a:off x="827088" y="981075"/>
            <a:ext cx="7561262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 Henry hurried to hospital because______.</a:t>
            </a:r>
          </a:p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a) his hand was hurting</a:t>
            </a:r>
          </a:p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b) he had a photo of the snake </a:t>
            </a:r>
          </a:p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c) the doctors called him on his mobile phone </a:t>
            </a:r>
          </a:p>
          <a:p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 The doctors gave Henry the right medicine  </a:t>
            </a:r>
          </a:p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after______ .</a:t>
            </a:r>
          </a:p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a) they knew what kind of snake bit him</a:t>
            </a:r>
          </a:p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b) they saw the snake in the photo</a:t>
            </a:r>
          </a:p>
          <a:p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c)  he left hospital the next day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Text Box 28"/>
          <p:cNvSpPr txBox="1">
            <a:spLocks noChangeArrowheads="1"/>
          </p:cNvSpPr>
          <p:nvPr/>
        </p:nvSpPr>
        <p:spPr bwMode="auto">
          <a:xfrm>
            <a:off x="6588125" y="908050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a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2124075" y="3500438"/>
            <a:ext cx="865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a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23850" y="1844675"/>
            <a:ext cx="8569325" cy="3638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lnSpc>
                <a:spcPct val="120000"/>
              </a:lnSpc>
              <a:buFontTx/>
              <a:buAutoNum type="arabicPeriod"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It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climbed out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and hid somewhere.</a:t>
            </a:r>
          </a:p>
          <a:p>
            <a:pPr marL="514350" indent="-514350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它爬了出来并且藏了起来。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342900" indent="-342900">
              <a:lnSpc>
                <a:spcPct val="120000"/>
              </a:lnSpc>
              <a:buFontTx/>
              <a:buNone/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climb out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表示“爬出来”。</a:t>
            </a:r>
          </a:p>
          <a:p>
            <a:pPr marL="342900" indent="-342900">
              <a:lnSpc>
                <a:spcPct val="120000"/>
              </a:lnSpc>
              <a:buFontTx/>
              <a:buNone/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climb out </a:t>
            </a:r>
            <a:r>
              <a:rPr lang="en-US" altLang="zh-CN" sz="3200" b="1" dirty="0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of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…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表示“</a:t>
            </a:r>
            <a:r>
              <a:rPr lang="zh-CN" altLang="en-US" sz="3200" b="1" dirty="0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从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爬出来”。</a:t>
            </a:r>
          </a:p>
          <a:p>
            <a:pPr marL="342900" indent="-342900">
              <a:lnSpc>
                <a:spcPct val="120000"/>
              </a:lnSpc>
              <a:buFontTx/>
              <a:buNone/>
              <a:defRPr/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e.g. The cat couldn’t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climb out of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the hole. </a:t>
            </a:r>
          </a:p>
          <a:p>
            <a:pPr marL="800100" lvl="1" indent="-342900">
              <a:lnSpc>
                <a:spcPct val="12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那只猫没法从洞里 爬出来。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5410200" cy="12001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Language points</a:t>
            </a:r>
            <a:endParaRPr lang="zh-CN" altLang="en-US" sz="36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8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allAtOnce"/>
      <p:bldP spid="481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8610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2</a:t>
            </a:r>
            <a:r>
              <a:rPr lang="zh-CN" altLang="zh-CN" sz="3200" b="1" dirty="0">
                <a:latin typeface="Times New Roman" panose="02020603050405020304" pitchFamily="18" charset="0"/>
              </a:rPr>
              <a:t>.</a:t>
            </a:r>
            <a:r>
              <a:rPr lang="en-US" altLang="zh-CN" sz="3200" b="1" dirty="0">
                <a:latin typeface="Times New Roman" panose="02020603050405020304" pitchFamily="18" charset="0"/>
              </a:rPr>
              <a:t> I was trying to 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pick it up</a:t>
            </a:r>
            <a:r>
              <a:rPr lang="en-US" altLang="zh-CN" sz="3200" b="1" dirty="0">
                <a:latin typeface="Times New Roman" panose="02020603050405020304" pitchFamily="18" charset="0"/>
              </a:rPr>
              <a:t> when it bit me again.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Henry quickly picked up his mobile phone…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1188" y="1700213"/>
            <a:ext cx="80772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pick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up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表示“捡起某物”，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代词要放在中间。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pick sb. up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表示“接某人”。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3" y="3573463"/>
            <a:ext cx="8077200" cy="30130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e.g. He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picked up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his knife and fork.</a:t>
            </a:r>
            <a:b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他捡起了刀叉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r>
              <a:rPr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</a:p>
          <a:p>
            <a:pPr marL="342900" indent="-342900">
              <a:lnSpc>
                <a:spcPct val="120000"/>
              </a:lnSpc>
              <a:buFontTx/>
              <a:buNone/>
              <a:defRPr/>
            </a:pP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 next morning, my mum came to  </a:t>
            </a:r>
          </a:p>
          <a:p>
            <a:pPr marL="342900" indent="-342900">
              <a:lnSpc>
                <a:spcPct val="120000"/>
              </a:lnSpc>
              <a:buFontTx/>
              <a:buNone/>
              <a:defRPr/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pick me up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b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第二天早上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妈妈来接我。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build="allAtOnce"/>
      <p:bldP spid="3" grpId="0" build="allAtOnce"/>
      <p:bldP spid="4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81000" y="336550"/>
            <a:ext cx="8458200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3. As the doctors were checking him, the pain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get worse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   get worse</a:t>
            </a:r>
            <a:r>
              <a:rPr lang="zh-CN" altLang="en-US" sz="3200" b="1">
                <a:latin typeface="Times New Roman" panose="02020603050405020304" pitchFamily="18" charset="0"/>
              </a:rPr>
              <a:t>表示“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变得更糟</a:t>
            </a:r>
            <a:r>
              <a:rPr lang="zh-CN" altLang="en-US" sz="3200" b="1">
                <a:latin typeface="Times New Roman" panose="02020603050405020304" pitchFamily="18" charset="0"/>
              </a:rPr>
              <a:t>”。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worse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是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bad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的比较级，最高级是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worst</a:t>
            </a:r>
            <a:r>
              <a:rPr lang="zh-CN" alt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CN" altLang="en-US" sz="3200" b="1">
                <a:solidFill>
                  <a:srgbClr val="D6009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</a:rPr>
              <a:t>e.g. As time goes by, my memory seems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          to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get worse</a:t>
            </a:r>
            <a:r>
              <a:rPr lang="en-US" altLang="zh-CN" sz="3200" b="1">
                <a:latin typeface="Times New Roman" panose="02020603050405020304" pitchFamily="18" charset="0"/>
              </a:rPr>
              <a:t>. </a:t>
            </a:r>
            <a:r>
              <a:rPr lang="zh-CN" altLang="en-US" sz="3200" b="1">
                <a:latin typeface="Times New Roman" panose="02020603050405020304" pitchFamily="18" charset="0"/>
              </a:rPr>
              <a:t>随着时间的流逝，我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          的记忆力似乎越来越差。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     </a:t>
            </a:r>
            <a:r>
              <a:rPr lang="en-US" altLang="zh-CN" sz="3200" b="1">
                <a:latin typeface="Times New Roman" panose="02020603050405020304" pitchFamily="18" charset="0"/>
              </a:rPr>
              <a:t>It was very cold yesterday. But it </a:t>
            </a: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is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200" b="1">
                <a:solidFill>
                  <a:schemeClr val="hlink"/>
                </a:solidFill>
                <a:latin typeface="Times New Roman" panose="02020603050405020304" pitchFamily="18" charset="0"/>
              </a:rPr>
              <a:t>     getting worse</a:t>
            </a:r>
            <a:r>
              <a:rPr lang="en-US" altLang="zh-CN" sz="3200" b="1">
                <a:latin typeface="Times New Roman" panose="02020603050405020304" pitchFamily="18" charset="0"/>
              </a:rPr>
              <a:t> today.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3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32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8748712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9750" indent="-539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4. As he was lying there 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in great pain</a:t>
            </a:r>
            <a:r>
              <a:rPr kumimoji="1" lang="en-US" altLang="zh-CN" sz="3600" b="1">
                <a:latin typeface="Times New Roman" panose="02020603050405020304" pitchFamily="18" charset="0"/>
              </a:rPr>
              <a:t>, …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 pain</a:t>
            </a: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表示“疼痛”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 great pain</a:t>
            </a: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表示“极其疼痛”</a:t>
            </a:r>
            <a:endParaRPr kumimoji="1"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endParaRPr kumimoji="1"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5. But </a:t>
            </a:r>
            <a:r>
              <a:rPr kumimoji="1"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as you know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, the snake won’t smile.</a:t>
            </a:r>
            <a:r>
              <a:rPr kumimoji="1" lang="en-US" altLang="zh-CN" sz="3600" b="1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as you know </a:t>
            </a:r>
            <a:r>
              <a:rPr kumimoji="1"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表示“如你所知”</a:t>
            </a:r>
            <a:endParaRPr kumimoji="1" lang="en-US" altLang="zh-CN" sz="36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 </a:t>
            </a:r>
            <a:endParaRPr lang="zh-CN" altLang="en-US" sz="3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060575"/>
            <a:ext cx="8153400" cy="35052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ctr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2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重点短语</a:t>
            </a:r>
            <a:r>
              <a:rPr lang="en-US" altLang="zh-CN" sz="32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climb out                               pick up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get worse                                in great pain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2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as you know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zh-CN" sz="3200" b="1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7" name="WordArt 3"/>
          <p:cNvSpPr>
            <a:spLocks noChangeArrowheads="1" noChangeShapeType="1" noTextEdit="1"/>
          </p:cNvSpPr>
          <p:nvPr/>
        </p:nvSpPr>
        <p:spPr bwMode="auto">
          <a:xfrm>
            <a:off x="2286000" y="609600"/>
            <a:ext cx="4267200" cy="12192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D6009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本课小结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458788" y="1125538"/>
            <a:ext cx="868521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marL="514350" indent="-514350" eaLnBrk="0" hangingPunct="0">
              <a:buFont typeface="Arial" panose="020B0604020202020204" pitchFamily="34" charset="0"/>
              <a:buAutoNum type="arabicPeriod"/>
            </a:pP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______ cooked a meal when you _____ me.</a:t>
            </a:r>
            <a:b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cooked, were ringing</a:t>
            </a:r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        </a:t>
            </a:r>
          </a:p>
          <a:p>
            <a:pPr marL="514350" indent="-514350" eaLnBrk="0" hangingPunct="0"/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   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b. was cooking, rang</a:t>
            </a:r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     </a:t>
            </a:r>
          </a:p>
          <a:p>
            <a:pPr marL="514350" indent="-514350" eaLnBrk="0" hangingPunct="0"/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    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was cooking, were ringing</a:t>
            </a:r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       </a:t>
            </a:r>
          </a:p>
          <a:p>
            <a:pPr marL="514350" indent="-514350" eaLnBrk="0" hangingPunct="0"/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   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 cooked, rang</a:t>
            </a:r>
          </a:p>
          <a:p>
            <a:pPr marL="514350" indent="-514350" eaLnBrk="0" hangingPunct="0"/>
            <a:endParaRPr lang="en-US" altLang="zh-CN" sz="2800" b="1"/>
          </a:p>
          <a:p>
            <a:pPr marL="514350" indent="-514350"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  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said he _____ to draw a plane on the blackboard </a:t>
            </a:r>
          </a:p>
          <a:p>
            <a:pPr marL="514350" indent="-514350"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at that time.</a:t>
            </a:r>
            <a:b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a. tries</a:t>
            </a:r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           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b. tried</a:t>
            </a:r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          </a:t>
            </a:r>
          </a:p>
          <a:p>
            <a:pPr marL="514350" indent="-514350" eaLnBrk="0" hangingPunct="0"/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c. was trying</a:t>
            </a:r>
            <a:r>
              <a:rPr lang="en-US" altLang="zh-CN" sz="2800" b="1">
                <a:solidFill>
                  <a:srgbClr val="000000"/>
                </a:solidFill>
                <a:cs typeface="Times New Roman" panose="02020603050405020304" pitchFamily="18" charset="0"/>
              </a:rPr>
              <a:t>         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d. will try</a:t>
            </a:r>
            <a:endParaRPr lang="en-US" altLang="zh-CN" sz="2800" b="1"/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1476375" y="1196975"/>
            <a:ext cx="2016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B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2843213" y="3716338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C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395288" y="476250"/>
            <a:ext cx="28813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3399"/>
                </a:solidFill>
              </a:rPr>
              <a:t>单选：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395288" y="765175"/>
            <a:ext cx="8147050" cy="569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While she ______ TV, she ______ a sound outside </a:t>
            </a:r>
          </a:p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 room.</a:t>
            </a:r>
            <a:b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a. was watching, was hearing    </a:t>
            </a:r>
          </a:p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b. watched, was hearing  </a:t>
            </a:r>
          </a:p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c. watched, heard         </a:t>
            </a:r>
          </a:p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d. was watching, heard</a:t>
            </a:r>
          </a:p>
          <a:p>
            <a:pPr eaLnBrk="0" hangingPunct="0"/>
            <a:endParaRPr lang="en-US" altLang="zh-CN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 What book ____ you ______ when I ____ you at </a:t>
            </a:r>
          </a:p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four yesterday afternoon?</a:t>
            </a:r>
            <a:b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a. did, read, was seeing      </a:t>
            </a:r>
          </a:p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b. did, read, saw   </a:t>
            </a:r>
          </a:p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c. were, reading, saw        </a:t>
            </a:r>
          </a:p>
          <a:p>
            <a:pPr eaLnBrk="0" hangingPunct="0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d. were, reading, </a:t>
            </a:r>
          </a:p>
        </p:txBody>
      </p:sp>
      <p:sp>
        <p:nvSpPr>
          <p:cNvPr id="25603" name="TextBox 4"/>
          <p:cNvSpPr txBox="1">
            <a:spLocks noChangeArrowheads="1"/>
          </p:cNvSpPr>
          <p:nvPr/>
        </p:nvSpPr>
        <p:spPr bwMode="auto">
          <a:xfrm>
            <a:off x="2627313" y="765175"/>
            <a:ext cx="2016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D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2700338" y="3789363"/>
            <a:ext cx="2016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C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360363" y="587375"/>
            <a:ext cx="8145462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marL="514350" indent="-514350" eaLnBrk="0" hangingPunct="0"/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当我离开的时候他正在画一幅世界地图。</a:t>
            </a:r>
            <a:endParaRPr lang="en-US" sz="2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0" hangingPunct="0">
              <a:lnSpc>
                <a:spcPct val="150000"/>
              </a:lnSpc>
            </a:pPr>
            <a:endParaRPr lang="zh-CN" altLang="en-US" sz="2600" b="1"/>
          </a:p>
          <a:p>
            <a:pPr marL="514350" indent="-514350" eaLnBrk="0" hangingPunct="0"/>
            <a:endParaRPr lang="en-US" altLang="zh-CN" sz="2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0" hangingPunct="0"/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--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当你看见他们的时候他们在干什么？</a:t>
            </a:r>
            <a:endParaRPr lang="en-US" sz="2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0" hangingPunct="0"/>
            <a:r>
              <a:rPr lang="en-US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他们在打扫教室。</a:t>
            </a:r>
            <a:endParaRPr lang="en-US" sz="2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0" hangingPunct="0">
              <a:lnSpc>
                <a:spcPct val="200000"/>
              </a:lnSpc>
            </a:pPr>
            <a:endParaRPr lang="zh-CN" altLang="en-US" sz="2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0" hangingPunct="0"/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那时二班的学生没在操场上踢足球，他们在打篮球。</a:t>
            </a:r>
            <a:endParaRPr lang="en-US" sz="2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0" hangingPunct="0">
              <a:lnSpc>
                <a:spcPct val="200000"/>
              </a:lnSpc>
            </a:pPr>
            <a:endParaRPr lang="zh-CN" altLang="en-US" sz="2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0" hangingPunct="0"/>
            <a:endParaRPr lang="en-US" sz="2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0" hangingPunct="0"/>
            <a:r>
              <a:rPr lang="en-US" altLang="zh-CN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en-US" sz="26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老师走进教室的时候，学生们正在谈论当天的新闻。</a:t>
            </a:r>
            <a:endParaRPr lang="en-US" sz="2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0" hangingPunct="0">
              <a:lnSpc>
                <a:spcPct val="150000"/>
              </a:lnSpc>
            </a:pPr>
            <a:endParaRPr lang="zh-CN" altLang="en-US" sz="26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TextBox 5"/>
          <p:cNvSpPr txBox="1">
            <a:spLocks noChangeArrowheads="1"/>
          </p:cNvSpPr>
          <p:nvPr/>
        </p:nvSpPr>
        <p:spPr bwMode="auto">
          <a:xfrm>
            <a:off x="827088" y="1125538"/>
            <a:ext cx="64087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____(leave), he __________(draw) </a:t>
            </a:r>
          </a:p>
          <a:p>
            <a:pPr eaLnBrk="1" hangingPunct="1"/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map of the world.</a:t>
            </a:r>
            <a:endParaRPr lang="zh-CN" altLang="en-US" sz="2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8" name="TextBox 6"/>
          <p:cNvSpPr txBox="1">
            <a:spLocks noChangeArrowheads="1"/>
          </p:cNvSpPr>
          <p:nvPr/>
        </p:nvSpPr>
        <p:spPr bwMode="auto">
          <a:xfrm>
            <a:off x="539750" y="2708275"/>
            <a:ext cx="83883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ts val="3000"/>
              </a:lnSpc>
            </a:pPr>
            <a:r>
              <a:rPr lang="en-US" altLang="zh-CN" sz="27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--What were they doing </a:t>
            </a:r>
            <a:r>
              <a:rPr lang="en-US" altLang="zh-CN" sz="27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____(see) them?</a:t>
            </a:r>
          </a:p>
          <a:p>
            <a:pPr algn="just" eaLnBrk="1" hangingPunct="1">
              <a:lnSpc>
                <a:spcPts val="3000"/>
              </a:lnSpc>
            </a:pP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--They ____________(clean) the classroom.</a:t>
            </a:r>
            <a:endParaRPr lang="zh-CN" altLang="en-US" sz="27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9" name="TextBox 7"/>
          <p:cNvSpPr txBox="1">
            <a:spLocks noChangeArrowheads="1"/>
          </p:cNvSpPr>
          <p:nvPr/>
        </p:nvSpPr>
        <p:spPr bwMode="auto">
          <a:xfrm>
            <a:off x="611188" y="3933825"/>
            <a:ext cx="838835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000"/>
              </a:lnSpc>
            </a:pPr>
            <a:r>
              <a:rPr lang="en-US" altLang="zh-CN" sz="27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that time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Class Two students ___________</a:t>
            </a:r>
          </a:p>
          <a:p>
            <a:pPr eaLnBrk="1" hangingPunct="1">
              <a:lnSpc>
                <a:spcPts val="3000"/>
              </a:lnSpc>
            </a:pP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(not play) football in the playground. They were </a:t>
            </a:r>
          </a:p>
          <a:p>
            <a:pPr eaLnBrk="1" hangingPunct="1">
              <a:lnSpc>
                <a:spcPts val="3000"/>
              </a:lnSpc>
            </a:pP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playing basketball.</a:t>
            </a:r>
            <a:endParaRPr lang="zh-CN" altLang="en-US" sz="27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0" name="TextBox 8"/>
          <p:cNvSpPr txBox="1">
            <a:spLocks noChangeArrowheads="1"/>
          </p:cNvSpPr>
          <p:nvPr/>
        </p:nvSpPr>
        <p:spPr bwMode="auto">
          <a:xfrm>
            <a:off x="539750" y="5661025"/>
            <a:ext cx="8388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70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altLang="zh-CN" sz="27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teacher _____(come) into the classroom, the   </a:t>
            </a:r>
          </a:p>
          <a:p>
            <a:pPr eaLnBrk="1" hangingPunct="1"/>
            <a:r>
              <a:rPr lang="en-US" altLang="zh-CN" sz="27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students __________(talk) about that day’s news.</a:t>
            </a:r>
            <a:endParaRPr lang="zh-CN" altLang="en-US" sz="27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03" name="TextBox 9"/>
          <p:cNvSpPr txBox="1">
            <a:spLocks noChangeArrowheads="1"/>
          </p:cNvSpPr>
          <p:nvPr/>
        </p:nvSpPr>
        <p:spPr bwMode="auto">
          <a:xfrm>
            <a:off x="250825" y="0"/>
            <a:ext cx="2881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3399"/>
                </a:solidFill>
              </a:rPr>
              <a:t>翻译：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8" grpId="0" autoUpdateAnimBg="0"/>
      <p:bldP spid="26629" grpId="0" autoUpdateAnimBg="0"/>
      <p:bldP spid="2663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150" y="814388"/>
            <a:ext cx="25923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627313" y="527050"/>
            <a:ext cx="180022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71550" y="1895475"/>
            <a:ext cx="7777163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kumimoji="1" lang="zh-CN" altLang="en-US" sz="3200" b="1">
                <a:solidFill>
                  <a:srgbClr val="3333CC"/>
                </a:solidFill>
                <a:latin typeface="Times New Roman" panose="02020603050405020304" pitchFamily="18" charset="0"/>
              </a:rPr>
              <a:t>一、根据句意及首字母提示，写出相应的单词。 </a:t>
            </a:r>
          </a:p>
          <a:p>
            <a:pPr eaLnBrk="1" hangingPunct="1">
              <a:buFontTx/>
              <a:buNone/>
            </a:pPr>
            <a:r>
              <a:rPr kumimoji="1" lang="en-US" altLang="zh-CN" sz="3200" b="1">
                <a:latin typeface="Times New Roman" panose="02020603050405020304" pitchFamily="18" charset="0"/>
              </a:rPr>
              <a:t>1. I was walking along the street suddenly a dog appeared and b__ me.</a:t>
            </a:r>
          </a:p>
          <a:p>
            <a:pPr eaLnBrk="1" hangingPunct="1">
              <a:buFontTx/>
              <a:buNone/>
            </a:pPr>
            <a:r>
              <a:rPr kumimoji="1" lang="en-US" altLang="zh-CN" sz="3200" b="1">
                <a:latin typeface="Times New Roman" panose="02020603050405020304" pitchFamily="18" charset="0"/>
              </a:rPr>
              <a:t>2. The children always like to c_______ trees.</a:t>
            </a:r>
          </a:p>
          <a:p>
            <a:pPr eaLnBrk="1" hangingPunct="1">
              <a:buFontTx/>
              <a:buNone/>
            </a:pPr>
            <a:r>
              <a:rPr kumimoji="1" lang="en-US" altLang="zh-CN" sz="3200" b="1">
                <a:latin typeface="Times New Roman" panose="02020603050405020304" pitchFamily="18" charset="0"/>
              </a:rPr>
              <a:t>3. --- Quick! She’s coming </a:t>
            </a:r>
          </a:p>
          <a:p>
            <a:pPr eaLnBrk="1" hangingPunct="1">
              <a:buFontTx/>
              <a:buNone/>
            </a:pPr>
            <a:r>
              <a:rPr kumimoji="1" lang="en-US" altLang="zh-CN" sz="3200" b="1">
                <a:latin typeface="Times New Roman" panose="02020603050405020304" pitchFamily="18" charset="0"/>
              </a:rPr>
              <a:t>    --- We’d better h___!</a:t>
            </a:r>
          </a:p>
          <a:p>
            <a:pPr eaLnBrk="1" hangingPunct="1">
              <a:buFontTx/>
              <a:buNone/>
            </a:pPr>
            <a:r>
              <a:rPr kumimoji="1" lang="en-US" altLang="zh-CN" sz="3200" b="1">
                <a:latin typeface="Times New Roman" panose="02020603050405020304" pitchFamily="18" charset="0"/>
              </a:rPr>
              <a:t>4. Someone t_____ a stone(</a:t>
            </a:r>
            <a:r>
              <a:rPr kumimoji="1" lang="zh-CN" altLang="en-US" sz="3200" b="1">
                <a:latin typeface="Times New Roman" panose="02020603050405020304" pitchFamily="18" charset="0"/>
              </a:rPr>
              <a:t>石头</a:t>
            </a:r>
            <a:r>
              <a:rPr kumimoji="1" lang="en-US" altLang="zh-CN" sz="3200" b="1">
                <a:latin typeface="Times New Roman" panose="02020603050405020304" pitchFamily="18" charset="0"/>
              </a:rPr>
              <a:t>) at the car.</a:t>
            </a:r>
            <a:endParaRPr kumimoji="1"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500563" y="3284538"/>
            <a:ext cx="10080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bit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156325" y="3789363"/>
            <a:ext cx="2087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climb</a:t>
            </a:r>
          </a:p>
        </p:txBody>
      </p:sp>
      <p:pic>
        <p:nvPicPr>
          <p:cNvPr id="30727" name="Picture 7" descr="e45a5afda8d0afc2358e5eabcd172430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64300" y="814388"/>
            <a:ext cx="11318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356100" y="882650"/>
            <a:ext cx="201612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" hangingPunct="1">
              <a:lnSpc>
                <a:spcPct val="105000"/>
              </a:lnSpc>
              <a:buFontTx/>
              <a:buNone/>
            </a:pPr>
            <a:r>
              <a:rPr lang="zh-CN" altLang="en-US" sz="2200" b="1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注</a:t>
            </a:r>
            <a:r>
              <a:rPr lang="en-US" altLang="zh-CN" sz="2200" b="1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: word </a:t>
            </a:r>
            <a:r>
              <a:rPr lang="zh-CN" altLang="en-US" sz="2200" b="1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文档</a:t>
            </a:r>
          </a:p>
          <a:p>
            <a:pPr algn="ctr" eaLnBrk="1" fontAlgn="b" hangingPunct="1">
              <a:lnSpc>
                <a:spcPct val="105000"/>
              </a:lnSpc>
              <a:buFontTx/>
              <a:buNone/>
            </a:pPr>
            <a:r>
              <a:rPr lang="zh-CN" altLang="en-US" sz="2200" b="1">
                <a:solidFill>
                  <a:srgbClr val="000000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点击此处链接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627313" y="957263"/>
            <a:ext cx="1728787" cy="739775"/>
          </a:xfrm>
          <a:prstGeom prst="rect">
            <a:avLst/>
          </a:prstGeom>
          <a:solidFill>
            <a:srgbClr val="FFCC00">
              <a:alpha val="46001"/>
            </a:srgbClr>
          </a:solidFill>
          <a:ln w="38100" cmpd="dbl">
            <a:solidFill>
              <a:srgbClr val="FF0066"/>
            </a:solidFill>
            <a:miter lim="800000"/>
          </a:ln>
          <a:effectLst>
            <a:outerShdw dist="107763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buFontTx/>
              <a:buNone/>
              <a:defRPr/>
            </a:pP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Quiz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067175" y="5300663"/>
            <a:ext cx="1296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hide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987675" y="5734050"/>
            <a:ext cx="2087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threw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/>
      <p:bldP spid="31750" grpId="0"/>
      <p:bldP spid="31754" grpId="0"/>
      <p:bldP spid="317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2"/>
          <p:cNvSpPr>
            <a:spLocks noChangeArrowheads="1"/>
          </p:cNvSpPr>
          <p:nvPr/>
        </p:nvSpPr>
        <p:spPr bwMode="auto">
          <a:xfrm>
            <a:off x="323850" y="1125538"/>
            <a:ext cx="8496300" cy="518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Henry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was working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in a restaurant, a snake suddenly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appeared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and bit his hand.</a:t>
            </a:r>
          </a:p>
          <a:p>
            <a:pPr marL="441325" indent="-441325">
              <a:lnSpc>
                <a:spcPct val="120000"/>
              </a:lnSpc>
              <a:buFontTx/>
              <a:buNone/>
              <a:defRPr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was trying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to pick it up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when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it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bit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me again.</a:t>
            </a:r>
          </a:p>
          <a:p>
            <a:pPr marL="441325" indent="-441325">
              <a:lnSpc>
                <a:spcPct val="120000"/>
              </a:lnSpc>
              <a:buFontTx/>
              <a:buNone/>
              <a:defRPr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3.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While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the snake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was lying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on the table, Henry quickly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picked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up his mobile phone and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took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a photo with it,</a:t>
            </a:r>
          </a:p>
          <a:p>
            <a:pPr marL="441325" indent="-441325">
              <a:lnSpc>
                <a:spcPct val="120000"/>
              </a:lnSpc>
              <a:buFontTx/>
              <a:buNone/>
              <a:defRPr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4.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When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Henry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was trying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to find the snake, his hand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began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to hurt badly.</a:t>
            </a:r>
          </a:p>
          <a:p>
            <a:pPr marL="441325" indent="-441325">
              <a:lnSpc>
                <a:spcPct val="120000"/>
              </a:lnSpc>
              <a:buFontTx/>
              <a:buNone/>
              <a:defRPr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5.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</a:t>
            </a: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 doctors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were checking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him, the pain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got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worse.</a:t>
            </a:r>
          </a:p>
          <a:p>
            <a:pPr marL="441325" indent="-441325">
              <a:lnSpc>
                <a:spcPct val="120000"/>
              </a:lnSpc>
              <a:buFontTx/>
              <a:buNone/>
              <a:defRPr/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6.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As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he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was lying 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there in great pain, Henry suddenly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remembered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</a:rPr>
              <a:t> the photo</a:t>
            </a:r>
            <a:r>
              <a:rPr lang="en-US" altLang="zh-CN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099" name="矩形 4"/>
          <p:cNvSpPr>
            <a:spLocks noChangeArrowheads="1"/>
          </p:cNvSpPr>
          <p:nvPr/>
        </p:nvSpPr>
        <p:spPr bwMode="auto">
          <a:xfrm>
            <a:off x="323850" y="476250"/>
            <a:ext cx="882015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在文中找出</a:t>
            </a:r>
            <a:r>
              <a:rPr lang="en-US" altLang="zh-CN" sz="3200" b="1" dirty="0">
                <a:latin typeface="Times New Roman" panose="02020603050405020304" pitchFamily="18" charset="0"/>
              </a:rPr>
              <a:t>While, when, as </a:t>
            </a:r>
            <a:r>
              <a:rPr lang="zh-CN" altLang="en-US" sz="3200" b="1" dirty="0">
                <a:latin typeface="Times New Roman" panose="02020603050405020304" pitchFamily="18" charset="0"/>
              </a:rPr>
              <a:t>引导的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时间状语从句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8497888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5. You keep more food and drink in the f______.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6. Take these medicine if you’re in p___.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7. The weather got w____ than last year.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8. His leg hurt badly and the doctor gave 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some m________ to him.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11188" y="1989138"/>
            <a:ext cx="175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fridge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092950" y="2636838"/>
            <a:ext cx="1296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pain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95738" y="3284538"/>
            <a:ext cx="194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worse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835150" y="4581525"/>
            <a:ext cx="194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medicine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/>
      <p:bldP spid="32773" grpId="0"/>
      <p:bldP spid="3277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3850" y="1101725"/>
            <a:ext cx="8208963" cy="470376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1"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二、根据汉语提示完成下列句子，每空一词。</a:t>
            </a:r>
            <a:endParaRPr kumimoji="1" lang="zh-CN" altLang="en-US" sz="34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1" lang="en-US" altLang="en-US" sz="3600" b="1">
                <a:latin typeface="Times New Roman" panose="02020603050405020304" pitchFamily="18" charset="0"/>
              </a:rPr>
              <a:t>1. </a:t>
            </a:r>
            <a:r>
              <a:rPr kumimoji="1" lang="zh-CN" altLang="en-US" sz="3600" b="1">
                <a:latin typeface="Times New Roman" panose="02020603050405020304" pitchFamily="18" charset="0"/>
              </a:rPr>
              <a:t>前几天我发现了许多游戏</a:t>
            </a:r>
            <a:r>
              <a:rPr kumimoji="1" lang="en-US" altLang="en-US" sz="3600" b="1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1" lang="zh-CN" altLang="en-US" sz="3600" b="1">
                <a:latin typeface="Times New Roman" panose="02020603050405020304" pitchFamily="18" charset="0"/>
              </a:rPr>
              <a:t>   </a:t>
            </a:r>
            <a:r>
              <a:rPr kumimoji="1" lang="en-US" altLang="en-US" sz="3600" b="1">
                <a:latin typeface="Times New Roman" panose="02020603050405020304" pitchFamily="18" charset="0"/>
              </a:rPr>
              <a:t>I found many games __</a:t>
            </a:r>
            <a:r>
              <a:rPr kumimoji="1" lang="en-US" altLang="zh-CN" sz="3600" b="1">
                <a:latin typeface="Times New Roman" panose="02020603050405020304" pitchFamily="18" charset="0"/>
              </a:rPr>
              <a:t> ___ ____ ____</a:t>
            </a:r>
            <a:r>
              <a:rPr kumimoji="1" lang="en-US" altLang="en-US" sz="3600" b="1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1" lang="en-US" altLang="en-US" sz="3600" b="1">
                <a:latin typeface="Times New Roman" panose="02020603050405020304" pitchFamily="18" charset="0"/>
              </a:rPr>
              <a:t>2. </a:t>
            </a:r>
            <a:r>
              <a:rPr kumimoji="1" lang="zh-CN" altLang="en-US" sz="3600" b="1">
                <a:latin typeface="Times New Roman" panose="02020603050405020304" pitchFamily="18" charset="0"/>
              </a:rPr>
              <a:t>那只猫掉进洞里</a:t>
            </a:r>
            <a:r>
              <a:rPr kumimoji="1" lang="en-US" altLang="en-US" sz="3600" b="1">
                <a:latin typeface="Times New Roman" panose="02020603050405020304" pitchFamily="18" charset="0"/>
              </a:rPr>
              <a:t>，</a:t>
            </a:r>
            <a:r>
              <a:rPr kumimoji="1" lang="zh-CN" altLang="en-US" sz="3600" b="1">
                <a:latin typeface="Times New Roman" panose="02020603050405020304" pitchFamily="18" charset="0"/>
              </a:rPr>
              <a:t>爬不出来</a:t>
            </a:r>
            <a:r>
              <a:rPr kumimoji="1" lang="en-US" altLang="en-US" sz="3600" b="1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1" lang="zh-CN" altLang="en-US" sz="3600" b="1">
                <a:latin typeface="Times New Roman" panose="02020603050405020304" pitchFamily="18" charset="0"/>
              </a:rPr>
              <a:t>   </a:t>
            </a:r>
            <a:r>
              <a:rPr kumimoji="1" lang="en-US" altLang="en-US" sz="3600" b="1">
                <a:latin typeface="Times New Roman" panose="02020603050405020304" pitchFamily="18" charset="0"/>
              </a:rPr>
              <a:t>The cat fell into the hole and couldn't ___</a:t>
            </a:r>
            <a:r>
              <a:rPr kumimoji="1" lang="en-US" altLang="zh-CN" sz="3600" b="1">
                <a:latin typeface="Times New Roman" panose="02020603050405020304" pitchFamily="18" charset="0"/>
              </a:rPr>
              <a:t>_ ___ __</a:t>
            </a:r>
            <a:r>
              <a:rPr kumimoji="1" lang="en-US" altLang="en-US" sz="3600" b="1">
                <a:latin typeface="Times New Roman" panose="02020603050405020304" pitchFamily="18" charset="0"/>
              </a:rPr>
              <a:t> it. 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716463" y="3148013"/>
            <a:ext cx="4176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a few days earlier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11188" y="5164138"/>
            <a:ext cx="28813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climb out of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/>
      <p:bldP spid="3379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39750" y="1900238"/>
            <a:ext cx="8353425" cy="311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3. </a:t>
            </a:r>
            <a:r>
              <a:rPr lang="zh-CN" altLang="en-US" sz="3600" b="1">
                <a:latin typeface="Times New Roman" panose="02020603050405020304" pitchFamily="18" charset="0"/>
              </a:rPr>
              <a:t>电话响起，我拿起了话筒。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The phone rang and I ___________.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4. </a:t>
            </a:r>
            <a:r>
              <a:rPr lang="zh-CN" altLang="en-US" sz="3600" b="1">
                <a:latin typeface="Times New Roman" panose="02020603050405020304" pitchFamily="18" charset="0"/>
              </a:rPr>
              <a:t>让我们拍一张酒店的照片。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Let’s ____________ of the hotel.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435600" y="2652713"/>
            <a:ext cx="3024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picked it up 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197100" y="4310063"/>
            <a:ext cx="2735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kumimoji="1" lang="en-US" altLang="zh-CN" sz="3600" b="1">
                <a:solidFill>
                  <a:srgbClr val="CC00FF"/>
                </a:solidFill>
                <a:latin typeface="Times New Roman" panose="02020603050405020304" pitchFamily="18" charset="0"/>
              </a:rPr>
              <a:t>take a photo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  <p:bldP spid="348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70125" y="1674813"/>
            <a:ext cx="184150" cy="75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Tx/>
              <a:buNone/>
              <a:defRPr/>
            </a:pPr>
            <a:endParaRPr lang="zh-CN" altLang="en-US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81000" y="2051050"/>
            <a:ext cx="84582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1. The girl ____ a kite when I was riding a bike in the ground.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A. flying       B. was flying      C. is flying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2. The car came out suddenly ____ I was walking.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A. so               B. while              C. but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711450" y="2068513"/>
            <a:ext cx="488950" cy="75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477000" y="4049713"/>
            <a:ext cx="457200" cy="7508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37894" name="WordArt 6"/>
          <p:cNvSpPr>
            <a:spLocks noChangeArrowheads="1" noChangeShapeType="1" noTextEdit="1"/>
          </p:cNvSpPr>
          <p:nvPr/>
        </p:nvSpPr>
        <p:spPr bwMode="auto">
          <a:xfrm>
            <a:off x="2286000" y="228600"/>
            <a:ext cx="441960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800080"/>
                  </a:solidFill>
                  <a:round/>
                </a:ln>
                <a:solidFill>
                  <a:srgbClr val="8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/>
      <p:bldP spid="37893" grpId="0"/>
      <p:bldP spid="3789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270125" y="1812925"/>
            <a:ext cx="1841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endParaRPr lang="zh-CN" altLang="en-US" sz="36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09600" y="1111250"/>
            <a:ext cx="81534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3. The children ran _____ the street to catch the early bus.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A. across         B. cross         C. through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4. The policeman was hurt in _____, so he was sent to hospital at once.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A. pain          B. medicine        C. plate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6705600" y="3016250"/>
            <a:ext cx="5508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800600" y="1187450"/>
            <a:ext cx="5143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  <p:bldP spid="389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2209800" y="304800"/>
            <a:ext cx="4419600" cy="1447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FF6600"/>
                  </a:solidFill>
                  <a:rou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中考链接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33400" y="1828800"/>
            <a:ext cx="81534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1. —What were you doing this time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yesterday? </a:t>
            </a:r>
            <a:r>
              <a:rPr lang="zh-CN" altLang="en-US" sz="3600" b="1">
                <a:latin typeface="Times New Roman" panose="02020603050405020304" pitchFamily="18" charset="0"/>
              </a:rPr>
              <a:t>　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   </a:t>
            </a:r>
            <a:r>
              <a:rPr lang="en-US" altLang="zh-CN" sz="3600" b="1">
                <a:latin typeface="Times New Roman" panose="02020603050405020304" pitchFamily="18" charset="0"/>
              </a:rPr>
              <a:t>—I ____ on the grass and drawing a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picture. 【2011</a:t>
            </a:r>
            <a:r>
              <a:rPr lang="zh-CN" altLang="en-US" sz="3600" b="1">
                <a:latin typeface="Times New Roman" panose="02020603050405020304" pitchFamily="18" charset="0"/>
              </a:rPr>
              <a:t>北京</a:t>
            </a:r>
            <a:r>
              <a:rPr lang="en-US" altLang="zh-CN" sz="3600" b="1"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A. sit                    B. sat     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C. am sitting       D. was sitting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057400" y="327660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39" grpId="0"/>
      <p:bldP spid="3994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81000" y="260350"/>
            <a:ext cx="8610600" cy="614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2. While I _____ TV, the bell rang. 【2011</a:t>
            </a:r>
            <a:r>
              <a:rPr lang="zh-CN" altLang="en-US" sz="3600" b="1">
                <a:latin typeface="Times New Roman" panose="02020603050405020304" pitchFamily="18" charset="0"/>
              </a:rPr>
              <a:t>广西北海</a:t>
            </a:r>
            <a:r>
              <a:rPr lang="en-US" altLang="zh-CN" sz="3600" b="1"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A. watch                B. watched  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C. am watching     D. was watching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3. —Why didn’t you answer my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      telephone yesterday?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—Sorry. I ____ a bath. 【2011</a:t>
            </a:r>
            <a:r>
              <a:rPr lang="zh-CN" altLang="en-US" sz="3600" b="1">
                <a:latin typeface="Times New Roman" panose="02020603050405020304" pitchFamily="18" charset="0"/>
              </a:rPr>
              <a:t>山东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       淄博</a:t>
            </a:r>
            <a:r>
              <a:rPr lang="en-US" altLang="zh-CN" sz="3600" b="1"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A. took               B. take      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zh-CN" sz="3600" b="1">
                <a:latin typeface="Times New Roman" panose="02020603050405020304" pitchFamily="18" charset="0"/>
              </a:rPr>
              <a:t>   C. am taking     D. was taking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743200" y="349250"/>
            <a:ext cx="488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048000" y="4006850"/>
            <a:ext cx="51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/>
      <p:bldP spid="4096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231775"/>
            <a:ext cx="8713787" cy="662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chemeClr val="tx1"/>
                </a:solidFill>
                <a:latin typeface="Times New Roman" panose="02020603050405020304" pitchFamily="18" charset="0"/>
              </a:rPr>
              <a:t>1. I _________(read) a story book when he ______ (call) me yesterday.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chemeClr val="tx1"/>
                </a:solidFill>
                <a:latin typeface="Times New Roman" panose="02020603050405020304" pitchFamily="18" charset="0"/>
              </a:rPr>
              <a:t>2. I was walking alone in the street when a car suddenly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chemeClr val="tx1"/>
                </a:solidFill>
                <a:latin typeface="Times New Roman" panose="02020603050405020304" pitchFamily="18" charset="0"/>
              </a:rPr>
              <a:t>    _______(appear) and ____(bit) me.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chemeClr val="tx1"/>
                </a:solidFill>
                <a:latin typeface="Times New Roman" panose="02020603050405020304" pitchFamily="18" charset="0"/>
              </a:rPr>
              <a:t>3. ______ (when/ while) we were listening to the teacher, 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chemeClr val="tx1"/>
                </a:solidFill>
                <a:latin typeface="Times New Roman" panose="02020603050405020304" pitchFamily="18" charset="0"/>
              </a:rPr>
              <a:t>    he _______ (sleep).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chemeClr val="tx1"/>
                </a:solidFill>
                <a:latin typeface="Times New Roman" panose="02020603050405020304" pitchFamily="18" charset="0"/>
              </a:rPr>
              <a:t>4. --- What ___ he ____ (do) at this time last week?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chemeClr val="tx1"/>
                </a:solidFill>
                <a:latin typeface="Times New Roman" panose="02020603050405020304" pitchFamily="18" charset="0"/>
              </a:rPr>
              <a:t>    --- He _________(play) the guitar.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chemeClr val="tx1"/>
                </a:solidFill>
                <a:latin typeface="Times New Roman" panose="02020603050405020304" pitchFamily="18" charset="0"/>
              </a:rPr>
              <a:t>5. A dog ______(bite) me on my leg. When I was trying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chemeClr val="tx1"/>
                </a:solidFill>
                <a:latin typeface="Times New Roman" panose="02020603050405020304" pitchFamily="18" charset="0"/>
              </a:rPr>
              <a:t>    to catch the dog, my leg got _______(bad).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chemeClr val="tx1"/>
                </a:solidFill>
                <a:latin typeface="Times New Roman" panose="02020603050405020304" pitchFamily="18" charset="0"/>
              </a:rPr>
              <a:t>6. I was going shopping when you ____(see) me yesterday.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chemeClr val="tx1"/>
                </a:solidFill>
                <a:latin typeface="Times New Roman" panose="02020603050405020304" pitchFamily="18" charset="0"/>
              </a:rPr>
              <a:t>7. I ______(hear) somebody knock the door when I was</a:t>
            </a:r>
          </a:p>
          <a:p>
            <a:pPr marL="533400" indent="-533400"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chemeClr val="tx1"/>
                </a:solidFill>
                <a:latin typeface="Times New Roman" panose="02020603050405020304" pitchFamily="18" charset="0"/>
              </a:rPr>
              <a:t>    watching TV at home last night.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5"/>
          <p:cNvSpPr txBox="1">
            <a:spLocks noChangeArrowheads="1"/>
          </p:cNvSpPr>
          <p:nvPr/>
        </p:nvSpPr>
        <p:spPr bwMode="auto">
          <a:xfrm>
            <a:off x="323850" y="692150"/>
            <a:ext cx="79930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Complete the passage </a:t>
            </a:r>
            <a:r>
              <a:rPr lang="en-US" altLang="zh-CN" sz="3200" b="1">
                <a:solidFill>
                  <a:srgbClr val="FF3300"/>
                </a:solidFill>
              </a:rPr>
              <a:t>with the correct     </a:t>
            </a:r>
          </a:p>
          <a:p>
            <a:pPr algn="ctr" eaLnBrk="1" hangingPunct="1"/>
            <a:r>
              <a:rPr lang="en-US" altLang="zh-CN" sz="3200" b="1">
                <a:solidFill>
                  <a:srgbClr val="FF3300"/>
                </a:solidFill>
              </a:rPr>
              <a:t>   form</a:t>
            </a:r>
            <a:r>
              <a:rPr lang="en-US" altLang="zh-CN" sz="3200" b="1">
                <a:solidFill>
                  <a:srgbClr val="0000FF"/>
                </a:solidFill>
              </a:rPr>
              <a:t> of the words in the box.</a:t>
            </a:r>
            <a:endParaRPr lang="zh-CN" altLang="en-US" sz="3200" b="1">
              <a:solidFill>
                <a:srgbClr val="0000FF"/>
              </a:solidFill>
            </a:endParaRPr>
          </a:p>
        </p:txBody>
      </p:sp>
      <p:sp>
        <p:nvSpPr>
          <p:cNvPr id="18435" name="圆角矩形 3"/>
          <p:cNvSpPr>
            <a:spLocks noChangeArrowheads="1"/>
          </p:cNvSpPr>
          <p:nvPr/>
        </p:nvSpPr>
        <p:spPr bwMode="auto">
          <a:xfrm>
            <a:off x="611188" y="1844675"/>
            <a:ext cx="7380287" cy="57943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solidFill>
              <a:schemeClr val="bg1"/>
            </a:solidFill>
            <a:round/>
          </a:ln>
          <a:effectLst>
            <a:outerShdw dist="38100" dir="2700000" algn="ctr" rotWithShape="0">
              <a:srgbClr val="000000">
                <a:alpha val="37999"/>
              </a:srgbClr>
            </a:outerShdw>
          </a:effectLst>
        </p:spPr>
        <p:txBody>
          <a:bodyPr anchor="ctr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280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sz="2800" b="1">
                <a:latin typeface="Arial" panose="020B0604020202020204" pitchFamily="34" charset="0"/>
                <a:ea typeface="宋体" panose="02010600030101010101" pitchFamily="2" charset="-122"/>
              </a:rPr>
              <a:t>climb  hide  hurt   medicine   pain   throw</a:t>
            </a:r>
            <a:r>
              <a:rPr lang="en-US" sz="280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940" name="Text Box 9"/>
          <p:cNvSpPr txBox="1">
            <a:spLocks noChangeArrowheads="1"/>
          </p:cNvSpPr>
          <p:nvPr/>
        </p:nvSpPr>
        <p:spPr bwMode="auto">
          <a:xfrm>
            <a:off x="611188" y="2708275"/>
            <a:ext cx="7920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A snake </a:t>
            </a:r>
            <a:r>
              <a:rPr lang="en-US" altLang="zh-CN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out of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box of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bananas and ______</a:t>
            </a:r>
            <a:r>
              <a:rPr lang="en-US" altLang="zh-CN" sz="28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somewhere. When Henry was working, the snake bit him. He _______ the snake on a table and took its photo. When he was trying to find the snake, his hand began to _______ badly. At the hospital the _______ got worse. The doctors sent the photo to a zoo. After they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out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what kind of snake bit him, they gave him the right _______.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2051050" y="2781300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climbed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2124075" y="3573463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threw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7451725" y="2708275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hid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2195513" y="4508500"/>
            <a:ext cx="1223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hurt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7308850" y="4437063"/>
            <a:ext cx="1223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pain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18442" name="TextBox 9"/>
          <p:cNvSpPr txBox="1">
            <a:spLocks noChangeArrowheads="1"/>
          </p:cNvSpPr>
          <p:nvPr/>
        </p:nvSpPr>
        <p:spPr bwMode="auto">
          <a:xfrm>
            <a:off x="2484438" y="5732463"/>
            <a:ext cx="180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0000"/>
                </a:solidFill>
              </a:rPr>
              <a:t>medicine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  <p:bldP spid="18438" grpId="0" autoUpdateAnimBg="0"/>
      <p:bldP spid="18439" grpId="0" autoUpdateAnimBg="0"/>
      <p:bldP spid="18440" grpId="0" autoUpdateAnimBg="0"/>
      <p:bldP spid="18441" grpId="0" autoUpdateAnimBg="0"/>
      <p:bldP spid="1844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u=881161527,4268475193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3" name="Picture 4" descr="j022938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3176587" y="-630237"/>
            <a:ext cx="2779713" cy="778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476375" y="2852738"/>
            <a:ext cx="5900738" cy="1128712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fontAlgn="b">
              <a:lnSpc>
                <a:spcPct val="80000"/>
              </a:lnSpc>
              <a:spcBef>
                <a:spcPct val="30000"/>
              </a:spcBef>
              <a:buFontTx/>
              <a:buNone/>
              <a:defRPr/>
            </a:pPr>
            <a:r>
              <a:rPr lang="en-US" altLang="zh-CN" sz="8500" b="1">
                <a:solidFill>
                  <a:srgbClr val="66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Writing</a:t>
            </a:r>
          </a:p>
        </p:txBody>
      </p:sp>
      <p:pic>
        <p:nvPicPr>
          <p:cNvPr id="40965" name="Picture 5" descr="e45a5afda8d0afc2358e5eabcd17243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4588" y="4003675"/>
            <a:ext cx="16510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6" name="Picture 6" descr="write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64163" y="476250"/>
            <a:ext cx="22431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04825" y="4532313"/>
            <a:ext cx="184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 sz="280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504825" y="4532313"/>
            <a:ext cx="1841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 sz="2800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504825" y="4562475"/>
            <a:ext cx="184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 sz="2800"/>
          </a:p>
        </p:txBody>
      </p:sp>
      <p:sp>
        <p:nvSpPr>
          <p:cNvPr id="27653" name="Text Box 14"/>
          <p:cNvSpPr txBox="1">
            <a:spLocks noChangeArrowheads="1"/>
          </p:cNvSpPr>
          <p:nvPr/>
        </p:nvSpPr>
        <p:spPr bwMode="auto">
          <a:xfrm>
            <a:off x="468313" y="549275"/>
            <a:ext cx="8893175" cy="1476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过去进行时</a:t>
            </a:r>
            <a:r>
              <a:rPr lang="en-US" altLang="zh-CN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+when+</a:t>
            </a:r>
            <a:r>
              <a:rPr lang="zh-CN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一般过去时</a:t>
            </a:r>
            <a:endParaRPr lang="en-US" altLang="zh-CN" sz="3600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= when+</a:t>
            </a:r>
            <a:r>
              <a:rPr lang="zh-CN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一般过去时，过去进行时</a:t>
            </a:r>
          </a:p>
        </p:txBody>
      </p:sp>
      <p:sp>
        <p:nvSpPr>
          <p:cNvPr id="27654" name="Rectangle 16"/>
          <p:cNvSpPr>
            <a:spLocks noChangeArrowheads="1"/>
          </p:cNvSpPr>
          <p:nvPr/>
        </p:nvSpPr>
        <p:spPr bwMode="auto">
          <a:xfrm>
            <a:off x="611188" y="3068638"/>
            <a:ext cx="9144000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当我到家</a:t>
            </a: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(come home)</a:t>
            </a:r>
            <a:r>
              <a:rPr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时，她正在做饭</a:t>
            </a:r>
            <a:r>
              <a:rPr lang="en-US" altLang="zh-CN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(cook)</a:t>
            </a:r>
            <a:r>
              <a:rPr lang="zh-CN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27655" name="Rectangle 17"/>
          <p:cNvSpPr>
            <a:spLocks noChangeArrowheads="1"/>
          </p:cNvSpPr>
          <p:nvPr/>
        </p:nvSpPr>
        <p:spPr bwMode="auto">
          <a:xfrm>
            <a:off x="539750" y="4724400"/>
            <a:ext cx="8353425" cy="1077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sz="32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When </a:t>
            </a:r>
            <a:r>
              <a:rPr lang="en-US" sz="3200" dirty="0">
                <a:solidFill>
                  <a:srgbClr val="2E00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(当...... </a:t>
            </a:r>
            <a:r>
              <a:rPr lang="en-US" sz="3200" dirty="0" err="1">
                <a:solidFill>
                  <a:srgbClr val="2E00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时侯</a:t>
            </a:r>
            <a:r>
              <a:rPr lang="en-US" sz="3200" dirty="0">
                <a:solidFill>
                  <a:srgbClr val="2E00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I came home, she was cooking dinner.</a:t>
            </a:r>
          </a:p>
        </p:txBody>
      </p:sp>
      <p:sp>
        <p:nvSpPr>
          <p:cNvPr id="27657" name="Rectangle 21"/>
          <p:cNvSpPr>
            <a:spLocks noChangeArrowheads="1"/>
          </p:cNvSpPr>
          <p:nvPr/>
        </p:nvSpPr>
        <p:spPr bwMode="auto">
          <a:xfrm>
            <a:off x="341313" y="2205038"/>
            <a:ext cx="8443912" cy="5238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表示当一个动作突然发生时，另一个动作正在进行时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539750" y="3573463"/>
            <a:ext cx="8353425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she was cooking dinner </a:t>
            </a:r>
            <a:r>
              <a:rPr lang="en-US" altLang="zh-CN" sz="32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w</a:t>
            </a:r>
            <a:r>
              <a:rPr lang="en-US" sz="3200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hen </a:t>
            </a:r>
            <a:r>
              <a:rPr lang="en-US" sz="3200" dirty="0">
                <a:solidFill>
                  <a:srgbClr val="2E00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(当...... </a:t>
            </a:r>
            <a:r>
              <a:rPr lang="en-US" sz="3200" dirty="0" err="1">
                <a:solidFill>
                  <a:srgbClr val="2E00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时侯</a:t>
            </a:r>
            <a:r>
              <a:rPr lang="en-US" sz="3200" dirty="0">
                <a:solidFill>
                  <a:srgbClr val="2E00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)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I came home.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utoUpdateAnimBg="0"/>
      <p:bldP spid="27655" grpId="0" autoUpdateAnimBg="0"/>
      <p:bldP spid="27657" grpId="0" animBg="1" autoUpdateAnimBg="0"/>
      <p:bldP spid="11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 descr="15_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33375"/>
            <a:ext cx="4897438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 Box 7"/>
          <p:cNvSpPr txBox="1">
            <a:spLocks noChangeArrowheads="1"/>
          </p:cNvSpPr>
          <p:nvPr/>
        </p:nvSpPr>
        <p:spPr bwMode="auto">
          <a:xfrm>
            <a:off x="0" y="4581525"/>
            <a:ext cx="8704263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 </a:t>
            </a:r>
            <a:r>
              <a:rPr lang="en-US" altLang="zh-CN" sz="3200">
                <a:latin typeface="Times New Roman" panose="02020603050405020304" pitchFamily="18" charset="0"/>
              </a:rPr>
              <a:t>walk to school,   appear,   be frighten</a:t>
            </a: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ed</a:t>
            </a:r>
            <a:r>
              <a:rPr lang="en-US" altLang="zh-CN" sz="3200">
                <a:latin typeface="Times New Roman" panose="02020603050405020304" pitchFamily="18" charset="0"/>
              </a:rPr>
              <a:t>(</a:t>
            </a:r>
            <a:r>
              <a:rPr lang="zh-CN" altLang="en-US" sz="3200">
                <a:latin typeface="Times New Roman" panose="02020603050405020304" pitchFamily="18" charset="0"/>
              </a:rPr>
              <a:t>害怕的</a:t>
            </a:r>
            <a:r>
              <a:rPr lang="en-US" altLang="zh-CN" sz="3200">
                <a:latin typeface="Times New Roman" panose="02020603050405020304" pitchFamily="18" charset="0"/>
              </a:rPr>
              <a:t>),    </a:t>
            </a:r>
          </a:p>
          <a:p>
            <a:pPr eaLnBrk="1" hangingPunct="1"/>
            <a:r>
              <a:rPr lang="en-US" altLang="zh-CN" sz="3200">
                <a:latin typeface="Times New Roman" panose="02020603050405020304" pitchFamily="18" charset="0"/>
              </a:rPr>
              <a:t> run away quickly,   run quickly after the boy too,    </a:t>
            </a:r>
          </a:p>
          <a:p>
            <a:pPr eaLnBrk="1" hangingPunct="1"/>
            <a:r>
              <a:rPr lang="en-US" altLang="zh-CN" sz="3200">
                <a:latin typeface="Times New Roman" panose="02020603050405020304" pitchFamily="18" charset="0"/>
              </a:rPr>
              <a:t> suddenly,    bite… on his leg,</a:t>
            </a:r>
          </a:p>
          <a:p>
            <a:pPr eaLnBrk="1" hangingPunct="1"/>
            <a:r>
              <a:rPr lang="en-US" altLang="zh-CN" sz="3200">
                <a:latin typeface="Times New Roman" panose="02020603050405020304" pitchFamily="18" charset="0"/>
              </a:rPr>
              <a:t> cry and call “help”    hurry to hospital     medicine</a:t>
            </a:r>
            <a:r>
              <a:rPr lang="en-US" altLang="zh-CN" sz="2800">
                <a:latin typeface="Times New Roman" panose="02020603050405020304" pitchFamily="18" charset="0"/>
              </a:rPr>
              <a:t> 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6" descr="35BOOO~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08400" y="4437063"/>
            <a:ext cx="230505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WordArt 3"/>
          <p:cNvSpPr>
            <a:spLocks noChangeArrowheads="1" noChangeShapeType="1" noTextEdit="1"/>
          </p:cNvSpPr>
          <p:nvPr/>
        </p:nvSpPr>
        <p:spPr bwMode="auto">
          <a:xfrm>
            <a:off x="3132138" y="404813"/>
            <a:ext cx="302418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200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3200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pic>
        <p:nvPicPr>
          <p:cNvPr id="43012" name="Picture 6" descr="M_1309~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1700213"/>
            <a:ext cx="295275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9" descr="U_1075~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08400" y="1916113"/>
            <a:ext cx="2447925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6145213" y="4437063"/>
            <a:ext cx="2998787" cy="124936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dirty="0"/>
              <a:t>The doctor gave </a:t>
            </a:r>
          </a:p>
          <a:p>
            <a:pPr eaLnBrk="0" hangingPunct="0"/>
            <a:r>
              <a:rPr lang="en-US" altLang="zh-CN" dirty="0"/>
              <a:t>me an </a:t>
            </a:r>
            <a:r>
              <a:rPr lang="en-US" altLang="zh-CN" sz="2800" b="1" dirty="0">
                <a:solidFill>
                  <a:schemeClr val="hlink"/>
                </a:solidFill>
              </a:rPr>
              <a:t>in</a:t>
            </a:r>
            <a:r>
              <a:rPr lang="en-US" altLang="zh-CN" sz="2800" b="1" u="sng" dirty="0">
                <a:solidFill>
                  <a:srgbClr val="FF3300"/>
                </a:solidFill>
              </a:rPr>
              <a:t>jec</a:t>
            </a:r>
            <a:r>
              <a:rPr lang="en-US" altLang="zh-CN" sz="2800" b="1" dirty="0">
                <a:solidFill>
                  <a:schemeClr val="hlink"/>
                </a:solidFill>
              </a:rPr>
              <a:t>tion</a:t>
            </a:r>
            <a:r>
              <a:rPr lang="en-US" altLang="zh-CN" sz="2800" dirty="0"/>
              <a:t> </a:t>
            </a:r>
          </a:p>
          <a:p>
            <a:pPr eaLnBrk="0" hangingPunct="0"/>
            <a:r>
              <a:rPr lang="en-US" altLang="zh-CN" dirty="0"/>
              <a:t>and some medicine. </a:t>
            </a:r>
          </a:p>
        </p:txBody>
      </p:sp>
      <p:pic>
        <p:nvPicPr>
          <p:cNvPr id="43015" name="Picture 14" descr="16B1OO~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188" y="4221163"/>
            <a:ext cx="28797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6" name="Text Box 17"/>
          <p:cNvSpPr txBox="1">
            <a:spLocks noChangeArrowheads="1"/>
          </p:cNvSpPr>
          <p:nvPr/>
        </p:nvSpPr>
        <p:spPr bwMode="auto">
          <a:xfrm>
            <a:off x="539750" y="1125538"/>
            <a:ext cx="22240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/>
              <a:t>看图作文：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2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2" descr="C:\Users\AppleBar\Desktop\剪头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2636838"/>
            <a:ext cx="230346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矩形 6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70113" y="2786063"/>
            <a:ext cx="6383337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68313" y="4797425"/>
            <a:ext cx="8388350" cy="944563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3399"/>
                </a:solidFill>
              </a:rPr>
              <a:t>While (When) </a:t>
            </a:r>
            <a:r>
              <a:rPr lang="en-US" altLang="zh-CN" sz="2800" b="1">
                <a:solidFill>
                  <a:srgbClr val="460023"/>
                </a:solidFill>
              </a:rPr>
              <a:t>you were speaking to the teacher,</a:t>
            </a:r>
            <a:r>
              <a:rPr lang="en-US" altLang="zh-CN" sz="2800" b="1"/>
              <a:t> </a:t>
            </a:r>
            <a:r>
              <a:rPr lang="en-US" altLang="zh-CN" sz="2800" b="1">
                <a:solidFill>
                  <a:srgbClr val="460023"/>
                </a:solidFill>
                <a:ea typeface="仿宋_GB2312" pitchFamily="49" charset="-122"/>
              </a:rPr>
              <a:t>I saw you. 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393700" y="4933950"/>
            <a:ext cx="184150" cy="523875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 sz="2800" b="1"/>
          </a:p>
        </p:txBody>
      </p:sp>
      <p:sp>
        <p:nvSpPr>
          <p:cNvPr id="28679" name="Rectangle 14"/>
          <p:cNvSpPr>
            <a:spLocks noChangeArrowheads="1"/>
          </p:cNvSpPr>
          <p:nvPr/>
        </p:nvSpPr>
        <p:spPr bwMode="auto">
          <a:xfrm>
            <a:off x="395288" y="620713"/>
            <a:ext cx="8424862" cy="1200150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/>
              <a:t>一般过去时</a:t>
            </a:r>
            <a:r>
              <a:rPr lang="en-US" altLang="zh-CN" sz="3600" b="1"/>
              <a:t>+when/while</a:t>
            </a:r>
            <a:r>
              <a:rPr lang="zh-CN" altLang="en-US" sz="3600" b="1"/>
              <a:t>过去进行时</a:t>
            </a:r>
            <a:endParaRPr lang="en-US" altLang="zh-CN" sz="3600" b="1"/>
          </a:p>
          <a:p>
            <a:r>
              <a:rPr lang="en-US" altLang="zh-CN" sz="3600" b="1"/>
              <a:t>=</a:t>
            </a:r>
            <a:r>
              <a:rPr lang="zh-CN" altLang="en-US" sz="3600" b="1"/>
              <a:t> </a:t>
            </a:r>
            <a:r>
              <a:rPr lang="en-US" altLang="zh-CN" sz="3600" b="1"/>
              <a:t>when/while</a:t>
            </a:r>
            <a:r>
              <a:rPr lang="zh-CN" altLang="en-US" sz="3600" b="1"/>
              <a:t>过去进行时，一般过去时</a:t>
            </a:r>
          </a:p>
        </p:txBody>
      </p:sp>
      <p:sp>
        <p:nvSpPr>
          <p:cNvPr id="28682" name="Rectangle 7"/>
          <p:cNvSpPr>
            <a:spLocks noChangeArrowheads="1"/>
          </p:cNvSpPr>
          <p:nvPr/>
        </p:nvSpPr>
        <p:spPr bwMode="auto">
          <a:xfrm>
            <a:off x="395288" y="2997200"/>
            <a:ext cx="8748712" cy="522288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当你和老师说话（</a:t>
            </a:r>
            <a:r>
              <a:rPr lang="en-US" altLang="zh-CN" sz="2800" b="1"/>
              <a:t>speak to</a:t>
            </a:r>
            <a:r>
              <a:rPr lang="zh-CN" altLang="en-US" sz="2800" b="1"/>
              <a:t>）时，我看到</a:t>
            </a:r>
            <a:r>
              <a:rPr lang="en-US" altLang="zh-CN" sz="2800" b="1"/>
              <a:t>(see)</a:t>
            </a:r>
            <a:r>
              <a:rPr lang="zh-CN" altLang="en-US" sz="2800" b="1"/>
              <a:t>你了</a:t>
            </a:r>
            <a:endParaRPr lang="en-US" altLang="zh-CN" sz="2800" b="1"/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341313" y="1844675"/>
            <a:ext cx="8623300" cy="52228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8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表示当一个动作正在进行时时，另一个动作突然发生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95288" y="3716338"/>
            <a:ext cx="8389937" cy="954087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460023"/>
                </a:solidFill>
                <a:ea typeface="仿宋_GB2312" pitchFamily="49" charset="-122"/>
              </a:rPr>
              <a:t>I saw you </a:t>
            </a:r>
            <a:r>
              <a:rPr lang="en-US" altLang="zh-CN" sz="2800" b="1">
                <a:solidFill>
                  <a:srgbClr val="FF3399"/>
                </a:solidFill>
              </a:rPr>
              <a:t>while (when) </a:t>
            </a:r>
            <a:r>
              <a:rPr lang="en-US" altLang="zh-CN" sz="2800" b="1">
                <a:solidFill>
                  <a:srgbClr val="460023"/>
                </a:solidFill>
              </a:rPr>
              <a:t>you were speaking to the teacher.</a:t>
            </a:r>
            <a:endParaRPr lang="en-US" altLang="zh-CN" sz="2800" b="1">
              <a:solidFill>
                <a:srgbClr val="460023"/>
              </a:solidFill>
              <a:ea typeface="仿宋_GB2312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 autoUpdateAnimBg="0"/>
      <p:bldP spid="28679" grpId="0" animBg="1" autoUpdateAnimBg="0"/>
      <p:bldP spid="28682" grpId="0" animBg="1" autoUpdateAnimBg="0"/>
      <p:bldP spid="12" grpId="0" animBg="1" autoUpdateAnimBg="0"/>
      <p:bldP spid="1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755650" y="1052513"/>
            <a:ext cx="8012113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过去进行时</a:t>
            </a: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+while+</a:t>
            </a:r>
            <a:r>
              <a:rPr lang="zh-CN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过去进行时</a:t>
            </a:r>
            <a:endParaRPr lang="en-US" altLang="zh-CN" sz="40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= while+</a:t>
            </a:r>
            <a:r>
              <a:rPr lang="zh-CN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过去进行时，</a:t>
            </a: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过去进行时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11188" y="3789363"/>
            <a:ext cx="7993062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My mother was cooking </a:t>
            </a:r>
            <a:r>
              <a:rPr lang="en-US" altLang="zh-CN" sz="32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w</a:t>
            </a:r>
            <a:r>
              <a:rPr lang="en-US" sz="32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hile/when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 I was watching TV.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69863" y="3213100"/>
            <a:ext cx="861377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当我在看电视（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watch TV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）时，我母亲在做饭</a:t>
            </a: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(cook)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1547813" y="2349500"/>
            <a:ext cx="5761037" cy="708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40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表示两个动作同时进行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22275" y="4941888"/>
            <a:ext cx="8721725" cy="9540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While (when)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I was watching TV, my mother was cooking.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autoUpdateAnimBg="0"/>
      <p:bldP spid="29700" grpId="0" autoUpdateAnimBg="0"/>
      <p:bldP spid="5" grpId="0" animBg="1" autoUpdateAnimBg="0"/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395288" y="476250"/>
            <a:ext cx="7991475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4000"/>
              </a:lnSpc>
            </a:pPr>
            <a:r>
              <a:rPr lang="en-US" altLang="zh-CN" sz="3600" b="1" dirty="0"/>
              <a:t> </a:t>
            </a:r>
            <a:r>
              <a:rPr lang="zh-CN" altLang="en-US" sz="3600" b="1" dirty="0">
                <a:solidFill>
                  <a:srgbClr val="FF0000"/>
                </a:solidFill>
              </a:rPr>
              <a:t>总结</a:t>
            </a:r>
            <a:endParaRPr lang="en-US" altLang="zh-CN" sz="3600" b="1" dirty="0">
              <a:solidFill>
                <a:srgbClr val="FF0000"/>
              </a:solidFill>
            </a:endParaRPr>
          </a:p>
          <a:p>
            <a:pPr eaLnBrk="1" hangingPunct="1">
              <a:lnSpc>
                <a:spcPts val="4000"/>
              </a:lnSpc>
            </a:pPr>
            <a:r>
              <a:rPr lang="en-US" altLang="zh-CN" sz="2800" b="1" dirty="0">
                <a:solidFill>
                  <a:srgbClr val="FF0000"/>
                </a:solidFill>
              </a:rPr>
              <a:t>when</a:t>
            </a:r>
            <a:r>
              <a:rPr lang="zh-CN" altLang="en-US" sz="2800" b="1" dirty="0"/>
              <a:t>引导的时间状语从句。后用</a:t>
            </a:r>
            <a:r>
              <a:rPr lang="zh-CN" altLang="en-US" sz="2800" b="1" u="sng" dirty="0"/>
              <a:t>一般性时态</a:t>
            </a:r>
            <a:r>
              <a:rPr lang="zh-CN" altLang="en-US" sz="2800" b="1" dirty="0"/>
              <a:t>。</a:t>
            </a:r>
          </a:p>
          <a:p>
            <a:pPr eaLnBrk="1" hangingPunct="1">
              <a:lnSpc>
                <a:spcPts val="4000"/>
              </a:lnSpc>
            </a:pPr>
            <a:r>
              <a:rPr lang="en-US" altLang="zh-CN" sz="2800" b="1" dirty="0">
                <a:solidFill>
                  <a:srgbClr val="FF33CC"/>
                </a:solidFill>
              </a:rPr>
              <a:t>While</a:t>
            </a:r>
            <a:r>
              <a:rPr lang="zh-CN" altLang="en-US" sz="2800" b="1" dirty="0"/>
              <a:t>后面一般用</a:t>
            </a:r>
            <a:r>
              <a:rPr lang="zh-CN" altLang="en-US" sz="2800" b="1" u="sng" dirty="0"/>
              <a:t>进行时态</a:t>
            </a:r>
            <a:r>
              <a:rPr lang="zh-CN" altLang="en-US" sz="2800" b="1" dirty="0"/>
              <a:t>。</a:t>
            </a:r>
            <a:endParaRPr lang="en-US" altLang="zh-CN" sz="2800" b="1" dirty="0"/>
          </a:p>
          <a:p>
            <a:pPr eaLnBrk="1" hangingPunct="1">
              <a:lnSpc>
                <a:spcPts val="4000"/>
              </a:lnSpc>
            </a:pPr>
            <a:r>
              <a:rPr lang="zh-CN" altLang="en-US" sz="2800" b="1" dirty="0"/>
              <a:t>如果从句和主句的</a:t>
            </a:r>
            <a:r>
              <a:rPr lang="zh-CN" altLang="en-US" sz="2800" b="1" u="sng" dirty="0"/>
              <a:t>动作都用</a:t>
            </a:r>
            <a:r>
              <a:rPr lang="zh-CN" altLang="en-US" sz="2800" b="1" u="sng" dirty="0">
                <a:solidFill>
                  <a:srgbClr val="FF0000"/>
                </a:solidFill>
              </a:rPr>
              <a:t>进行时态</a:t>
            </a:r>
            <a:r>
              <a:rPr lang="zh-CN" altLang="en-US" sz="2800" b="1" dirty="0"/>
              <a:t>的时候，多用</a:t>
            </a:r>
            <a:r>
              <a:rPr lang="en-US" altLang="zh-CN" sz="2800" b="1" dirty="0">
                <a:solidFill>
                  <a:srgbClr val="FF0000"/>
                </a:solidFill>
              </a:rPr>
              <a:t>while</a:t>
            </a:r>
            <a:r>
              <a:rPr lang="zh-CN" altLang="en-US" sz="2800" b="1" dirty="0"/>
              <a:t>引导，表示动作</a:t>
            </a:r>
            <a:r>
              <a:rPr lang="zh-CN" altLang="en-US" sz="2800" b="1" u="sng" dirty="0">
                <a:solidFill>
                  <a:srgbClr val="FF0000"/>
                </a:solidFill>
              </a:rPr>
              <a:t>同时发生</a:t>
            </a:r>
            <a:r>
              <a:rPr lang="zh-CN" altLang="en-US" sz="2800" b="1" dirty="0"/>
              <a:t>，如：</a:t>
            </a:r>
            <a:endParaRPr lang="en-US" altLang="zh-CN" sz="2800" b="1" dirty="0"/>
          </a:p>
          <a:p>
            <a:pPr eaLnBrk="1" hangingPunct="1">
              <a:lnSpc>
                <a:spcPts val="4000"/>
              </a:lnSpc>
            </a:pPr>
            <a:r>
              <a:rPr lang="en-US" altLang="zh-CN" sz="2800" b="1" dirty="0"/>
              <a:t>a. </a:t>
            </a:r>
            <a:r>
              <a:rPr lang="en-US" altLang="zh-CN" sz="2800" b="1" dirty="0">
                <a:solidFill>
                  <a:srgbClr val="FF3300"/>
                </a:solidFill>
              </a:rPr>
              <a:t>When</a:t>
            </a:r>
            <a:r>
              <a:rPr lang="en-US" altLang="zh-CN" sz="2800" b="1" dirty="0"/>
              <a:t> the teacher came in, we were talking.</a:t>
            </a:r>
            <a:endParaRPr lang="zh-CN" altLang="en-US" sz="2800" b="1" dirty="0"/>
          </a:p>
          <a:p>
            <a:pPr eaLnBrk="1" hangingPunct="1">
              <a:lnSpc>
                <a:spcPts val="4000"/>
              </a:lnSpc>
            </a:pPr>
            <a:r>
              <a:rPr lang="en-US" altLang="zh-CN" sz="2800" b="1" dirty="0"/>
              <a:t>=</a:t>
            </a:r>
            <a:r>
              <a:rPr lang="en-US" altLang="zh-CN" sz="2800" b="1" dirty="0">
                <a:solidFill>
                  <a:srgbClr val="FF33CC"/>
                </a:solidFill>
              </a:rPr>
              <a:t>While</a:t>
            </a:r>
            <a:r>
              <a:rPr lang="en-US" altLang="zh-CN" sz="2800" b="1" dirty="0"/>
              <a:t> we were talking, the teacher came in. </a:t>
            </a:r>
            <a:endParaRPr lang="zh-CN" altLang="en-US" sz="2800" b="1" dirty="0"/>
          </a:p>
          <a:p>
            <a:pPr eaLnBrk="1" hangingPunct="1">
              <a:lnSpc>
                <a:spcPts val="4000"/>
              </a:lnSpc>
            </a:pPr>
            <a:r>
              <a:rPr lang="en-US" altLang="zh-CN" sz="2800" b="1" dirty="0"/>
              <a:t>b. They were singing </a:t>
            </a:r>
            <a:r>
              <a:rPr lang="en-US" altLang="zh-CN" sz="2800" b="1" dirty="0">
                <a:solidFill>
                  <a:srgbClr val="FF33CC"/>
                </a:solidFill>
              </a:rPr>
              <a:t>while</a:t>
            </a:r>
            <a:r>
              <a:rPr lang="en-US" altLang="zh-CN" sz="2800" b="1" dirty="0"/>
              <a:t> we were dancing.</a:t>
            </a:r>
            <a:endParaRPr lang="zh-CN" altLang="en-US" sz="2800" b="1" dirty="0"/>
          </a:p>
          <a:p>
            <a:pPr eaLnBrk="1" hangingPunct="1">
              <a:lnSpc>
                <a:spcPts val="4000"/>
              </a:lnSpc>
            </a:pPr>
            <a:endParaRPr lang="zh-CN" altLang="en-US" sz="28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755650" y="1362075"/>
            <a:ext cx="8069263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I _______at 8:00 yesterday.</a:t>
            </a:r>
            <a:endParaRPr lang="en-US" altLang="zh-CN" sz="2800" b="1"/>
          </a:p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A. was sleeping late  B. slept late   C. sleep late</a:t>
            </a:r>
          </a:p>
          <a:p>
            <a:pPr eaLnBrk="0" hangingPunct="0">
              <a:lnSpc>
                <a:spcPts val="2000"/>
              </a:lnSpc>
              <a:tabLst>
                <a:tab pos="419100" algn="l"/>
              </a:tabLst>
            </a:pPr>
            <a:endParaRPr lang="en-US" altLang="zh-CN" sz="2800" b="1"/>
          </a:p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2.They ______at this time.</a:t>
            </a:r>
            <a:endParaRPr lang="en-US" altLang="zh-CN" sz="2800" b="1"/>
          </a:p>
          <a:p>
            <a:pPr eaLnBrk="0" hangingPunct="0">
              <a:buFont typeface="Arial" panose="020B0604020202020204" pitchFamily="34" charset="0"/>
              <a:buAutoNum type="alphaUcPeriod"/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talking on the phone </a:t>
            </a:r>
          </a:p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B. were talking on the phone </a:t>
            </a:r>
            <a:endParaRPr lang="en-US" altLang="zh-CN" sz="2800" b="1"/>
          </a:p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C. was talking on the phone</a:t>
            </a:r>
          </a:p>
          <a:p>
            <a:pPr eaLnBrk="0" hangingPunct="0">
              <a:lnSpc>
                <a:spcPts val="2000"/>
              </a:lnSpc>
              <a:tabLst>
                <a:tab pos="419100" algn="l"/>
              </a:tabLst>
            </a:pPr>
            <a:endParaRPr lang="en-US" altLang="zh-CN" sz="2800" b="1"/>
          </a:p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3.Lily was standing in front of the library ________.</a:t>
            </a:r>
            <a:endParaRPr lang="en-US" altLang="zh-CN" sz="2800" b="1"/>
          </a:p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A. two hours ago </a:t>
            </a:r>
          </a:p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B. tomorrow </a:t>
            </a:r>
          </a:p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C. at that time yesterday</a:t>
            </a:r>
            <a:endParaRPr lang="en-US" altLang="zh-CN" sz="2800" b="1"/>
          </a:p>
        </p:txBody>
      </p:sp>
      <p:sp>
        <p:nvSpPr>
          <p:cNvPr id="9219" name="TextBox 9"/>
          <p:cNvSpPr txBox="1">
            <a:spLocks noChangeArrowheads="1"/>
          </p:cNvSpPr>
          <p:nvPr/>
        </p:nvSpPr>
        <p:spPr bwMode="auto">
          <a:xfrm>
            <a:off x="611188" y="476250"/>
            <a:ext cx="3024187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000099"/>
                </a:solidFill>
                <a:latin typeface="宋体" panose="02010600030101010101" pitchFamily="2" charset="-122"/>
              </a:rPr>
              <a:t>I.</a:t>
            </a:r>
            <a:r>
              <a:rPr lang="zh-CN" altLang="en-US" sz="4000" b="1">
                <a:solidFill>
                  <a:srgbClr val="000099"/>
                </a:solidFill>
                <a:latin typeface="宋体" panose="02010600030101010101" pitchFamily="2" charset="-122"/>
              </a:rPr>
              <a:t>单项选择。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763713" y="13414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268538" y="2349500"/>
            <a:ext cx="420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7740650" y="429260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611188" y="765175"/>
            <a:ext cx="8328025" cy="534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5. My father was reading newspaper ____my mother </a:t>
            </a:r>
          </a:p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was cooking dinner.</a:t>
            </a:r>
          </a:p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A.  when    B. while    C. what</a:t>
            </a:r>
          </a:p>
          <a:p>
            <a:pPr eaLnBrk="0" hangingPunct="0">
              <a:lnSpc>
                <a:spcPts val="2000"/>
              </a:lnSpc>
              <a:tabLst>
                <a:tab pos="419100" algn="l"/>
              </a:tabLst>
            </a:pP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6. The reporter said that the UFO ___ east to west </a:t>
            </a:r>
          </a:p>
          <a:p>
            <a:pPr eaLnBrk="0" hangingPunct="0"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when he saw it. </a:t>
            </a:r>
            <a:b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    A. was traveling    B. traveled     C. traveling</a:t>
            </a:r>
          </a:p>
          <a:p>
            <a:pPr eaLnBrk="0" hangingPunct="0">
              <a:lnSpc>
                <a:spcPts val="2000"/>
              </a:lnSpc>
              <a:tabLst>
                <a:tab pos="419100" algn="l"/>
              </a:tabLst>
            </a:pP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7. My mother _____while my father _____ TV.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A. cooked, was watching  </a:t>
            </a:r>
          </a:p>
          <a:p>
            <a:pPr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B. was cooking, was watching 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19100" algn="l"/>
              </a:tabLs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C. cooked, watched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buFont typeface="Arial" panose="020B0604020202020204" pitchFamily="34" charset="0"/>
              <a:buChar char="•"/>
              <a:tabLst>
                <a:tab pos="419100" algn="l"/>
              </a:tabLst>
            </a:pPr>
            <a:endParaRPr lang="en-US" altLang="zh-C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372225" y="765175"/>
            <a:ext cx="4206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940425" y="22764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372225" y="378936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演示文稿1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2700</Words>
  <Application>Microsoft Office PowerPoint</Application>
  <PresentationFormat>全屏显示(4:3)</PresentationFormat>
  <Paragraphs>374</Paragraphs>
  <Slides>42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51" baseType="lpstr">
      <vt:lpstr>仿宋_GB2312</vt:lpstr>
      <vt:lpstr>华文细黑</vt:lpstr>
      <vt:lpstr>宋体</vt:lpstr>
      <vt:lpstr>微软雅黑</vt:lpstr>
      <vt:lpstr>Arial</vt:lpstr>
      <vt:lpstr>Arial Black</vt:lpstr>
      <vt:lpstr>Franklin Gothic Medium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2013-08-13T09:09:00Z</dcterms:created>
  <dcterms:modified xsi:type="dcterms:W3CDTF">2023-01-16T21:48:05Z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9C3382720EB2451CBF82DA0BF2F1221E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