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57" r:id="rId4"/>
    <p:sldId id="263" r:id="rId5"/>
    <p:sldId id="277" r:id="rId6"/>
    <p:sldId id="265" r:id="rId7"/>
    <p:sldId id="266" r:id="rId8"/>
    <p:sldId id="267" r:id="rId9"/>
    <p:sldId id="268" r:id="rId10"/>
    <p:sldId id="269" r:id="rId11"/>
    <p:sldId id="278" r:id="rId12"/>
    <p:sldId id="279" r:id="rId13"/>
    <p:sldId id="280" r:id="rId14"/>
    <p:sldId id="271" r:id="rId15"/>
    <p:sldId id="272" r:id="rId16"/>
  </p:sldIdLst>
  <p:sldSz cx="9144000" cy="5143500" type="screen16x9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800000"/>
    <a:srgbClr val="008080"/>
    <a:srgbClr val="66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85001">
                <a:srgbClr val="FFFF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11"/>
          <p:cNvGrpSpPr/>
          <p:nvPr/>
        </p:nvGrpSpPr>
        <p:grpSpPr bwMode="auto">
          <a:xfrm>
            <a:off x="-74613" y="3357562"/>
            <a:ext cx="9242426" cy="1004888"/>
            <a:chOff x="0" y="0"/>
            <a:chExt cx="9187543" cy="1341120"/>
          </a:xfrm>
        </p:grpSpPr>
        <p:sp>
          <p:nvSpPr>
            <p:cNvPr id="6" name="任意多边形 13"/>
            <p:cNvSpPr/>
            <p:nvPr/>
          </p:nvSpPr>
          <p:spPr bwMode="auto">
            <a:xfrm>
              <a:off x="5434885" y="0"/>
              <a:ext cx="3752658" cy="1036031"/>
            </a:xfrm>
            <a:custGeom>
              <a:avLst/>
              <a:gdLst/>
              <a:ahLst/>
              <a:cxnLst>
                <a:cxn ang="0">
                  <a:pos x="0" y="1036320"/>
                </a:cxn>
                <a:cxn ang="0">
                  <a:pos x="3753395" y="0"/>
                </a:cxn>
              </a:cxnLst>
              <a:rect l="0" t="0" r="r" b="b"/>
              <a:pathLst>
                <a:path w="3753395" h="1036320">
                  <a:moveTo>
                    <a:pt x="0" y="1036320"/>
                  </a:moveTo>
                  <a:lnTo>
                    <a:pt x="3753395" y="0"/>
                  </a:lnTo>
                </a:path>
              </a:pathLst>
            </a:custGeom>
            <a:noFill/>
            <a:ln w="28575" cap="flat" cmpd="sng">
              <a:solidFill>
                <a:srgbClr val="D8E39E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 14"/>
            <p:cNvSpPr/>
            <p:nvPr/>
          </p:nvSpPr>
          <p:spPr bwMode="auto">
            <a:xfrm>
              <a:off x="34718" y="351171"/>
              <a:ext cx="1794270" cy="982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6700" y="285270"/>
                </a:cxn>
                <a:cxn ang="0">
                  <a:pos x="1724298" y="145933"/>
                </a:cxn>
                <a:cxn ang="0">
                  <a:pos x="0" y="982724"/>
                </a:cxn>
                <a:cxn ang="0">
                  <a:pos x="0" y="0"/>
                </a:cxn>
              </a:cxnLst>
              <a:rect l="0" t="0" r="r" b="b"/>
              <a:pathLst>
                <a:path w="1724298" h="982724">
                  <a:moveTo>
                    <a:pt x="0" y="0"/>
                  </a:moveTo>
                  <a:lnTo>
                    <a:pt x="1146700" y="285270"/>
                  </a:lnTo>
                  <a:lnTo>
                    <a:pt x="1724298" y="145933"/>
                  </a:lnTo>
                  <a:lnTo>
                    <a:pt x="0" y="98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任意多边形 15"/>
            <p:cNvSpPr/>
            <p:nvPr/>
          </p:nvSpPr>
          <p:spPr bwMode="auto">
            <a:xfrm>
              <a:off x="0" y="157312"/>
              <a:ext cx="3212958" cy="1183808"/>
            </a:xfrm>
            <a:custGeom>
              <a:avLst/>
              <a:gdLst/>
              <a:ahLst/>
              <a:cxnLst>
                <a:cxn ang="0">
                  <a:pos x="0" y="1184366"/>
                </a:cxn>
                <a:cxn ang="0">
                  <a:pos x="3213463" y="209006"/>
                </a:cxn>
                <a:cxn ang="0">
                  <a:pos x="2473234" y="0"/>
                </a:cxn>
                <a:cxn ang="0">
                  <a:pos x="0" y="1184366"/>
                </a:cxn>
              </a:cxnLst>
              <a:rect l="0" t="0" r="r" b="b"/>
              <a:pathLst>
                <a:path w="3213463" h="1184366">
                  <a:moveTo>
                    <a:pt x="0" y="1184366"/>
                  </a:moveTo>
                  <a:lnTo>
                    <a:pt x="3213463" y="209006"/>
                  </a:lnTo>
                  <a:lnTo>
                    <a:pt x="2473234" y="0"/>
                  </a:lnTo>
                  <a:lnTo>
                    <a:pt x="0" y="1184366"/>
                  </a:lnTo>
                  <a:close/>
                </a:path>
              </a:pathLst>
            </a:custGeom>
            <a:solidFill>
              <a:srgbClr val="597F24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任意多边形 16"/>
            <p:cNvSpPr/>
            <p:nvPr/>
          </p:nvSpPr>
          <p:spPr bwMode="auto">
            <a:xfrm>
              <a:off x="2464951" y="147778"/>
              <a:ext cx="6496927" cy="1140905"/>
            </a:xfrm>
            <a:custGeom>
              <a:avLst/>
              <a:gdLst/>
              <a:ahLst/>
              <a:cxnLst>
                <a:cxn ang="0">
                  <a:pos x="0" y="8708"/>
                </a:cxn>
                <a:cxn ang="0">
                  <a:pos x="4119154" y="1140823"/>
                </a:cxn>
                <a:cxn ang="0">
                  <a:pos x="6496594" y="539931"/>
                </a:cxn>
                <a:cxn ang="0">
                  <a:pos x="2107474" y="0"/>
                </a:cxn>
                <a:cxn ang="0">
                  <a:pos x="0" y="8708"/>
                </a:cxn>
              </a:cxnLst>
              <a:rect l="0" t="0" r="r" b="b"/>
              <a:pathLst>
                <a:path w="6496594" h="1140823">
                  <a:moveTo>
                    <a:pt x="0" y="8708"/>
                  </a:moveTo>
                  <a:lnTo>
                    <a:pt x="4119154" y="1140823"/>
                  </a:lnTo>
                  <a:lnTo>
                    <a:pt x="6496594" y="539931"/>
                  </a:lnTo>
                  <a:lnTo>
                    <a:pt x="2107474" y="0"/>
                  </a:lnTo>
                  <a:lnTo>
                    <a:pt x="0" y="870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任意多边形 19"/>
            <p:cNvSpPr/>
            <p:nvPr/>
          </p:nvSpPr>
          <p:spPr bwMode="auto">
            <a:xfrm>
              <a:off x="6670516" y="592699"/>
              <a:ext cx="2517027" cy="670560"/>
            </a:xfrm>
            <a:custGeom>
              <a:avLst/>
              <a:gdLst/>
              <a:ahLst/>
              <a:cxnLst>
                <a:cxn ang="0">
                  <a:pos x="0" y="670560"/>
                </a:cxn>
                <a:cxn ang="0">
                  <a:pos x="2516778" y="322217"/>
                </a:cxn>
                <a:cxn ang="0">
                  <a:pos x="2499360" y="0"/>
                </a:cxn>
                <a:cxn ang="0">
                  <a:pos x="0" y="670560"/>
                </a:cxn>
              </a:cxnLst>
              <a:rect l="0" t="0" r="r" b="b"/>
              <a:pathLst>
                <a:path w="2516778" h="670560">
                  <a:moveTo>
                    <a:pt x="0" y="670560"/>
                  </a:moveTo>
                  <a:lnTo>
                    <a:pt x="2516778" y="322217"/>
                  </a:lnTo>
                  <a:lnTo>
                    <a:pt x="2499360" y="0"/>
                  </a:lnTo>
                  <a:lnTo>
                    <a:pt x="0" y="670560"/>
                  </a:lnTo>
                  <a:close/>
                </a:path>
              </a:pathLst>
            </a:custGeom>
            <a:solidFill>
              <a:srgbClr val="597F24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 20"/>
            <p:cNvSpPr/>
            <p:nvPr/>
          </p:nvSpPr>
          <p:spPr bwMode="auto">
            <a:xfrm>
              <a:off x="1044685" y="17480"/>
              <a:ext cx="8125498" cy="1271204"/>
            </a:xfrm>
            <a:custGeom>
              <a:avLst/>
              <a:gdLst/>
              <a:ahLst/>
              <a:cxnLst>
                <a:cxn ang="0">
                  <a:pos x="0" y="600892"/>
                </a:cxn>
                <a:cxn ang="0">
                  <a:pos x="992777" y="0"/>
                </a:cxn>
                <a:cxn ang="0">
                  <a:pos x="5155475" y="1271452"/>
                </a:cxn>
                <a:cxn ang="0">
                  <a:pos x="8125097" y="365760"/>
                </a:cxn>
              </a:cxnLst>
              <a:rect l="0" t="0" r="r" b="b"/>
              <a:pathLst>
                <a:path w="8125097" h="1271452">
                  <a:moveTo>
                    <a:pt x="0" y="600892"/>
                  </a:moveTo>
                  <a:lnTo>
                    <a:pt x="992777" y="0"/>
                  </a:lnTo>
                  <a:lnTo>
                    <a:pt x="5155475" y="1271452"/>
                  </a:lnTo>
                  <a:lnTo>
                    <a:pt x="8125097" y="365760"/>
                  </a:lnTo>
                </a:path>
              </a:pathLst>
            </a:custGeom>
            <a:noFill/>
            <a:ln w="19050" cap="flat" cmpd="sng">
              <a:solidFill>
                <a:srgbClr val="597F24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任意多边形 21"/>
            <p:cNvSpPr/>
            <p:nvPr/>
          </p:nvSpPr>
          <p:spPr bwMode="auto">
            <a:xfrm>
              <a:off x="2037293" y="722998"/>
              <a:ext cx="3432310" cy="305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52800" y="304800"/>
                </a:cxn>
              </a:cxnLst>
              <a:rect l="0" t="0" r="r" b="b"/>
              <a:pathLst>
                <a:path w="3352800" h="304800">
                  <a:moveTo>
                    <a:pt x="0" y="0"/>
                  </a:moveTo>
                  <a:lnTo>
                    <a:pt x="3352800" y="304800"/>
                  </a:lnTo>
                </a:path>
              </a:pathLst>
            </a:custGeom>
            <a:noFill/>
            <a:ln w="28575" cap="flat" cmpd="sng">
              <a:solidFill>
                <a:srgbClr val="D8E39E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59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481264" y="1816894"/>
            <a:ext cx="4179887" cy="37861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063" name="KSO_BT1"/>
          <p:cNvSpPr>
            <a:spLocks noGrp="1" noChangeArrowheads="1"/>
          </p:cNvSpPr>
          <p:nvPr>
            <p:ph type="ctrTitle"/>
          </p:nvPr>
        </p:nvSpPr>
        <p:spPr>
          <a:xfrm>
            <a:off x="1406526" y="1066800"/>
            <a:ext cx="6329363" cy="641747"/>
          </a:xfrm>
        </p:spPr>
        <p:txBody>
          <a:bodyPr/>
          <a:lstStyle>
            <a:lvl1pPr algn="ctr">
              <a:defRPr sz="4000">
                <a:solidFill>
                  <a:srgbClr val="48691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4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5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4313" y="117873"/>
            <a:ext cx="2074862" cy="47267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117873"/>
            <a:ext cx="6072188" cy="47267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25" y="117872"/>
            <a:ext cx="7689850" cy="3845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1963" y="756048"/>
            <a:ext cx="4011612" cy="40886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756048"/>
            <a:ext cx="4013200" cy="40886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1963" y="756048"/>
            <a:ext cx="4011612" cy="4088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756048"/>
            <a:ext cx="4013200" cy="4088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85001">
                <a:srgbClr val="FFFF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7" name="任意多边形 18"/>
          <p:cNvSpPr/>
          <p:nvPr/>
        </p:nvSpPr>
        <p:spPr bwMode="auto">
          <a:xfrm>
            <a:off x="6870700" y="234553"/>
            <a:ext cx="2273300" cy="404813"/>
          </a:xfrm>
          <a:custGeom>
            <a:avLst/>
            <a:gdLst/>
            <a:ahLst/>
            <a:cxnLst>
              <a:cxn ang="0">
                <a:pos x="0" y="478971"/>
              </a:cxn>
              <a:cxn ang="0">
                <a:pos x="2272937" y="478971"/>
              </a:cxn>
              <a:cxn ang="0">
                <a:pos x="2272937" y="0"/>
              </a:cxn>
              <a:cxn ang="0">
                <a:pos x="1271452" y="0"/>
              </a:cxn>
              <a:cxn ang="0">
                <a:pos x="17417" y="0"/>
              </a:cxn>
              <a:cxn ang="0">
                <a:pos x="0" y="478971"/>
              </a:cxn>
            </a:cxnLst>
            <a:rect l="0" t="0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rgbClr val="AFD876"/>
          </a:solidFill>
          <a:ln w="9525">
            <a:noFill/>
            <a:round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756048"/>
            <a:ext cx="8177212" cy="40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2929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2929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289" y="4887517"/>
            <a:ext cx="644525" cy="258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32" name="矩形 7"/>
          <p:cNvSpPr>
            <a:spLocks noChangeArrowheads="1"/>
          </p:cNvSpPr>
          <p:nvPr/>
        </p:nvSpPr>
        <p:spPr bwMode="auto">
          <a:xfrm>
            <a:off x="0" y="97631"/>
            <a:ext cx="8108950" cy="4250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3" name="任意多边形 17"/>
          <p:cNvSpPr/>
          <p:nvPr/>
        </p:nvSpPr>
        <p:spPr bwMode="auto">
          <a:xfrm>
            <a:off x="6804026" y="522685"/>
            <a:ext cx="1306513" cy="1178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6285" y="0"/>
              </a:cxn>
              <a:cxn ang="0">
                <a:pos x="17417" y="156754"/>
              </a:cxn>
              <a:cxn ang="0">
                <a:pos x="0" y="0"/>
              </a:cxn>
            </a:cxnLst>
            <a:rect l="0" t="0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rgbClr val="3B5518"/>
          </a:solidFill>
          <a:ln w="9525">
            <a:noFill/>
            <a:round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117872"/>
            <a:ext cx="7689850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3B5518"/>
        </a:buClr>
        <a:buSzPct val="60000"/>
        <a:buFont typeface="Wingdings" panose="05000000000000000000" pitchFamily="2" charset="2"/>
        <a:buChar char="q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D8E39E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2411414" y="1114425"/>
            <a:ext cx="3889375" cy="485775"/>
          </a:xfrm>
        </p:spPr>
        <p:txBody>
          <a:bodyPr anchor="ctr"/>
          <a:lstStyle/>
          <a:p>
            <a:pPr algn="l" defTabSz="914400">
              <a:buSzPct val="100000"/>
            </a:pPr>
            <a:r>
              <a:rPr lang="zh-CN" altLang="en-US" sz="4000" b="1" kern="1200" baseline="0" dirty="0">
                <a:solidFill>
                  <a:srgbClr val="9966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5 </a:t>
            </a:r>
            <a:r>
              <a:rPr lang="zh-CN" altLang="en-US" sz="4000" b="1" i="1" kern="1200" baseline="0" dirty="0">
                <a:solidFill>
                  <a:srgbClr val="9966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Weather</a:t>
            </a:r>
          </a:p>
        </p:txBody>
      </p:sp>
      <p:sp>
        <p:nvSpPr>
          <p:cNvPr id="5123" name="文本框 5122"/>
          <p:cNvSpPr txBox="1"/>
          <p:nvPr/>
        </p:nvSpPr>
        <p:spPr>
          <a:xfrm>
            <a:off x="2051050" y="2032397"/>
            <a:ext cx="49339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ea typeface="宋体" panose="02010600030101010101" pitchFamily="2" charset="-122"/>
              </a:rPr>
              <a:t>Lesson 2 It's snowing.</a:t>
            </a:r>
          </a:p>
        </p:txBody>
      </p:sp>
      <p:sp>
        <p:nvSpPr>
          <p:cNvPr id="4" name="矩形 3"/>
          <p:cNvSpPr/>
          <p:nvPr/>
        </p:nvSpPr>
        <p:spPr>
          <a:xfrm>
            <a:off x="-44236" y="4473837"/>
            <a:ext cx="918823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内容占位符 17409" descr="013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850" y="1168003"/>
            <a:ext cx="4038600" cy="2271713"/>
          </a:xfrm>
        </p:spPr>
      </p:pic>
      <p:pic>
        <p:nvPicPr>
          <p:cNvPr id="17411" name="内容占位符 17410" descr="015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219700" y="141685"/>
            <a:ext cx="2914650" cy="1640681"/>
          </a:xfrm>
        </p:spPr>
      </p:pic>
      <p:pic>
        <p:nvPicPr>
          <p:cNvPr id="17412" name="内容占位符 17411" descr="016"/>
          <p:cNvPicPr>
            <a:picLocks noGrp="1" noChangeAspect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5219700" y="2571751"/>
            <a:ext cx="2914650" cy="1640681"/>
          </a:xfr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7413" name="文本框 17412"/>
          <p:cNvSpPr txBox="1"/>
          <p:nvPr/>
        </p:nvSpPr>
        <p:spPr>
          <a:xfrm>
            <a:off x="1042988" y="519112"/>
            <a:ext cx="18732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dirty="0"/>
              <a:t>Beijing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5724526" y="1924050"/>
            <a:ext cx="20161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/>
              <a:t>Hainan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5580063" y="4354116"/>
            <a:ext cx="18716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/>
              <a:t>Tibet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 descr="0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2414" y="555526"/>
            <a:ext cx="6048375" cy="3204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755650" y="4354116"/>
            <a:ext cx="357028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482601" y="4192429"/>
            <a:ext cx="33686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It's raining.</a:t>
            </a:r>
            <a:endParaRPr lang="zh-CN" altLang="en-US" sz="3200" dirty="0"/>
          </a:p>
        </p:txBody>
      </p:sp>
      <p:sp>
        <p:nvSpPr>
          <p:cNvPr id="18440" name="文本框 18439"/>
          <p:cNvSpPr txBox="1"/>
          <p:nvPr/>
        </p:nvSpPr>
        <p:spPr>
          <a:xfrm>
            <a:off x="468630" y="3759994"/>
            <a:ext cx="600583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How's the weather in Shanghai?</a:t>
            </a:r>
            <a:endParaRPr lang="zh-CN" altLang="en-US" sz="32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9457" descr="0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5478"/>
            <a:ext cx="3181350" cy="17847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9458" descr="0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5963" y="3274219"/>
            <a:ext cx="3351212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 descr="0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988" y="-15477"/>
            <a:ext cx="3262312" cy="1831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 descr="0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4800" y="1545432"/>
            <a:ext cx="3322638" cy="18704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19461" descr="0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0162" y="3003947"/>
            <a:ext cx="3395662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1f02a23q11b406_2c3f32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2411413" y="250032"/>
            <a:ext cx="4303712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ea typeface="宋体" panose="02010600030101010101" pitchFamily="2" charset="-122"/>
              </a:rPr>
              <a:t>How's the weather in Beijing today?</a:t>
            </a:r>
          </a:p>
          <a:p>
            <a:r>
              <a:rPr lang="zh-CN" altLang="en-US" sz="3200" b="1" dirty="0">
                <a:solidFill>
                  <a:srgbClr val="000099"/>
                </a:solidFill>
                <a:ea typeface="宋体" panose="02010600030101010101" pitchFamily="2" charset="-122"/>
              </a:rPr>
              <a:t>It's sunny.</a:t>
            </a:r>
            <a:endParaRPr lang="zh-CN" altLang="en-US" sz="3200" b="1" dirty="0">
              <a:solidFill>
                <a:srgbClr val="000099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Summary</a:t>
            </a:r>
            <a:endParaRPr lang="zh-CN" altLang="en-US" dirty="0"/>
          </a:p>
        </p:txBody>
      </p:sp>
      <p:sp>
        <p:nvSpPr>
          <p:cNvPr id="21507" name="文本占位符 215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1. Can you read these words?</a:t>
            </a: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ea typeface="宋体" panose="02010600030101010101" pitchFamily="2" charset="-122"/>
              </a:rPr>
              <a:t>snow      weather      rain  </a:t>
            </a:r>
          </a:p>
          <a:p>
            <a:pPr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ea typeface="宋体" panose="02010600030101010101" pitchFamily="2" charset="-122"/>
              </a:rPr>
              <a:t>sorry      </a:t>
            </a:r>
            <a:r>
              <a:rPr lang="zh-CN" altLang="en-US" sz="2800" b="1" dirty="0">
                <a:ea typeface="宋体" panose="02010600030101010101" pitchFamily="2" charset="-122"/>
              </a:rPr>
              <a:t>dad             raincoat</a:t>
            </a:r>
          </a:p>
          <a:p>
            <a:r>
              <a:rPr lang="zh-CN" altLang="en-US" dirty="0">
                <a:ea typeface="宋体" panose="02010600030101010101" pitchFamily="2" charset="-122"/>
              </a:rPr>
              <a:t>2. Can you read these sentences?</a:t>
            </a: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ea typeface="宋体" panose="02010600030101010101" pitchFamily="2" charset="-122"/>
              </a:rPr>
              <a:t>How's the weather in Beijing?</a:t>
            </a:r>
          </a:p>
          <a:p>
            <a:pPr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ea typeface="宋体" panose="02010600030101010101" pitchFamily="2" charset="-122"/>
              </a:rPr>
              <a:t>It's </a:t>
            </a:r>
            <a:r>
              <a:rPr lang="zh-CN" altLang="en-US" sz="2800" b="1" dirty="0">
                <a:ea typeface="宋体" panose="02010600030101010101" pitchFamily="2" charset="-122"/>
              </a:rPr>
              <a:t>raining.</a:t>
            </a:r>
            <a:endParaRPr lang="zh-CN" altLang="en-US" sz="2800" b="1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Homework</a:t>
            </a:r>
            <a:endParaRPr lang="zh-CN" altLang="en-US" dirty="0"/>
          </a:p>
        </p:txBody>
      </p:sp>
      <p:sp>
        <p:nvSpPr>
          <p:cNvPr id="22531" name="文本占位符 22530"/>
          <p:cNvSpPr>
            <a:spLocks noGrp="1"/>
          </p:cNvSpPr>
          <p:nvPr>
            <p:ph idx="1"/>
          </p:nvPr>
        </p:nvSpPr>
        <p:spPr>
          <a:xfrm>
            <a:off x="395536" y="1071842"/>
            <a:ext cx="8177212" cy="1571916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1. Listen to the tape and repeat it.</a:t>
            </a:r>
          </a:p>
          <a:p>
            <a:r>
              <a:rPr lang="zh-CN" altLang="en-US" dirty="0">
                <a:ea typeface="宋体" panose="02010600030101010101" pitchFamily="2" charset="-122"/>
              </a:rPr>
              <a:t>2. Listen to the weather report and talk about  "How's the weather in ...?" with your parents.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Let's chant</a:t>
            </a:r>
            <a:endParaRPr lang="zh-CN" altLang="en-US" dirty="0"/>
          </a:p>
        </p:txBody>
      </p:sp>
      <p:sp>
        <p:nvSpPr>
          <p:cNvPr id="4099" name="文本占位符 4098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95735"/>
          </a:xfrm>
        </p:spPr>
        <p:txBody>
          <a:bodyPr/>
          <a:lstStyle/>
          <a:p>
            <a:r>
              <a:rPr lang="zh-CN" altLang="en-US" sz="4000" dirty="0">
                <a:ea typeface="宋体" panose="02010600030101010101" pitchFamily="2" charset="-122"/>
              </a:rPr>
              <a:t>Sunny, sunny, It's sunny.</a:t>
            </a:r>
          </a:p>
          <a:p>
            <a:r>
              <a:rPr lang="zh-CN" altLang="en-US" sz="4000" dirty="0">
                <a:ea typeface="宋体" panose="02010600030101010101" pitchFamily="2" charset="-122"/>
              </a:rPr>
              <a:t>Cloudy, cloudy, It's cloudy.</a:t>
            </a:r>
          </a:p>
          <a:p>
            <a:r>
              <a:rPr lang="zh-CN" altLang="en-US" sz="4000" dirty="0">
                <a:ea typeface="宋体" panose="02010600030101010101" pitchFamily="2" charset="-122"/>
              </a:rPr>
              <a:t>Windy, windy, It's windy.</a:t>
            </a:r>
            <a:endParaRPr lang="zh-CN" altLang="en-US" sz="40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73580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Aims （学习目标）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47" name="文本占位符 6146"/>
          <p:cNvSpPr>
            <a:spLocks noGrp="1"/>
          </p:cNvSpPr>
          <p:nvPr>
            <p:ph idx="1"/>
          </p:nvPr>
        </p:nvSpPr>
        <p:spPr>
          <a:xfrm>
            <a:off x="395536" y="1491630"/>
            <a:ext cx="8177212" cy="2885008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1. 学会听、说、认读单词</a:t>
            </a: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snow, weather, rain, sorry, dad, raincoat.</a:t>
            </a:r>
          </a:p>
          <a:p>
            <a:r>
              <a:rPr lang="zh-CN" altLang="en-US" dirty="0">
                <a:ea typeface="宋体" panose="02010600030101010101" pitchFamily="2" charset="-122"/>
              </a:rPr>
              <a:t>2.学会运用句型</a:t>
            </a: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How's the weather in ...? </a:t>
            </a: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It's ...来谈论天气。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u=3971410139,3003998920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540011"/>
            <a:ext cx="2952750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7170" descr="20078810104145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6007" y="540011"/>
            <a:ext cx="4105275" cy="2980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1109663" y="3693319"/>
            <a:ext cx="2957512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ea typeface="宋体" panose="02010600030101010101" pitchFamily="2" charset="-122"/>
              </a:rPr>
              <a:t>snow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5940425" y="3598069"/>
            <a:ext cx="2427288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ea typeface="宋体" panose="02010600030101010101" pitchFamily="2" charset="-122"/>
              </a:rPr>
              <a:t>rain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 descr="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2" y="-15478"/>
            <a:ext cx="9161462" cy="5160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椭圆形标注 12291"/>
          <p:cNvSpPr/>
          <p:nvPr/>
        </p:nvSpPr>
        <p:spPr>
          <a:xfrm flipH="1" flipV="1">
            <a:off x="106680" y="33337"/>
            <a:ext cx="3601720" cy="1511618"/>
          </a:xfrm>
          <a:prstGeom prst="wedgeEllipseCallout">
            <a:avLst>
              <a:gd name="adj1" fmla="val -27856"/>
              <a:gd name="adj2" fmla="val -582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How's the weather </a:t>
            </a:r>
          </a:p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in Beijing, Jenny?</a:t>
            </a:r>
          </a:p>
        </p:txBody>
      </p:sp>
      <p:sp>
        <p:nvSpPr>
          <p:cNvPr id="12295" name="椭圆形标注 12294"/>
          <p:cNvSpPr/>
          <p:nvPr/>
        </p:nvSpPr>
        <p:spPr>
          <a:xfrm flipH="1" flipV="1">
            <a:off x="5364480" y="465773"/>
            <a:ext cx="2664460" cy="1188720"/>
          </a:xfrm>
          <a:prstGeom prst="wedgeEllipseCallout">
            <a:avLst>
              <a:gd name="adj1" fmla="val -19417"/>
              <a:gd name="adj2" fmla="val -651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It's raining.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椭圆形标注 13315"/>
          <p:cNvSpPr/>
          <p:nvPr/>
        </p:nvSpPr>
        <p:spPr>
          <a:xfrm>
            <a:off x="34926" y="88107"/>
            <a:ext cx="3170555" cy="1405414"/>
          </a:xfrm>
          <a:prstGeom prst="wedgeEllipseCallout">
            <a:avLst>
              <a:gd name="adj1" fmla="val 7370"/>
              <a:gd name="adj2" fmla="val 61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Sorry, dad.It's </a:t>
            </a:r>
          </a:p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time for school.</a:t>
            </a:r>
            <a:endParaRPr lang="zh-CN" altLang="en-US" sz="3200" dirty="0"/>
          </a:p>
        </p:txBody>
      </p:sp>
      <p:sp>
        <p:nvSpPr>
          <p:cNvPr id="13319" name="椭圆形标注 13318"/>
          <p:cNvSpPr/>
          <p:nvPr/>
        </p:nvSpPr>
        <p:spPr>
          <a:xfrm flipH="1" flipV="1">
            <a:off x="5148580" y="250031"/>
            <a:ext cx="3168650" cy="1295400"/>
          </a:xfrm>
          <a:prstGeom prst="wedgeEllipseCallout">
            <a:avLst>
              <a:gd name="adj1" fmla="val -14708"/>
              <a:gd name="adj2" fmla="val -6459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Put on your</a:t>
            </a:r>
          </a:p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raincoat.</a:t>
            </a:r>
            <a:endParaRPr lang="zh-CN" altLang="en-US" sz="3200" dirty="0"/>
          </a:p>
        </p:txBody>
      </p:sp>
      <p:sp>
        <p:nvSpPr>
          <p:cNvPr id="13322" name="椭圆形标注 13321"/>
          <p:cNvSpPr/>
          <p:nvPr/>
        </p:nvSpPr>
        <p:spPr>
          <a:xfrm flipH="1">
            <a:off x="323850" y="3652838"/>
            <a:ext cx="1873250" cy="809625"/>
          </a:xfrm>
          <a:prstGeom prst="wedgeEllipseCallout">
            <a:avLst>
              <a:gd name="adj1" fmla="val -50505"/>
              <a:gd name="adj2" fmla="val -7710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dirty="0">
                <a:ea typeface="宋体" panose="02010600030101010101" pitchFamily="2" charset="-122"/>
              </a:rPr>
              <a:t>OK. Bye!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468313" y="88106"/>
            <a:ext cx="8229600" cy="857250"/>
          </a:xfrm>
        </p:spPr>
        <p:txBody>
          <a:bodyPr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Role play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pic>
        <p:nvPicPr>
          <p:cNvPr id="15363" name="图片 15362" descr="0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388" y="1006079"/>
            <a:ext cx="6661150" cy="37457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Let's talk</a:t>
            </a:r>
            <a:endParaRPr lang="zh-CN" altLang="en-US" dirty="0"/>
          </a:p>
        </p:txBody>
      </p:sp>
      <p:pic>
        <p:nvPicPr>
          <p:cNvPr id="16387" name="内容占位符 16386" descr="012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851670"/>
            <a:ext cx="4011612" cy="3008709"/>
          </a:xfrm>
        </p:spPr>
      </p:pic>
      <p:pic>
        <p:nvPicPr>
          <p:cNvPr id="16388" name="内容占位符 16387" descr="014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55576" y="1961495"/>
            <a:ext cx="4038600" cy="2271713"/>
          </a:xfr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6389" name="文本框 16388"/>
          <p:cNvSpPr txBox="1"/>
          <p:nvPr/>
        </p:nvSpPr>
        <p:spPr>
          <a:xfrm>
            <a:off x="5724526" y="1383507"/>
            <a:ext cx="22320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/>
              <a:t>Harbin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1260475" y="1438275"/>
            <a:ext cx="2844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Shanghai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53cd863eb1f09 1">
      <a:dk1>
        <a:srgbClr val="3F3F3F"/>
      </a:dk1>
      <a:lt1>
        <a:srgbClr val="FFFFFF"/>
      </a:lt1>
      <a:dk2>
        <a:srgbClr val="3B7273"/>
      </a:dk2>
      <a:lt2>
        <a:srgbClr val="E7E6E6"/>
      </a:lt2>
      <a:accent1>
        <a:srgbClr val="76AA30"/>
      </a:accent1>
      <a:accent2>
        <a:srgbClr val="BED15D"/>
      </a:accent2>
      <a:accent3>
        <a:srgbClr val="FFFFFF"/>
      </a:accent3>
      <a:accent4>
        <a:srgbClr val="343434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53cd863eb1f09">
      <a:majorFont>
        <a:latin typeface="华文中宋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3eb1f09 1">
        <a:dk1>
          <a:srgbClr val="3F3F3F"/>
        </a:dk1>
        <a:lt1>
          <a:srgbClr val="FFFFFF"/>
        </a:lt1>
        <a:dk2>
          <a:srgbClr val="3B7273"/>
        </a:dk2>
        <a:lt2>
          <a:srgbClr val="E7E6E6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343434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全屏显示(16:9)</PresentationFormat>
  <Paragraphs>45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华文中宋</vt:lpstr>
      <vt:lpstr>宋体</vt:lpstr>
      <vt:lpstr>微软雅黑</vt:lpstr>
      <vt:lpstr>幼圆</vt:lpstr>
      <vt:lpstr>Arial</vt:lpstr>
      <vt:lpstr>Calibri</vt:lpstr>
      <vt:lpstr>Wingdings</vt:lpstr>
      <vt:lpstr>WWW.2PPT.COM
</vt:lpstr>
      <vt:lpstr>Unit 5 Weather</vt:lpstr>
      <vt:lpstr>Let's chant</vt:lpstr>
      <vt:lpstr>Aims （学习目标）</vt:lpstr>
      <vt:lpstr>PowerPoint 演示文稿</vt:lpstr>
      <vt:lpstr>PowerPoint 演示文稿</vt:lpstr>
      <vt:lpstr>PowerPoint 演示文稿</vt:lpstr>
      <vt:lpstr>PowerPoint 演示文稿</vt:lpstr>
      <vt:lpstr>Role play</vt:lpstr>
      <vt:lpstr>Let's talk</vt:lpstr>
      <vt:lpstr>PowerPoint 演示文稿</vt:lpstr>
      <vt:lpstr>PowerPoint 演示文稿</vt:lpstr>
      <vt:lpstr>PowerPoint 演示文稿</vt:lpstr>
      <vt:lpstr>PowerPoint 演示文稿</vt:lpstr>
      <vt:lpstr>Summary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2010-05-23T14:28:00Z</dcterms:created>
  <dcterms:modified xsi:type="dcterms:W3CDTF">2023-01-16T21:48:10Z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E590376CF2A240B9A58D79D7091CA985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