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024D17-00EC-42CF-A04B-1E906B39B8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1BCC5D0-B7DA-4837-A8AD-1D51B98539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FE9A69-CF70-413E-BDA4-AB753FC4A626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91C86C-6590-4E50-988D-FD5A37E94C7D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CC5D0-B7DA-4837-A8AD-1D51B98539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B149CB-52F0-44E7-A011-2E8972519F8B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27138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2025"/>
            <a:ext cx="6400800" cy="10795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8F429-EB8D-4417-899E-4ED08BAB5C09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788B6-C61E-4811-B239-2141C8DC10F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96A5-C92A-4B7E-AC14-33AE1D1DE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354C-314A-4512-A60F-519524BE565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96AE-DA70-416E-ADF3-50FA9569EDC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95B9-C7B5-4E67-A84F-3A8103B65F8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0"/>
            <a:ext cx="8239125" cy="6126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0228-438D-4545-B087-08CE6456A22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275F-CAAD-4E02-93D6-757D48685B6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BF9E-84A8-4426-9F6A-560606408AEF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889-4F02-492F-92C1-494B1B064A8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29B-1E68-46E9-BE12-CF15B3A875D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BA96-9DE3-4D43-A98C-204E995E73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6933-7327-4180-8ADF-ED0390BAA6B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479D-90B4-4963-A064-B24B50C3B6E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0F3-613F-4AE1-89C2-3C8265CFF72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14FF-EC6F-49A4-BCFC-99BD8363FD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6FD2-CDC8-4403-9BDC-FED1A032E2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7D2A-FD2A-46A5-BD34-2FABB84744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B6F1-5A30-43F1-B3F6-03ED8B271922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99E2-584A-4678-9FB1-1E227E3DE79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1502-E73D-4674-A3A0-BC5D0DED442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69C0-18AD-4807-AA1F-382EE3287ED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58C8-F8A7-4A1B-828C-C5D65B05894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4FA1-C6EB-458D-9CAD-709787598C7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0" y="1052513"/>
            <a:ext cx="9144000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8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35AC39C-43E0-4B5C-AF03-B54BF8DFF9D1}" type="datetime1">
              <a:rPr lang="zh-CN" altLang="en-US"/>
              <a:t>2023-01-17</a:t>
            </a:fld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9A0240-5B3A-49F3-BD70-C4AD68FE68F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2\&#35838;&#20214;\Unit5%20Topic2%20SectionC%20&#31934;&#21697;&#35838;&#20214;\P13-1a.mp3" TargetMode="External"/><Relationship Id="rId1" Type="http://schemas.microsoft.com/office/2007/relationships/media" Target="file:///C:\Documents%20and%20Settings\Administrator\&#26700;&#38754;\Unit5%20Topic2\&#35838;&#20214;\Unit5%20Topic2%20SectionC%20&#31934;&#21697;&#35838;&#20214;\P13-1a.mp3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76306" y="1556792"/>
            <a:ext cx="85693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b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really the pride of China</a:t>
            </a: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C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9812" y="519099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620713"/>
            <a:ext cx="8697912" cy="2160587"/>
          </a:xfrm>
        </p:spPr>
        <p:txBody>
          <a:bodyPr/>
          <a:lstStyle/>
          <a:p>
            <a:pPr algn="l" eaLnBrk="1" hangingPunct="1"/>
            <a:r>
              <a:rPr lang="zh-CN" altLang="en-US" sz="2800" dirty="0" smtClean="0">
                <a:solidFill>
                  <a:srgbClr val="FF0000"/>
                </a:solidFill>
              </a:rPr>
              <a:t>　　　　　　　　　　         </a:t>
            </a:r>
            <a:br>
              <a:rPr lang="zh-CN" altLang="en-US" sz="2800" dirty="0" smtClean="0">
                <a:solidFill>
                  <a:srgbClr val="FF0000"/>
                </a:solidFill>
              </a:rPr>
            </a:br>
            <a:r>
              <a:rPr lang="zh-CN" altLang="en-US" sz="2800" dirty="0" smtClean="0">
                <a:solidFill>
                  <a:srgbClr val="FF0000"/>
                </a:solidFill>
              </a:rPr>
              <a:t>      </a:t>
            </a:r>
            <a:r>
              <a:rPr lang="en-US" altLang="zh-CN" sz="3200" dirty="0" smtClean="0">
                <a:solidFill>
                  <a:srgbClr val="FF0000"/>
                </a:solidFill>
              </a:rPr>
              <a:t>He received his Ph.D. degrees in both aerospace and mathematics in the United States.</a:t>
            </a:r>
          </a:p>
        </p:txBody>
      </p:sp>
      <p:pic>
        <p:nvPicPr>
          <p:cNvPr id="11271" name="Picture 7" descr="u=2637219587,471193489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141663"/>
            <a:ext cx="446563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椭圆 1"/>
          <p:cNvSpPr>
            <a:spLocks noChangeArrowheads="1"/>
          </p:cNvSpPr>
          <p:nvPr/>
        </p:nvSpPr>
        <p:spPr bwMode="auto">
          <a:xfrm>
            <a:off x="3924300" y="188913"/>
            <a:ext cx="3240088" cy="719137"/>
          </a:xfrm>
          <a:prstGeom prst="ellipse">
            <a:avLst/>
          </a:prstGeom>
          <a:solidFill>
            <a:schemeClr val="accent5"/>
          </a:solidFill>
          <a:ln w="12700" algn="ctr">
            <a:solidFill>
              <a:srgbClr val="000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2400" b="1">
                <a:solidFill>
                  <a:srgbClr val="FF3300"/>
                </a:solidFill>
                <a:ea typeface="宋体" panose="02010600030101010101" pitchFamily="2" charset="-122"/>
              </a:rPr>
              <a:t>n.</a:t>
            </a: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（大学）学位</a:t>
            </a:r>
            <a:r>
              <a:rPr lang="zh-CN" altLang="en-US" b="1">
                <a:ea typeface="宋体" panose="02010600030101010101" pitchFamily="2" charset="-122"/>
              </a:rPr>
              <a:t/>
            </a:r>
            <a:br>
              <a:rPr lang="zh-CN" altLang="en-US" b="1">
                <a:ea typeface="宋体" panose="02010600030101010101" pitchFamily="2" charset="-122"/>
              </a:rPr>
            </a:br>
            <a:endParaRPr lang="zh-CN" altLang="en-US" b="1">
              <a:ea typeface="宋体" panose="02010600030101010101" pitchFamily="2" charset="-122"/>
            </a:endParaRPr>
          </a:p>
        </p:txBody>
      </p:sp>
      <p:cxnSp>
        <p:nvCxnSpPr>
          <p:cNvPr id="11269" name="直接连接符 3"/>
          <p:cNvCxnSpPr>
            <a:cxnSpLocks noChangeShapeType="1"/>
            <a:stCxn id="11268" idx="4"/>
          </p:cNvCxnSpPr>
          <p:nvPr/>
        </p:nvCxnSpPr>
        <p:spPr bwMode="auto">
          <a:xfrm>
            <a:off x="5545138" y="908050"/>
            <a:ext cx="250825" cy="360363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642350" cy="1584325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0000"/>
                </a:solidFill>
              </a:rPr>
              <a:t>1b-1. What happened to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Qian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Xuesen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in  </a:t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en-US" altLang="zh-CN" sz="3200" b="1" dirty="0" smtClean="0">
                <a:solidFill>
                  <a:srgbClr val="FF0000"/>
                </a:solidFill>
              </a:rPr>
              <a:t>         the following years? Write them down. 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145000"/>
              </a:lnSpc>
              <a:buFontTx/>
              <a:buNone/>
            </a:pPr>
            <a:r>
              <a:rPr lang="en-US" altLang="zh-CN" sz="2800" dirty="0" smtClean="0"/>
              <a:t>1911:___________________________________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r>
              <a:rPr lang="en-US" altLang="zh-CN" sz="2800" dirty="0" smtClean="0"/>
              <a:t>1934:___________________________________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r>
              <a:rPr lang="en-US" altLang="zh-CN" sz="2800" dirty="0" smtClean="0"/>
              <a:t>1955:___________________________________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r>
              <a:rPr lang="en-US" altLang="zh-CN" sz="2800" dirty="0" smtClean="0"/>
              <a:t>1956:___________________________________</a:t>
            </a:r>
          </a:p>
          <a:p>
            <a:pPr eaLnBrk="1" hangingPunct="1">
              <a:lnSpc>
                <a:spcPct val="145000"/>
              </a:lnSpc>
              <a:buFontTx/>
              <a:buNone/>
            </a:pPr>
            <a:r>
              <a:rPr lang="en-US" altLang="zh-CN" sz="2800" dirty="0" smtClean="0"/>
              <a:t> 2009:___________________________________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547813" y="2420938"/>
            <a:ext cx="5832475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born in Hangzhou, Zhejiang Province 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547813" y="3141663"/>
            <a:ext cx="5832475" cy="50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graduated from Shanghai Jiao Tong University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547813" y="3860800"/>
            <a:ext cx="4752379" cy="360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returned to his motherland</a:t>
            </a:r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547813" y="4508500"/>
            <a:ext cx="7056437" cy="50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set up the first research institute of rockets and missiles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547813" y="5229225"/>
            <a:ext cx="1439862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51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passed away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20" grpId="0" animBg="1"/>
      <p:bldP spid="13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944" y="132556"/>
            <a:ext cx="82296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</a:rPr>
              <a:t>1b-2. Answer the following questions.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88925" y="1155601"/>
            <a:ext cx="8507413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1. What happened after </a:t>
            </a:r>
            <a:r>
              <a:rPr lang="en-US" altLang="zh-CN" sz="2800" dirty="0" err="1" smtClean="0"/>
              <a:t>Qian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Xuesen</a:t>
            </a:r>
            <a:r>
              <a:rPr lang="en-US" altLang="zh-CN" sz="2800" dirty="0" smtClean="0"/>
              <a:t> graduated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from Shanghai Jiao Tong University?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He traveled to the USA for further study.</a:t>
            </a:r>
            <a:r>
              <a:rPr lang="en-US" altLang="zh-CN" sz="2800" dirty="0" smtClean="0"/>
              <a:t>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2. Why did </a:t>
            </a:r>
            <a:r>
              <a:rPr lang="en-US" altLang="zh-CN" sz="2800" dirty="0" err="1" smtClean="0"/>
              <a:t>Qian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Xuesen</a:t>
            </a:r>
            <a:r>
              <a:rPr lang="en-US" altLang="zh-CN" sz="2800" dirty="0" smtClean="0"/>
              <a:t> come back to his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motherland from the USA?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Because he loved his motherland.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3. What contributions did </a:t>
            </a:r>
            <a:r>
              <a:rPr lang="en-US" altLang="zh-CN" sz="2800" dirty="0" err="1" smtClean="0"/>
              <a:t>Qian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Xuesen</a:t>
            </a:r>
            <a:r>
              <a:rPr lang="en-US" altLang="zh-CN" sz="2800" dirty="0" smtClean="0"/>
              <a:t> make to the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development of aerospace in China?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In 1956, he set up the first research institute of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FF3300"/>
                </a:solidFill>
              </a:rPr>
              <a:t>    rockets and missiles. From then on, he was in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FF3300"/>
                </a:solidFill>
              </a:rPr>
              <a:t>    charge of developing China’s missile, rocket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FF3300"/>
                </a:solidFill>
              </a:rPr>
              <a:t>    and spacecraft research programs.</a:t>
            </a:r>
          </a:p>
        </p:txBody>
      </p:sp>
      <p:sp>
        <p:nvSpPr>
          <p:cNvPr id="14343" name="Text Box 7" descr="窄竖线"/>
          <p:cNvSpPr txBox="1">
            <a:spLocks noChangeArrowheads="1"/>
          </p:cNvSpPr>
          <p:nvPr/>
        </p:nvSpPr>
        <p:spPr bwMode="auto">
          <a:xfrm>
            <a:off x="6516688" y="692150"/>
            <a:ext cx="2016125" cy="36671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45791" dir="2021404" algn="ctr" rotWithShape="0">
              <a:srgbClr val="80808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6" name="P13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429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75688" cy="1441450"/>
          </a:xfrm>
        </p:spPr>
        <p:txBody>
          <a:bodyPr/>
          <a:lstStyle/>
          <a:p>
            <a:pPr algn="l" eaLnBrk="1" hangingPunct="1"/>
            <a:r>
              <a:rPr lang="en-US" altLang="zh-CN" sz="3000" b="1" dirty="0" smtClean="0">
                <a:solidFill>
                  <a:srgbClr val="FF0000"/>
                </a:solidFill>
              </a:rPr>
              <a:t>1c  Work in groups. Read the following words  </a:t>
            </a:r>
            <a:br>
              <a:rPr lang="en-US" altLang="zh-CN" sz="3000" b="1" dirty="0" smtClean="0">
                <a:solidFill>
                  <a:srgbClr val="FF0000"/>
                </a:solidFill>
              </a:rPr>
            </a:br>
            <a:r>
              <a:rPr lang="en-US" altLang="zh-CN" sz="3000" b="1" dirty="0" smtClean="0">
                <a:solidFill>
                  <a:srgbClr val="FF0000"/>
                </a:solidFill>
              </a:rPr>
              <a:t>      by </a:t>
            </a:r>
            <a:r>
              <a:rPr lang="en-US" altLang="zh-CN" sz="3000" b="1" dirty="0" err="1" smtClean="0">
                <a:solidFill>
                  <a:srgbClr val="FF0000"/>
                </a:solidFill>
              </a:rPr>
              <a:t>Qian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</a:rPr>
              <a:t>Xuesen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 and discuss what kind of  </a:t>
            </a:r>
            <a:br>
              <a:rPr lang="en-US" altLang="zh-CN" sz="3000" b="1" dirty="0" smtClean="0">
                <a:solidFill>
                  <a:srgbClr val="FF0000"/>
                </a:solidFill>
              </a:rPr>
            </a:br>
            <a:r>
              <a:rPr lang="en-US" altLang="zh-CN" sz="3000" b="1" dirty="0" smtClean="0">
                <a:solidFill>
                  <a:srgbClr val="FF0000"/>
                </a:solidFill>
              </a:rPr>
              <a:t>      person he is and what you can learn from  </a:t>
            </a:r>
            <a:br>
              <a:rPr lang="en-US" altLang="zh-CN" sz="3000" b="1" dirty="0" smtClean="0">
                <a:solidFill>
                  <a:srgbClr val="FF0000"/>
                </a:solidFill>
              </a:rPr>
            </a:br>
            <a:r>
              <a:rPr lang="en-US" altLang="zh-CN" sz="3000" b="1" dirty="0" smtClean="0">
                <a:solidFill>
                  <a:srgbClr val="FF0000"/>
                </a:solidFill>
              </a:rPr>
              <a:t>      him.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420938"/>
            <a:ext cx="8496300" cy="41767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CN" sz="2800" b="1" dirty="0" smtClean="0">
                <a:solidFill>
                  <a:srgbClr val="FF3300"/>
                </a:solidFill>
              </a:rPr>
              <a:t>My career is in China, my success is in China and my destination is in China.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dirty="0" smtClean="0"/>
              <a:t>      </a:t>
            </a:r>
            <a:r>
              <a:rPr lang="zh-CN" altLang="en-US" sz="2800" dirty="0" smtClean="0"/>
              <a:t>我的事业在中国，我的成就在中国，我的归宿也在中国！</a:t>
            </a:r>
          </a:p>
          <a:p>
            <a:pPr marL="609600" indent="-609600" eaLnBrk="1" hangingPunct="1">
              <a:buFontTx/>
              <a:buNone/>
            </a:pPr>
            <a:endParaRPr lang="zh-CN" altLang="en-US" sz="2800" dirty="0" smtClean="0"/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FF3300"/>
                </a:solidFill>
              </a:rPr>
              <a:t>2.   My family name is </a:t>
            </a:r>
            <a:r>
              <a:rPr lang="en-US" altLang="zh-CN" sz="2800" b="1" dirty="0" err="1" smtClean="0">
                <a:solidFill>
                  <a:srgbClr val="FF3300"/>
                </a:solidFill>
              </a:rPr>
              <a:t>Qian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, but I don’t like  </a:t>
            </a:r>
            <a:r>
              <a:rPr lang="en-US" altLang="zh-CN" sz="2800" b="1" i="1" dirty="0" err="1" smtClean="0">
                <a:solidFill>
                  <a:srgbClr val="FF3300"/>
                </a:solidFill>
              </a:rPr>
              <a:t>qian</a:t>
            </a:r>
            <a:r>
              <a:rPr lang="en-US" altLang="zh-CN" sz="2800" dirty="0" smtClean="0">
                <a:solidFill>
                  <a:srgbClr val="FF3300"/>
                </a:solidFill>
              </a:rPr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我姓钱，但是我不爱钱。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 rot="570746">
            <a:off x="900113" y="1052513"/>
            <a:ext cx="2341562" cy="1027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Notes: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857250" y="2413000"/>
            <a:ext cx="7572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/>
              <a:t>1. make important contributions to (doing) </a:t>
            </a:r>
            <a:r>
              <a:rPr lang="en-US" altLang="zh-CN" sz="2400" b="1" dirty="0" err="1"/>
              <a:t>sth</a:t>
            </a:r>
            <a:r>
              <a:rPr lang="en-US" altLang="zh-CN" sz="2400" b="1" dirty="0"/>
              <a:t>.</a:t>
            </a:r>
          </a:p>
          <a:p>
            <a:pPr eaLnBrk="1" hangingPunct="1"/>
            <a:r>
              <a:rPr lang="zh-CN" altLang="en-US" sz="2400" b="1" dirty="0"/>
              <a:t>    为</a:t>
            </a:r>
            <a:r>
              <a:rPr lang="en-US" altLang="zh-CN" sz="2400" b="1" dirty="0"/>
              <a:t>……</a:t>
            </a:r>
            <a:r>
              <a:rPr lang="zh-CN" altLang="en-US" sz="2400" b="1" dirty="0"/>
              <a:t>做出重要贡献</a:t>
            </a:r>
          </a:p>
          <a:p>
            <a:pPr eaLnBrk="1" hangingPunct="1"/>
            <a:endParaRPr lang="zh-CN" altLang="en-US" sz="2400" b="1" dirty="0"/>
          </a:p>
          <a:p>
            <a:pPr eaLnBrk="1" hangingPunct="1"/>
            <a:r>
              <a:rPr lang="en-US" altLang="zh-CN" sz="2400" b="1" dirty="0"/>
              <a:t>2. return to…   </a:t>
            </a:r>
            <a:r>
              <a:rPr lang="zh-CN" altLang="en-US" sz="2400" b="1" dirty="0"/>
              <a:t>返回</a:t>
            </a:r>
            <a:r>
              <a:rPr lang="en-US" altLang="zh-CN" sz="2400" b="1" dirty="0"/>
              <a:t>……</a:t>
            </a:r>
          </a:p>
          <a:p>
            <a:pPr eaLnBrk="1" hangingPunct="1"/>
            <a:endParaRPr lang="en-US" altLang="zh-CN" sz="2400" b="1" dirty="0"/>
          </a:p>
          <a:p>
            <a:pPr eaLnBrk="1" hangingPunct="1"/>
            <a:r>
              <a:rPr lang="en-US" altLang="zh-CN" sz="2400" b="1" dirty="0"/>
              <a:t>3. in charge of   </a:t>
            </a:r>
            <a:r>
              <a:rPr lang="zh-CN" altLang="en-US" sz="2400" b="1" dirty="0"/>
              <a:t>主管；负责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012" y="157250"/>
            <a:ext cx="8842375" cy="855662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Make up conversations by following the </a:t>
            </a:r>
            <a:b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example and pay attention to the attributive   </a:t>
            </a:r>
            <a:b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clauses.</a:t>
            </a:r>
          </a:p>
        </p:txBody>
      </p:sp>
      <p:pic>
        <p:nvPicPr>
          <p:cNvPr id="18435" name="Picture 7" descr="p14-2-1钱学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628775"/>
            <a:ext cx="20891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4786313" y="1714500"/>
            <a:ext cx="4143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Qian Xuesen/scientist/</a:t>
            </a:r>
          </a:p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be honored as </a:t>
            </a:r>
          </a:p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“The Father of </a:t>
            </a:r>
          </a:p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China’s Missiles”</a:t>
            </a: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571500" y="3786188"/>
            <a:ext cx="7215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/>
              <a:t>Example:</a:t>
            </a:r>
          </a:p>
          <a:p>
            <a:pPr eaLnBrk="1" hangingPunct="1"/>
            <a:r>
              <a:rPr lang="en-US" altLang="zh-CN" sz="2400" b="1" dirty="0"/>
              <a:t>A: Who is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Qian</a:t>
            </a:r>
            <a:r>
              <a:rPr lang="en-US" altLang="zh-CN" sz="2400" b="1" i="1" dirty="0">
                <a:solidFill>
                  <a:srgbClr val="FF0000"/>
                </a:solidFill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Xuesen</a:t>
            </a:r>
            <a:r>
              <a:rPr lang="en-US" altLang="zh-CN" sz="2400" b="1" dirty="0"/>
              <a:t>? </a:t>
            </a:r>
          </a:p>
          <a:p>
            <a:pPr eaLnBrk="1" hangingPunct="1"/>
            <a:r>
              <a:rPr lang="en-US" altLang="zh-CN" sz="2400" b="1" dirty="0"/>
              <a:t>B: He is </a:t>
            </a:r>
            <a:r>
              <a:rPr lang="en-US" altLang="zh-CN" sz="2400" b="1" i="1" dirty="0">
                <a:solidFill>
                  <a:srgbClr val="FF0000"/>
                </a:solidFill>
              </a:rPr>
              <a:t>a scientist who was </a:t>
            </a:r>
          </a:p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</a:rPr>
              <a:t>    honored as “The Father of</a:t>
            </a:r>
          </a:p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</a:rPr>
              <a:t>    China’s Missiles”</a:t>
            </a:r>
            <a:r>
              <a:rPr lang="en-US" altLang="zh-CN" sz="2400" b="1" dirty="0"/>
              <a:t>.</a:t>
            </a:r>
          </a:p>
          <a:p>
            <a:pPr eaLnBrk="1" hangingPunct="1"/>
            <a:r>
              <a:rPr lang="en-US" altLang="zh-CN" sz="2400" b="1" dirty="0"/>
              <a:t>A: What should we learn from him?</a:t>
            </a:r>
          </a:p>
          <a:p>
            <a:pPr eaLnBrk="1" hangingPunct="1"/>
            <a:r>
              <a:rPr lang="en-US" altLang="zh-CN" sz="2400" b="1" dirty="0"/>
              <a:t>B: His love and devotion to our country.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12 9-5-1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836613"/>
            <a:ext cx="23034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3214688" y="1071563"/>
            <a:ext cx="5643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Who is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He? 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He is an explorer who led 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seven ocean journeys.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should we learn from him?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His devotion to our country’s 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sailing and trading. </a:t>
            </a:r>
          </a:p>
        </p:txBody>
      </p:sp>
      <p:sp>
        <p:nvSpPr>
          <p:cNvPr id="19460" name="矩形 5"/>
          <p:cNvSpPr>
            <a:spLocks noChangeArrowheads="1"/>
          </p:cNvSpPr>
          <p:nvPr/>
        </p:nvSpPr>
        <p:spPr bwMode="auto">
          <a:xfrm>
            <a:off x="571500" y="4429125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Zheng He/explorer/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lead seven 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ocean journeys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19-5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288" y="938213"/>
            <a:ext cx="21605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9-5-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363"/>
            <a:ext cx="3840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29000" y="1000125"/>
            <a:ext cx="5214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a typeface="宋体" panose="02010600030101010101" pitchFamily="2" charset="-122"/>
              </a:rPr>
              <a:t>A: Who is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Confuc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ius</a:t>
            </a:r>
            <a:r>
              <a:rPr lang="en-US" altLang="zh-CN" sz="2400" b="1" dirty="0">
                <a:ea typeface="宋体" panose="02010600030101010101" pitchFamily="2" charset="-122"/>
              </a:rPr>
              <a:t>? </a:t>
            </a:r>
          </a:p>
          <a:p>
            <a:pPr eaLnBrk="1" hangingPunct="1">
              <a:defRPr/>
            </a:pPr>
            <a:r>
              <a:rPr lang="en-US" altLang="zh-CN" sz="2400" b="1" dirty="0">
                <a:ea typeface="宋体" panose="02010600030101010101" pitchFamily="2" charset="-122"/>
              </a:rPr>
              <a:t>B: He was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a thinker who had great</a:t>
            </a:r>
          </a:p>
          <a:p>
            <a:pPr eaLnBrk="1" hangingPunct="1"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     influence on Chinese education</a:t>
            </a:r>
            <a:r>
              <a:rPr lang="en-US" altLang="zh-CN" sz="2400" b="1" dirty="0">
                <a:ea typeface="宋体" panose="02010600030101010101" pitchFamily="2" charset="-122"/>
              </a:rPr>
              <a:t>.</a:t>
            </a:r>
          </a:p>
          <a:p>
            <a:pPr eaLnBrk="1" hangingPunct="1">
              <a:defRPr/>
            </a:pPr>
            <a:r>
              <a:rPr lang="en-US" altLang="zh-CN" sz="2400" b="1" dirty="0">
                <a:ea typeface="宋体" panose="02010600030101010101" pitchFamily="2" charset="-122"/>
              </a:rPr>
              <a:t>A: What should we learn from him?</a:t>
            </a:r>
          </a:p>
          <a:p>
            <a:pPr eaLnBrk="1" hangingPunct="1">
              <a:defRPr/>
            </a:pPr>
            <a:r>
              <a:rPr lang="en-US" altLang="zh-CN" sz="2400" b="1" dirty="0">
                <a:ea typeface="宋体" panose="02010600030101010101" pitchFamily="2" charset="-122"/>
              </a:rPr>
              <a:t>B: His ideas about kindness and </a:t>
            </a:r>
          </a:p>
          <a:p>
            <a:pPr eaLnBrk="1" hangingPunct="1">
              <a:defRPr/>
            </a:pPr>
            <a:r>
              <a:rPr lang="en-US" altLang="zh-CN" sz="2400" b="1" dirty="0">
                <a:ea typeface="宋体" panose="02010600030101010101" pitchFamily="2" charset="-122"/>
              </a:rPr>
              <a:t>    good manners. </a:t>
            </a:r>
          </a:p>
        </p:txBody>
      </p:sp>
      <p:sp>
        <p:nvSpPr>
          <p:cNvPr id="20485" name="矩形 6"/>
          <p:cNvSpPr>
            <a:spLocks noChangeArrowheads="1"/>
          </p:cNvSpPr>
          <p:nvPr/>
        </p:nvSpPr>
        <p:spPr bwMode="auto">
          <a:xfrm>
            <a:off x="357188" y="4857750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Confucius/thinker/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have great influence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</a:rPr>
              <a:t> on Chinese education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14-2-4-袁隆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2844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86188" y="1428750"/>
            <a:ext cx="48577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Who is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Yuan </a:t>
            </a:r>
            <a:r>
              <a:rPr lang="en-US" altLang="zh-CN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Longping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He is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scientist who </a:t>
            </a:r>
          </a:p>
          <a:p>
            <a:pPr eaLnBrk="1" hangingPunct="1"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developed hybrid rice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What should we learn from him?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His devotion to the science. </a:t>
            </a:r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428625" y="4357688"/>
            <a:ext cx="3071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Longping/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scientist/</a:t>
            </a: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hybrid rice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8963025" cy="941388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FF0000"/>
                </a:solidFill>
              </a:rPr>
              <a:t>3 Choose one famous person who has  influenced </a:t>
            </a:r>
            <a:br>
              <a:rPr lang="en-US" altLang="zh-CN" sz="2800" b="1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   you a lot and write a short passage about him or </a:t>
            </a:r>
            <a:br>
              <a:rPr lang="en-US" altLang="zh-CN" sz="2800" b="1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   her.</a:t>
            </a:r>
          </a:p>
        </p:txBody>
      </p:sp>
      <p:pic>
        <p:nvPicPr>
          <p:cNvPr id="22531" name="Picture 13" descr="19-5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3963" y="4365625"/>
            <a:ext cx="1920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4" descr="p12 9-5-1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0" y="1573213"/>
            <a:ext cx="21002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 descr="p14-2-1钱学森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3963" y="1557338"/>
            <a:ext cx="19208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p14-2-4-袁隆平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8000" y="4341813"/>
            <a:ext cx="2133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10"/>
          <p:cNvSpPr>
            <a:spLocks noChangeArrowheads="1"/>
          </p:cNvSpPr>
          <p:nvPr/>
        </p:nvSpPr>
        <p:spPr bwMode="auto">
          <a:xfrm>
            <a:off x="214313" y="3286125"/>
            <a:ext cx="4572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Qian Xuesen/scientist/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be honored as “The Father of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China’s Missiles”</a:t>
            </a:r>
          </a:p>
        </p:txBody>
      </p:sp>
      <p:sp>
        <p:nvSpPr>
          <p:cNvPr id="22536" name="矩形 12"/>
          <p:cNvSpPr>
            <a:spLocks noChangeArrowheads="1"/>
          </p:cNvSpPr>
          <p:nvPr/>
        </p:nvSpPr>
        <p:spPr bwMode="auto">
          <a:xfrm>
            <a:off x="5286375" y="3143250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Zheng He/explorer/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lead seven 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ocean journeys</a:t>
            </a:r>
          </a:p>
        </p:txBody>
      </p:sp>
      <p:sp>
        <p:nvSpPr>
          <p:cNvPr id="22537" name="矩形 13"/>
          <p:cNvSpPr>
            <a:spLocks noChangeArrowheads="1"/>
          </p:cNvSpPr>
          <p:nvPr/>
        </p:nvSpPr>
        <p:spPr bwMode="auto">
          <a:xfrm>
            <a:off x="571500" y="5287963"/>
            <a:ext cx="3571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Confucius/thinker/have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great influence on 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Chinese education</a:t>
            </a:r>
          </a:p>
        </p:txBody>
      </p:sp>
      <p:sp>
        <p:nvSpPr>
          <p:cNvPr id="22538" name="矩形 14"/>
          <p:cNvSpPr>
            <a:spLocks noChangeArrowheads="1"/>
          </p:cNvSpPr>
          <p:nvPr/>
        </p:nvSpPr>
        <p:spPr bwMode="auto">
          <a:xfrm>
            <a:off x="5286375" y="5572125"/>
            <a:ext cx="3071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Yuan Longping/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scientist/</a:t>
            </a:r>
          </a:p>
          <a:p>
            <a:pPr algn="ctr"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 hybrid rice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38175" y="476250"/>
            <a:ext cx="825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zh-CN" sz="2800" b="1" dirty="0"/>
          </a:p>
          <a:p>
            <a:pPr eaLnBrk="1" hangingPunct="1"/>
            <a:r>
              <a:rPr lang="en-US" altLang="zh-CN" sz="2800" b="1" dirty="0" err="1"/>
              <a:t>Zheng</a:t>
            </a:r>
            <a:r>
              <a:rPr lang="en-US" altLang="zh-CN" sz="2800" b="1" dirty="0"/>
              <a:t> He was a Ming dynasty explorer.</a:t>
            </a:r>
          </a:p>
          <a:p>
            <a:pPr eaLnBrk="1" hangingPunct="1"/>
            <a:r>
              <a:rPr lang="en-US" altLang="zh-CN" sz="2800" b="1" dirty="0"/>
              <a:t>We Chinese people are proud of him.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endParaRPr lang="en-US" altLang="zh-CN" sz="2800" b="1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7950" y="2852738"/>
            <a:ext cx="8604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/>
              <a:t>     </a:t>
            </a:r>
            <a:r>
              <a:rPr lang="en-US" altLang="zh-CN" sz="2800" b="1" dirty="0" err="1"/>
              <a:t>Zheng</a:t>
            </a:r>
            <a:r>
              <a:rPr lang="en-US" altLang="zh-CN" sz="2800" b="1" dirty="0"/>
              <a:t> He was a Ming dynasty </a:t>
            </a:r>
            <a:r>
              <a:rPr lang="en-US" altLang="zh-CN" sz="2800" b="1" i="1" dirty="0"/>
              <a:t>explorer</a:t>
            </a:r>
            <a:r>
              <a:rPr lang="en-US" altLang="zh-CN" sz="2800" b="1" i="1" dirty="0">
                <a:solidFill>
                  <a:schemeClr val="hlink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whom </a:t>
            </a:r>
            <a:r>
              <a:rPr lang="en-US" altLang="zh-CN" sz="2800" b="1" dirty="0"/>
              <a:t>we Chinese people are proud of.</a:t>
            </a:r>
            <a:r>
              <a:rPr lang="en-US" altLang="zh-CN" sz="2800" dirty="0"/>
              <a:t> 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33425" y="2205038"/>
            <a:ext cx="1376363" cy="360362"/>
          </a:xfrm>
          <a:prstGeom prst="rightArrow">
            <a:avLst>
              <a:gd name="adj1" fmla="val 50000"/>
              <a:gd name="adj2" fmla="val 9242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3077" name="Picture 8" descr="t01628a6128eb4ba4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425" y="4275138"/>
            <a:ext cx="355123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015234bae26b28044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75138"/>
            <a:ext cx="361473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 rot="570746">
            <a:off x="866775" y="576263"/>
            <a:ext cx="2722563" cy="847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163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Sum up 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71500" y="2000250"/>
            <a:ext cx="8229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Words and phrases: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 n.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大学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  n.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（大学）学位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  v.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表达；表露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important contributions to (doing)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做出重要贡献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to…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返回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charge of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主管；负责</a:t>
            </a:r>
          </a:p>
          <a:p>
            <a:pPr marL="342900" indent="-342900" eaLnBrk="1" hangingPunct="1"/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 rot="570746">
            <a:off x="915988" y="209550"/>
            <a:ext cx="2617787" cy="931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6662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Sum up 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214313" y="1428750"/>
            <a:ext cx="89296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Sayings:</a:t>
            </a:r>
          </a:p>
          <a:p>
            <a:pPr marL="342900" indent="-342900" eaLnBrk="1" hangingPunct="1"/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career is in China, my success is in China </a:t>
            </a:r>
          </a:p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my destination is in China.</a:t>
            </a:r>
          </a:p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我的事业在中国，我的成就在中国，我的归宿也在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中国！</a:t>
            </a:r>
          </a:p>
          <a:p>
            <a:pPr marL="342900" indent="-342900" eaLnBrk="1" hangingPunct="1"/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family name is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 don’t like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我姓钱，但是我不爱钱。 </a:t>
            </a:r>
          </a:p>
          <a:p>
            <a:pPr marL="342900" indent="-342900"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/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2786063" y="830263"/>
            <a:ext cx="3035300" cy="81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9968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9388" y="2565400"/>
            <a:ext cx="8785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Finish the written work. </a:t>
            </a:r>
          </a:p>
          <a:p>
            <a:pPr eaLnBrk="1" hangingPunct="1">
              <a:spcBef>
                <a:spcPct val="20000"/>
              </a:spcBef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Search for some information about the Four Great Inventions of ancient China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63476"/>
            <a:ext cx="8928100" cy="3949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led seven ocean journeys.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 took over 200 ships and 27 000 people every time.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who/that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seven ocean journeys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took over 200 ships and 27 000 people every time.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11188" y="2205038"/>
            <a:ext cx="1331912" cy="360362"/>
          </a:xfrm>
          <a:prstGeom prst="rightArrow">
            <a:avLst>
              <a:gd name="adj1" fmla="val 50000"/>
              <a:gd name="adj2" fmla="val 9240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4100" name="Picture 8" descr="t01d9433dfcd28762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4211" y="4221088"/>
            <a:ext cx="5651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7950" y="1046163"/>
            <a:ext cx="88566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/>
              <a:t>     </a:t>
            </a:r>
            <a:r>
              <a:rPr lang="en-US" altLang="zh-CN" sz="2800" b="1" dirty="0" err="1"/>
              <a:t>Zheng</a:t>
            </a:r>
            <a:r>
              <a:rPr lang="en-US" altLang="zh-CN" sz="2800" b="1" dirty="0"/>
              <a:t> He died on his way home in 1433.</a:t>
            </a:r>
          </a:p>
          <a:p>
            <a:pPr eaLnBrk="1" hangingPunct="1"/>
            <a:r>
              <a:rPr lang="en-US" altLang="zh-CN" sz="2800" b="1" dirty="0"/>
              <a:t>     We Chinese people respect him. 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endParaRPr lang="en-US" altLang="zh-CN" sz="2800" b="1" i="1" dirty="0"/>
          </a:p>
          <a:p>
            <a:pPr eaLnBrk="1" hangingPunct="1"/>
            <a:r>
              <a:rPr lang="en-US" altLang="zh-CN" sz="2800" b="1" i="1" dirty="0"/>
              <a:t>     </a:t>
            </a:r>
            <a:r>
              <a:rPr lang="en-US" altLang="zh-CN" sz="2800" b="1" i="1" dirty="0" err="1"/>
              <a:t>Zheng</a:t>
            </a:r>
            <a:r>
              <a:rPr lang="en-US" altLang="zh-CN" sz="2800" b="1" i="1" dirty="0"/>
              <a:t> He</a:t>
            </a: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whom</a:t>
            </a:r>
            <a:r>
              <a:rPr lang="en-US" altLang="zh-CN" sz="2800" b="1" dirty="0"/>
              <a:t> we Chinese people respect died on his way home in 1433.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468313" y="2205038"/>
            <a:ext cx="1295400" cy="360362"/>
          </a:xfrm>
          <a:prstGeom prst="rightArrow">
            <a:avLst>
              <a:gd name="adj1" fmla="val 50000"/>
              <a:gd name="adj2" fmla="val 923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2" name="Picture 6" descr="t01bb15a7ecbbf0db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9713"/>
            <a:ext cx="342423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u=3275520879,1500943309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49713"/>
            <a:ext cx="36004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50863"/>
            <a:ext cx="90360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/>
              <a:t>     The ship is about 151.8 meters long and 61.6    meters wide.</a:t>
            </a:r>
          </a:p>
          <a:p>
            <a:pPr eaLnBrk="1" hangingPunct="1"/>
            <a:r>
              <a:rPr lang="en-US" altLang="zh-CN" sz="2800" b="1"/>
              <a:t>     Its size was the biggest.</a:t>
            </a:r>
          </a:p>
          <a:p>
            <a:pPr eaLnBrk="1" hangingPunct="1"/>
            <a:endParaRPr lang="en-US" altLang="zh-CN" sz="2800" b="1"/>
          </a:p>
          <a:p>
            <a:pPr eaLnBrk="1" hangingPunct="1"/>
            <a:endParaRPr lang="en-US" altLang="zh-CN" sz="2800" b="1"/>
          </a:p>
          <a:p>
            <a:pPr eaLnBrk="1" hangingPunct="1"/>
            <a:r>
              <a:rPr lang="en-US" altLang="zh-CN" sz="2800" b="1" i="1"/>
              <a:t>     </a:t>
            </a:r>
            <a:r>
              <a:rPr lang="en-US" altLang="zh-CN" sz="2800" b="1"/>
              <a:t>The ship </a:t>
            </a:r>
            <a:r>
              <a:rPr lang="en-US" altLang="zh-CN" sz="2800" b="1">
                <a:solidFill>
                  <a:srgbClr val="FF0000"/>
                </a:solidFill>
              </a:rPr>
              <a:t>whose</a:t>
            </a:r>
            <a:r>
              <a:rPr lang="en-US" altLang="zh-CN" sz="2800" b="1"/>
              <a:t> size was the biggest is about 151.8 meters long and 61.6 meters wide.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755650" y="2205038"/>
            <a:ext cx="1295400" cy="360362"/>
          </a:xfrm>
          <a:prstGeom prst="rightArrow">
            <a:avLst>
              <a:gd name="adj1" fmla="val 50000"/>
              <a:gd name="adj2" fmla="val 923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6148" name="Picture 6" descr="t01e1b60ddecb954a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3860800"/>
            <a:ext cx="522128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476250"/>
            <a:ext cx="87852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/>
              <a:t>     The journeys were to develop trade and friendship between China and other countries.</a:t>
            </a:r>
          </a:p>
          <a:p>
            <a:pPr eaLnBrk="1" hangingPunct="1"/>
            <a:r>
              <a:rPr lang="en-US" altLang="zh-CN" sz="2800" b="1"/>
              <a:t>     The journeys covered more than 30 countries and areas.</a:t>
            </a:r>
          </a:p>
          <a:p>
            <a:pPr eaLnBrk="1" hangingPunct="1"/>
            <a:endParaRPr lang="en-US" altLang="zh-CN" sz="2800" b="1"/>
          </a:p>
          <a:p>
            <a:pPr eaLnBrk="1" hangingPunct="1"/>
            <a:r>
              <a:rPr lang="en-US" altLang="zh-CN" sz="2800" b="1"/>
              <a:t>     The journey </a:t>
            </a:r>
            <a:r>
              <a:rPr lang="en-US" altLang="zh-CN" sz="2800" b="1">
                <a:solidFill>
                  <a:srgbClr val="FF0000"/>
                </a:solidFill>
              </a:rPr>
              <a:t>which /that </a:t>
            </a:r>
            <a:r>
              <a:rPr lang="en-US" altLang="zh-CN" sz="2800" b="1"/>
              <a:t>were to develop trade and friendship between China and other countries covered more than 30 countries and areas.</a:t>
            </a: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827088" y="2246313"/>
            <a:ext cx="1223962" cy="319087"/>
          </a:xfrm>
          <a:prstGeom prst="rightArrow">
            <a:avLst>
              <a:gd name="adj1" fmla="val 50000"/>
              <a:gd name="adj2" fmla="val 9222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435e5dde71190efe9364c45ce1b9d16fcfa605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076700"/>
            <a:ext cx="33845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u=524457227,3369362840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6925" y="4076700"/>
            <a:ext cx="4537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t01aad79e4102eacc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93725"/>
            <a:ext cx="28178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t01d9433dfcd28762f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714375"/>
            <a:ext cx="40687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651500" y="3357563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1371 A.D.-1433 A.D.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11188" y="616585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1451 A.D.-1506 A.D.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3850" y="741363"/>
            <a:ext cx="8529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</a:rPr>
              <a:t>　　　</a:t>
            </a:r>
            <a:r>
              <a:rPr lang="zh-CN" altLang="en-US" sz="3200" dirty="0"/>
              <a:t>　　　　　　　　　　　　　　 </a:t>
            </a:r>
            <a:endParaRPr lang="zh-CN" altLang="en-US" sz="3200" dirty="0">
              <a:solidFill>
                <a:srgbClr val="FF3300"/>
              </a:solidFill>
            </a:endParaRPr>
          </a:p>
          <a:p>
            <a:pPr eaLnBrk="1" hangingPunct="1"/>
            <a:r>
              <a:rPr lang="en-US" altLang="zh-CN" sz="3200" dirty="0"/>
              <a:t>  </a:t>
            </a:r>
            <a:r>
              <a:rPr lang="en-US" altLang="zh-CN" sz="3200" dirty="0" err="1"/>
              <a:t>Qian</a:t>
            </a:r>
            <a:r>
              <a:rPr lang="en-US" altLang="zh-CN" sz="3200" dirty="0"/>
              <a:t> </a:t>
            </a:r>
            <a:r>
              <a:rPr lang="en-US" altLang="zh-CN" sz="3200" dirty="0" err="1"/>
              <a:t>Xuesen</a:t>
            </a:r>
            <a:r>
              <a:rPr lang="en-US" altLang="zh-CN" sz="3200" dirty="0"/>
              <a:t> – the Father of China’s </a:t>
            </a:r>
            <a:r>
              <a:rPr lang="en-US" altLang="zh-CN" sz="3200" dirty="0">
                <a:solidFill>
                  <a:srgbClr val="FF3300"/>
                </a:solidFill>
              </a:rPr>
              <a:t>Missiles</a:t>
            </a:r>
          </a:p>
        </p:txBody>
      </p:sp>
      <p:pic>
        <p:nvPicPr>
          <p:cNvPr id="9219" name="Picture 5" descr="u=3171747066,1988173773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349500"/>
            <a:ext cx="3527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705100"/>
            <a:ext cx="30956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椭圆 1"/>
          <p:cNvSpPr>
            <a:spLocks noChangeArrowheads="1"/>
          </p:cNvSpPr>
          <p:nvPr/>
        </p:nvSpPr>
        <p:spPr bwMode="auto">
          <a:xfrm>
            <a:off x="7092950" y="404813"/>
            <a:ext cx="1511300" cy="576262"/>
          </a:xfrm>
          <a:prstGeom prst="ellipse">
            <a:avLst/>
          </a:prstGeom>
          <a:solidFill>
            <a:schemeClr val="accent5"/>
          </a:solidFill>
          <a:ln w="12700" algn="ctr">
            <a:solidFill>
              <a:srgbClr val="000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3300"/>
                </a:solidFill>
                <a:ea typeface="宋体" panose="02010600030101010101" pitchFamily="2" charset="-122"/>
              </a:rPr>
              <a:t>n.</a:t>
            </a: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导弹</a:t>
            </a:r>
          </a:p>
        </p:txBody>
      </p:sp>
      <p:cxnSp>
        <p:nvCxnSpPr>
          <p:cNvPr id="9222" name="直接连接符 4"/>
          <p:cNvCxnSpPr>
            <a:cxnSpLocks noChangeShapeType="1"/>
          </p:cNvCxnSpPr>
          <p:nvPr/>
        </p:nvCxnSpPr>
        <p:spPr bwMode="auto">
          <a:xfrm flipH="1">
            <a:off x="7848600" y="981075"/>
            <a:ext cx="179388" cy="43180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07412" cy="1295400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zh-CN" altLang="en-US" sz="3200" dirty="0" smtClean="0">
                <a:solidFill>
                  <a:srgbClr val="FF0000"/>
                </a:solidFill>
              </a:rPr>
              <a:t>　　　    </a:t>
            </a:r>
            <a:br>
              <a:rPr lang="zh-CN" altLang="en-US" sz="3200" dirty="0" smtClean="0">
                <a:solidFill>
                  <a:srgbClr val="FF0000"/>
                </a:solidFill>
              </a:rPr>
            </a:br>
            <a:r>
              <a:rPr lang="zh-CN" altLang="en-US" sz="3200" dirty="0" smtClean="0">
                <a:solidFill>
                  <a:srgbClr val="FF0000"/>
                </a:solidFill>
              </a:rPr>
              <a:t>     </a:t>
            </a:r>
            <a:r>
              <a:rPr lang="en-US" altLang="zh-CN" sz="3200" dirty="0" smtClean="0">
                <a:solidFill>
                  <a:srgbClr val="FF0000"/>
                </a:solidFill>
              </a:rPr>
              <a:t>He graduated from Shanghai Jiao Tong University in 1934.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rgbClr val="FF0000"/>
                </a:solidFill>
              </a:rPr>
              <a:t>   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0243" name="Picture 4" descr="u=2739021012,1780246764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565400"/>
            <a:ext cx="6408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2"/>
          <p:cNvSpPr>
            <a:spLocks noChangeArrowheads="1"/>
          </p:cNvSpPr>
          <p:nvPr/>
        </p:nvSpPr>
        <p:spPr bwMode="auto">
          <a:xfrm>
            <a:off x="174625" y="2287588"/>
            <a:ext cx="1517650" cy="636587"/>
          </a:xfrm>
          <a:prstGeom prst="ellipse">
            <a:avLst/>
          </a:prstGeom>
          <a:solidFill>
            <a:srgbClr val="92D050"/>
          </a:solidFill>
          <a:ln w="12700" algn="ctr">
            <a:solidFill>
              <a:srgbClr val="000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n.</a:t>
            </a:r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大学</a:t>
            </a:r>
          </a:p>
        </p:txBody>
      </p:sp>
      <p:cxnSp>
        <p:nvCxnSpPr>
          <p:cNvPr id="10245" name="直接连接符 4"/>
          <p:cNvCxnSpPr>
            <a:cxnSpLocks noChangeShapeType="1"/>
            <a:stCxn id="10247" idx="1"/>
          </p:cNvCxnSpPr>
          <p:nvPr/>
        </p:nvCxnSpPr>
        <p:spPr bwMode="auto">
          <a:xfrm flipH="1" flipV="1">
            <a:off x="3390106" y="1373188"/>
            <a:ext cx="692150" cy="5905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</p:cxnSp>
      <p:cxnSp>
        <p:nvCxnSpPr>
          <p:cNvPr id="10246" name="直接连接符 6"/>
          <p:cNvCxnSpPr>
            <a:cxnSpLocks noChangeShapeType="1"/>
          </p:cNvCxnSpPr>
          <p:nvPr/>
        </p:nvCxnSpPr>
        <p:spPr bwMode="auto">
          <a:xfrm flipH="1">
            <a:off x="933450" y="1916113"/>
            <a:ext cx="182563" cy="3714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</p:cxnSp>
      <p:sp>
        <p:nvSpPr>
          <p:cNvPr id="10247" name="椭圆 20"/>
          <p:cNvSpPr>
            <a:spLocks noChangeArrowheads="1"/>
          </p:cNvSpPr>
          <p:nvPr/>
        </p:nvSpPr>
        <p:spPr bwMode="auto">
          <a:xfrm>
            <a:off x="3834606" y="1868488"/>
            <a:ext cx="1692275" cy="647700"/>
          </a:xfrm>
          <a:prstGeom prst="ellipse">
            <a:avLst/>
          </a:prstGeom>
          <a:solidFill>
            <a:srgbClr val="92D050"/>
          </a:solidFill>
          <a:ln w="12700" algn="ctr">
            <a:solidFill>
              <a:srgbClr val="000000"/>
            </a:solidFill>
            <a:rou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v.</a:t>
            </a: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毕业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蓝色底纹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底纹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底纹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主题49</Template>
  <TotalTime>0</TotalTime>
  <Words>894</Words>
  <Application>Microsoft Office PowerPoint</Application>
  <PresentationFormat>全屏显示(4:3)</PresentationFormat>
  <Paragraphs>154</Paragraphs>
  <Slides>22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　　　          He graduated from Shanghai Jiao Tong University in 1934.     </vt:lpstr>
      <vt:lpstr>　　　　　　　　　　                He received his Ph.D. degrees in both aerospace and mathematics in the United States.</vt:lpstr>
      <vt:lpstr>1b-1. What happened to Qian Xuesen in            the following years? Write them down. </vt:lpstr>
      <vt:lpstr>1b-2. Answer the following questions.</vt:lpstr>
      <vt:lpstr>1c  Work in groups. Read the following words         by Qian Xuesen and discuss what kind of         person he is and what you can learn from         him.</vt:lpstr>
      <vt:lpstr>PowerPoint 演示文稿</vt:lpstr>
      <vt:lpstr>2 Make up conversations by following the     example and pay attention to the attributive       clauses.</vt:lpstr>
      <vt:lpstr>PowerPoint 演示文稿</vt:lpstr>
      <vt:lpstr>PowerPoint 演示文稿</vt:lpstr>
      <vt:lpstr>PowerPoint 演示文稿</vt:lpstr>
      <vt:lpstr>3 Choose one famous person who has  influenced     you a lot and write a short passage about him or     her.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2014-02-21T01:03:00Z</dcterms:created>
  <dcterms:modified xsi:type="dcterms:W3CDTF">2023-01-16T21:48:19Z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E6DE6AC3D98F4245A830BF9F4CE258B6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