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443" r:id="rId3"/>
    <p:sldId id="452" r:id="rId4"/>
    <p:sldId id="453" r:id="rId5"/>
    <p:sldId id="444" r:id="rId6"/>
    <p:sldId id="454" r:id="rId7"/>
    <p:sldId id="455" r:id="rId8"/>
    <p:sldId id="450" r:id="rId9"/>
    <p:sldId id="451" r:id="rId10"/>
    <p:sldId id="424" r:id="rId11"/>
    <p:sldId id="456" r:id="rId12"/>
    <p:sldId id="458" r:id="rId13"/>
    <p:sldId id="457" r:id="rId14"/>
    <p:sldId id="460" r:id="rId15"/>
    <p:sldId id="459" r:id="rId16"/>
    <p:sldId id="378" r:id="rId17"/>
    <p:sldId id="36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C4ED"/>
    <a:srgbClr val="CFEEFD"/>
    <a:srgbClr val="BAE6F8"/>
    <a:srgbClr val="DC52DF"/>
    <a:srgbClr val="0066FF"/>
    <a:srgbClr val="E4F5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9629" autoAdjust="0"/>
  </p:normalViewPr>
  <p:slideViewPr>
    <p:cSldViewPr>
      <p:cViewPr>
        <p:scale>
          <a:sx n="100" d="100"/>
          <a:sy n="100" d="100"/>
        </p:scale>
        <p:origin x="-28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777779-9D46-463A-9E39-824F029619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5910992-ABDB-4CFD-A3A6-B1059B2762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D5683E-1B1F-46E5-858B-18D34761A9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CB857F9-7463-48FE-BCFE-E37A117A94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A0B474-7600-46B7-B194-D50A71CC1B48}" type="slidenum">
              <a:rPr lang="zh-CN" altLang="en-US">
                <a:latin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1082D1-E267-45B6-9DB2-9E86AD9F53FC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857F9-7463-48FE-BCFE-E37A117A94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F28078-315E-44DB-966C-DD043542AB8A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A6C61A-53FB-484B-A919-9D9CE741A8A6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71C09B3-B4FD-462A-BF3A-3CF8088C7E7A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5EA1B5-EB71-4161-B6F6-F9DB85049F0B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3627943-F753-4E54-82DE-2D271537F8F7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00CD18-14C8-43CE-92F5-011B25EFA2BC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 userDrawn="1"/>
        </p:nvSpPr>
        <p:spPr bwMode="auto">
          <a:xfrm>
            <a:off x="3157538" y="331788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Homework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084763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>
            <a:hlinkClick r:id="" action="ppaction://hlinkshowjump?jump=endshow"/>
          </p:cNvPr>
          <p:cNvSpPr/>
          <p:nvPr userDrawn="1"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/>
          <p:nvPr userDrawn="1"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</a:t>
            </a:r>
            <a:r>
              <a:rPr lang="en-US" altLang="zh-CN" sz="2800" i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Practise</a:t>
            </a:r>
            <a:endParaRPr lang="en-US" altLang="zh-CN" sz="2800" i="1" dirty="0" smtClean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258888" y="144463"/>
            <a:ext cx="11969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Review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16013" y="98425"/>
            <a:ext cx="1439862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Warm-up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5"/>
          <p:cNvSpPr txBox="1">
            <a:spLocks noChangeArrowheads="1"/>
          </p:cNvSpPr>
          <p:nvPr userDrawn="1"/>
        </p:nvSpPr>
        <p:spPr bwMode="auto">
          <a:xfrm>
            <a:off x="1116013" y="98425"/>
            <a:ext cx="12985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 Lead-in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6988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>
            <a:spLocks noChangeArrowheads="1"/>
          </p:cNvSpPr>
          <p:nvPr userDrawn="1"/>
        </p:nvSpPr>
        <p:spPr bwMode="auto">
          <a:xfrm>
            <a:off x="1116013" y="71438"/>
            <a:ext cx="2209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Consolidation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343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4"/>
          <p:cNvSpPr txBox="1"/>
          <p:nvPr userDrawn="1"/>
        </p:nvSpPr>
        <p:spPr bwMode="auto">
          <a:xfrm>
            <a:off x="3302000" y="341313"/>
            <a:ext cx="2854325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a typeface="黑体" panose="02010609060101010101" pitchFamily="49" charset="-122"/>
              </a:rPr>
              <a:t>Summary </a:t>
            </a:r>
            <a:endParaRPr lang="zh-CN" altLang="en-US" sz="4000" b="1" dirty="0" smtClean="0"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Unit1PartBReadastory&#35838;&#25991;&#24405;&#38899;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Unit1PartBReadastory&#35838;&#25991;&#24405;&#388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2.mp3" TargetMode="External"/><Relationship Id="rId7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3.mp3" TargetMode="External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3.mp3" TargetMode="External"/><Relationship Id="rId10" Type="http://schemas.openxmlformats.org/officeDocument/2006/relationships/image" Target="../media/image15.pn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2.mp3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7.mp3" TargetMode="External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5.mp3" TargetMode="External"/><Relationship Id="rId7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7.mp3" TargetMode="External"/><Relationship Id="rId12" Type="http://schemas.openxmlformats.org/officeDocument/2006/relationships/image" Target="../media/image15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4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6.mp3" TargetMode="External"/><Relationship Id="rId11" Type="http://schemas.openxmlformats.org/officeDocument/2006/relationships/image" Target="../media/image19.png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6.mp3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5.mp3" TargetMode="Externa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10.mp3" TargetMode="External"/><Relationship Id="rId7" Type="http://schemas.openxmlformats.org/officeDocument/2006/relationships/slideLayout" Target="../slideLayouts/slideLayout6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9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9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8.mp3" TargetMode="External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08.mp3" TargetMode="External"/><Relationship Id="rId10" Type="http://schemas.openxmlformats.org/officeDocument/2006/relationships/image" Target="../media/image15.pn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1%20Our%20New%20House\Unit1%20Our%20New%20House&#31532;4&#35838;&#26102;&#25945;&#23398;&#35838;&#20214;\10.mp3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9"/>
          <p:cNvSpPr>
            <a:spLocks noChangeArrowheads="1"/>
          </p:cNvSpPr>
          <p:nvPr/>
        </p:nvSpPr>
        <p:spPr bwMode="auto">
          <a:xfrm>
            <a:off x="0" y="1916832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5400" b="1" dirty="0">
                <a:solidFill>
                  <a:srgbClr val="FF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Unit1 Our New House</a:t>
            </a:r>
          </a:p>
          <a:p>
            <a:pPr algn="ctr" eaLnBrk="1" hangingPunct="1"/>
            <a:endParaRPr lang="en-US" altLang="zh-CN" sz="5400" b="1" dirty="0">
              <a:solidFill>
                <a:srgbClr val="FF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076" name="TextBox 16"/>
          <p:cNvSpPr txBox="1">
            <a:spLocks noChangeArrowheads="1"/>
          </p:cNvSpPr>
          <p:nvPr/>
        </p:nvSpPr>
        <p:spPr bwMode="auto">
          <a:xfrm>
            <a:off x="2436813" y="549275"/>
            <a:ext cx="40068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陕旅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年级下册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7169" y="3498803"/>
            <a:ext cx="1826142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ea typeface="微软雅黑" panose="020B0503020204020204" pitchFamily="34" charset="-122"/>
              </a:rPr>
              <a:t>第四课时</a:t>
            </a:r>
            <a:endParaRPr lang="zh-CN" altLang="en-US" sz="3200" b="1" dirty="0" smtClean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933" y="515681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08538" y="1347788"/>
            <a:ext cx="3960812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928688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dirty="0"/>
              <a:t>Read it by yourselves for one minute .</a:t>
            </a:r>
          </a:p>
          <a:p>
            <a:pPr algn="ctr">
              <a:defRPr/>
            </a:pPr>
            <a:r>
              <a:rPr lang="zh-CN" altLang="en-US" sz="2800" dirty="0"/>
              <a:t>自读课文一分钟。</a:t>
            </a:r>
          </a:p>
        </p:txBody>
      </p:sp>
      <p:grpSp>
        <p:nvGrpSpPr>
          <p:cNvPr id="31748" name="Group 3"/>
          <p:cNvGrpSpPr/>
          <p:nvPr/>
        </p:nvGrpSpPr>
        <p:grpSpPr bwMode="auto">
          <a:xfrm>
            <a:off x="395288" y="2052638"/>
            <a:ext cx="4379912" cy="3678237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6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31764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5893180" y="552077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1750" name="WordArt 18"/>
          <p:cNvSpPr>
            <a:spLocks noChangeArrowheads="1" noChangeShapeType="1"/>
          </p:cNvSpPr>
          <p:nvPr/>
        </p:nvSpPr>
        <p:spPr bwMode="auto">
          <a:xfrm>
            <a:off x="5734050" y="1152525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03813" y="1638300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176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176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175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1754" name="Text Box 25"/>
          <p:cNvSpPr txBox="1">
            <a:spLocks noChangeArrowheads="1"/>
          </p:cNvSpPr>
          <p:nvPr/>
        </p:nvSpPr>
        <p:spPr bwMode="auto">
          <a:xfrm>
            <a:off x="7956550" y="2084388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31755" name="Text Box 26"/>
          <p:cNvSpPr txBox="1">
            <a:spLocks noChangeArrowheads="1"/>
          </p:cNvSpPr>
          <p:nvPr/>
        </p:nvSpPr>
        <p:spPr bwMode="auto">
          <a:xfrm>
            <a:off x="8245475" y="388461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3175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3175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31758" name="Text Box 29"/>
          <p:cNvSpPr txBox="1">
            <a:spLocks noChangeArrowheads="1"/>
          </p:cNvSpPr>
          <p:nvPr/>
        </p:nvSpPr>
        <p:spPr bwMode="auto">
          <a:xfrm>
            <a:off x="478790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31759" name="Text Box 30"/>
          <p:cNvSpPr txBox="1">
            <a:spLocks noChangeArrowheads="1"/>
          </p:cNvSpPr>
          <p:nvPr/>
        </p:nvSpPr>
        <p:spPr bwMode="auto">
          <a:xfrm>
            <a:off x="4932363" y="222885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9"/>
          <p:cNvSpPr>
            <a:spLocks noChangeArrowheads="1"/>
          </p:cNvSpPr>
          <p:nvPr/>
        </p:nvSpPr>
        <p:spPr bwMode="auto">
          <a:xfrm>
            <a:off x="3028950" y="1028700"/>
            <a:ext cx="3429000" cy="800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3062288" y="1219200"/>
            <a:ext cx="360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Comic Sans MS" panose="030F0702030302020204" pitchFamily="66" charset="0"/>
              </a:rPr>
              <a:t>Super Mary:</a:t>
            </a:r>
            <a:r>
              <a:rPr lang="zh-CN" altLang="en-US" sz="2100" b="1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表演我最棒！</a:t>
            </a:r>
          </a:p>
        </p:txBody>
      </p:sp>
      <p:pic>
        <p:nvPicPr>
          <p:cNvPr id="33796" name="Picture 12" descr="3606679_115218071885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028700"/>
            <a:ext cx="17573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2900363" y="1781175"/>
            <a:ext cx="52006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700" b="1" dirty="0">
                <a:latin typeface="楷体_GB2312"/>
                <a:ea typeface="楷体_GB2312"/>
                <a:cs typeface="楷体_GB2312"/>
              </a:rPr>
              <a:t>1.3</a:t>
            </a:r>
            <a:r>
              <a:rPr lang="zh-CN" altLang="en-US" sz="2700" b="1" dirty="0">
                <a:latin typeface="楷体_GB2312"/>
                <a:ea typeface="楷体_GB2312"/>
                <a:cs typeface="楷体_GB2312"/>
              </a:rPr>
              <a:t>人一小组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700" b="1" dirty="0"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>
                <a:latin typeface="楷体_GB2312"/>
                <a:ea typeface="楷体_GB2312"/>
                <a:cs typeface="楷体_GB2312"/>
              </a:rPr>
              <a:t>根据课文分角色练习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700" b="1" dirty="0"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>
                <a:latin typeface="楷体_GB2312"/>
                <a:ea typeface="楷体_GB2312"/>
                <a:cs typeface="楷体_GB2312"/>
              </a:rPr>
              <a:t>适当加上一些动作辅助表演</a:t>
            </a:r>
          </a:p>
        </p:txBody>
      </p:sp>
      <p:pic>
        <p:nvPicPr>
          <p:cNvPr id="5" name="Picture 10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3550" y="440055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7850" y="50292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650" y="508635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2CTP17INZA`UB_7VIS16SP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14550" y="4365625"/>
            <a:ext cx="3086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EYDU4`B5Z{88ZPY5H`Y{5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4550" y="5086350"/>
            <a:ext cx="3486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66788"/>
            <a:ext cx="2309813" cy="196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b="6227"/>
          <a:stretch>
            <a:fillRect/>
          </a:stretch>
        </p:blipFill>
        <p:spPr>
          <a:xfrm>
            <a:off x="3276600" y="966788"/>
            <a:ext cx="2760663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3833813"/>
            <a:ext cx="2655888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50" y="3697288"/>
            <a:ext cx="2305050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 r="7915"/>
          <a:stretch>
            <a:fillRect/>
          </a:stretch>
        </p:blipFill>
        <p:spPr>
          <a:xfrm>
            <a:off x="6530975" y="936625"/>
            <a:ext cx="2447925" cy="202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3751263"/>
            <a:ext cx="2532063" cy="17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圆角矩形 8"/>
          <p:cNvSpPr/>
          <p:nvPr/>
        </p:nvSpPr>
        <p:spPr>
          <a:xfrm>
            <a:off x="6599238" y="5637213"/>
            <a:ext cx="2454275" cy="5572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07975" y="3046413"/>
            <a:ext cx="2309813" cy="5572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kitchen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16325" y="3046413"/>
            <a:ext cx="2309813" cy="5572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18250" y="3046413"/>
            <a:ext cx="2790825" cy="5572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living room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341688" y="5657850"/>
            <a:ext cx="3082925" cy="5572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dining room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81013" y="5705475"/>
            <a:ext cx="2309812" cy="555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bedroom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>
          <a:xfrm>
            <a:off x="2214563" y="285750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say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831975"/>
            <a:ext cx="54165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363" y="330200"/>
            <a:ext cx="1854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8738" y="357188"/>
            <a:ext cx="2012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9538" y="2043113"/>
            <a:ext cx="2016126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35682"/>
            <a:ext cx="198262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99325" y="4648200"/>
            <a:ext cx="1757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图片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9963" y="1943100"/>
            <a:ext cx="1824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图: 可选过程 10"/>
          <p:cNvSpPr/>
          <p:nvPr/>
        </p:nvSpPr>
        <p:spPr>
          <a:xfrm>
            <a:off x="2987675" y="1943100"/>
            <a:ext cx="3671888" cy="360363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6505575" y="2205038"/>
            <a:ext cx="1131888" cy="3635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流程图: 可选过程 32"/>
          <p:cNvSpPr/>
          <p:nvPr/>
        </p:nvSpPr>
        <p:spPr>
          <a:xfrm>
            <a:off x="1958975" y="2424113"/>
            <a:ext cx="4821238" cy="360362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1116013" y="2603500"/>
            <a:ext cx="917575" cy="2328863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可选过程 36"/>
          <p:cNvSpPr/>
          <p:nvPr/>
        </p:nvSpPr>
        <p:spPr>
          <a:xfrm>
            <a:off x="1938338" y="3387725"/>
            <a:ext cx="4821237" cy="360363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6443663" y="3644900"/>
            <a:ext cx="1409700" cy="143668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 flipV="1">
            <a:off x="898525" y="2879725"/>
            <a:ext cx="2947988" cy="301148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流程图: 可选过程 43"/>
          <p:cNvSpPr/>
          <p:nvPr/>
        </p:nvSpPr>
        <p:spPr>
          <a:xfrm>
            <a:off x="3846513" y="5711825"/>
            <a:ext cx="3305175" cy="360363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sp>
        <p:nvSpPr>
          <p:cNvPr id="47" name="流程图: 可选过程 46"/>
          <p:cNvSpPr/>
          <p:nvPr/>
        </p:nvSpPr>
        <p:spPr>
          <a:xfrm>
            <a:off x="1920875" y="5267325"/>
            <a:ext cx="3305175" cy="360363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sp>
        <p:nvSpPr>
          <p:cNvPr id="48" name="流程图: 可选过程 47"/>
          <p:cNvSpPr/>
          <p:nvPr/>
        </p:nvSpPr>
        <p:spPr>
          <a:xfrm rot="5400000">
            <a:off x="5813425" y="3819525"/>
            <a:ext cx="2316163" cy="360363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2152650" y="1268413"/>
            <a:ext cx="979488" cy="39989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 flipV="1">
            <a:off x="6559550" y="1243013"/>
            <a:ext cx="422275" cy="165735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37" grpId="0" animBg="1"/>
      <p:bldP spid="44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>
          <a:xfrm>
            <a:off x="2016125" y="260350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Think and write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8" y="952082"/>
            <a:ext cx="1410987" cy="131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596" y="871719"/>
            <a:ext cx="1696078" cy="126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2" y="840230"/>
            <a:ext cx="1691902" cy="123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833940"/>
            <a:ext cx="1690460" cy="118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17" y="3450003"/>
            <a:ext cx="2016224" cy="128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769" y="3428999"/>
            <a:ext cx="1550949" cy="155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674" y="3429000"/>
            <a:ext cx="2272678" cy="155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1311" y="3450003"/>
            <a:ext cx="1629923" cy="141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463" y="2563813"/>
            <a:ext cx="249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 the </a:t>
            </a:r>
            <a:r>
              <a:rPr kumimoji="1" lang="en-US" altLang="zh-CN" sz="2800" u="sng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kitchen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87638" y="2563813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68863" y="2592388"/>
            <a:ext cx="1693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977063" y="2597150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8138" y="4979988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87638" y="4979988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889500" y="4979988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165975" y="4970463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______</a:t>
            </a:r>
            <a:endParaRPr kumimoji="1" lang="en-US" altLang="zh-CN" sz="28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09838" y="2624138"/>
            <a:ext cx="234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living room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659313" y="2622550"/>
            <a:ext cx="197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bedroom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00850" y="2587625"/>
            <a:ext cx="234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living room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34938" y="4987925"/>
            <a:ext cx="197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bedroom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336800" y="4994275"/>
            <a:ext cx="197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bedroom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832350" y="4984750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study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680200" y="5041900"/>
            <a:ext cx="258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Comic Sans MS" panose="030F0702030302020204" pitchFamily="66" charset="0"/>
              </a:rPr>
              <a:t>in the dining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>
          <a:xfrm>
            <a:off x="2016125" y="620713"/>
            <a:ext cx="5111750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My house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6763" y="1412875"/>
            <a:ext cx="8388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 I have a new house. There is/are … My bedroom is … My living room is … My kitchen is … My bathroom is … I love my house.</a:t>
            </a:r>
            <a:endParaRPr kumimoji="1" lang="en-US" altLang="zh-CN" sz="3600" u="sng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933825"/>
            <a:ext cx="1819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8325" y="1524000"/>
            <a:ext cx="85756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Is he/she in the 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Yes, he/she is./No, he isn’t.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  He /She is …</a:t>
            </a:r>
          </a:p>
        </p:txBody>
      </p:sp>
      <p:sp>
        <p:nvSpPr>
          <p:cNvPr id="14" name="矩形 13"/>
          <p:cNvSpPr/>
          <p:nvPr/>
        </p:nvSpPr>
        <p:spPr>
          <a:xfrm>
            <a:off x="747713" y="1109663"/>
            <a:ext cx="83931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如何用一般疑问句进行提问并回答？</a:t>
            </a:r>
          </a:p>
        </p:txBody>
      </p:sp>
      <p:sp>
        <p:nvSpPr>
          <p:cNvPr id="2" name="五角星 1"/>
          <p:cNvSpPr/>
          <p:nvPr/>
        </p:nvSpPr>
        <p:spPr>
          <a:xfrm>
            <a:off x="171450" y="1211263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216400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00113" y="4310063"/>
            <a:ext cx="12700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0113" y="4649788"/>
            <a:ext cx="8575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   Is he in the bathroom?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    Yes, he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1054100" y="1124744"/>
            <a:ext cx="8196263" cy="33239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听课文录音并跟读，按照正确的语音、语调朗读并表演课文对话。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根据本单元所学的内容，写一篇介绍自己家的小短文（不少于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句话）。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Unit2 Let’s learn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10" name="五角星 9"/>
          <p:cNvSpPr/>
          <p:nvPr/>
        </p:nvSpPr>
        <p:spPr>
          <a:xfrm>
            <a:off x="720725" y="13843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04813" y="26733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765175" y="26733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3663" y="3943350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439738" y="39417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836613" y="39417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>
          <a:xfrm>
            <a:off x="2016125" y="333375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Play a game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2150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25513"/>
            <a:ext cx="6699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1" y="1622391"/>
            <a:ext cx="456050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圆角矩形标注 3"/>
          <p:cNvSpPr/>
          <p:nvPr/>
        </p:nvSpPr>
        <p:spPr>
          <a:xfrm>
            <a:off x="203200" y="1690688"/>
            <a:ext cx="4403725" cy="769937"/>
          </a:xfrm>
          <a:prstGeom prst="wedgeRoundRectCallout">
            <a:avLst>
              <a:gd name="adj1" fmla="val -6829"/>
              <a:gd name="adj2" fmla="val 1064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>
          <a:xfrm>
            <a:off x="2195513" y="260350"/>
            <a:ext cx="5111750" cy="592138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Look and answer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41838" y="2676525"/>
            <a:ext cx="460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Who is in Picture 1?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2000" y="3535363"/>
            <a:ext cx="460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Li Shan and Su Nan.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15063"/>
            <a:ext cx="4392488" cy="562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圆角矩形标注 2"/>
          <p:cNvSpPr/>
          <p:nvPr/>
        </p:nvSpPr>
        <p:spPr>
          <a:xfrm>
            <a:off x="346075" y="892175"/>
            <a:ext cx="2160588" cy="298450"/>
          </a:xfrm>
          <a:prstGeom prst="wedgeRoundRectCallout">
            <a:avLst>
              <a:gd name="adj1" fmla="val -4080"/>
              <a:gd name="adj2" fmla="val 11842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2649538" y="950913"/>
            <a:ext cx="1757362" cy="298450"/>
          </a:xfrm>
          <a:prstGeom prst="wedgeRoundRectCallout">
            <a:avLst>
              <a:gd name="adj1" fmla="val -4080"/>
              <a:gd name="adj2" fmla="val 11842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3557588" y="2276475"/>
            <a:ext cx="879475" cy="298450"/>
          </a:xfrm>
          <a:prstGeom prst="wedgeRoundRectCallout">
            <a:avLst>
              <a:gd name="adj1" fmla="val -38531"/>
              <a:gd name="adj2" fmla="val -11222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900113" y="3068638"/>
            <a:ext cx="1606550" cy="215900"/>
          </a:xfrm>
          <a:prstGeom prst="wedgeRoundRectCallout">
            <a:avLst>
              <a:gd name="adj1" fmla="val 2012"/>
              <a:gd name="adj2" fmla="val 11046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55650" y="3859213"/>
            <a:ext cx="966788" cy="217487"/>
          </a:xfrm>
          <a:prstGeom prst="wedgeRoundRectCallout">
            <a:avLst>
              <a:gd name="adj1" fmla="val -27553"/>
              <a:gd name="adj2" fmla="val -14790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3095625" y="4076700"/>
            <a:ext cx="1341438" cy="215900"/>
          </a:xfrm>
          <a:prstGeom prst="wedgeRoundRectCallout">
            <a:avLst>
              <a:gd name="adj1" fmla="val -46144"/>
              <a:gd name="adj2" fmla="val -11492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73375" y="2895600"/>
            <a:ext cx="1341438" cy="215900"/>
          </a:xfrm>
          <a:prstGeom prst="wedgeRoundRectCallout">
            <a:avLst>
              <a:gd name="adj1" fmla="val -6305"/>
              <a:gd name="adj2" fmla="val 16543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258888" y="4516438"/>
            <a:ext cx="976312" cy="274637"/>
          </a:xfrm>
          <a:prstGeom prst="wedgeRoundRectCallout">
            <a:avLst>
              <a:gd name="adj1" fmla="val -59493"/>
              <a:gd name="adj2" fmla="val 9769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346075" y="5805488"/>
            <a:ext cx="2303463" cy="503237"/>
          </a:xfrm>
          <a:prstGeom prst="wedgeRoundRectCallout">
            <a:avLst>
              <a:gd name="adj1" fmla="val 37166"/>
              <a:gd name="adj2" fmla="val -1083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2649538" y="6069013"/>
            <a:ext cx="1565275" cy="368300"/>
          </a:xfrm>
          <a:prstGeom prst="wedgeRoundRectCallout">
            <a:avLst>
              <a:gd name="adj1" fmla="val -7768"/>
              <a:gd name="adj2" fmla="val -967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81525" y="1976438"/>
            <a:ext cx="399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many rooms are there?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06925" y="3417888"/>
            <a:ext cx="399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four rooms.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44862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68313" y="4652963"/>
            <a:ext cx="3527425" cy="792162"/>
          </a:xfrm>
          <a:prstGeom prst="wedgeRoundRectCallout">
            <a:avLst>
              <a:gd name="adj1" fmla="val -19534"/>
              <a:gd name="adj2" fmla="val -1087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08525" y="2749550"/>
            <a:ext cx="399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is Su Nan?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37100" y="3582988"/>
            <a:ext cx="39925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He is under the 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013" y="618083"/>
            <a:ext cx="4392488" cy="562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Unit1PartBReadastory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140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755775" y="692150"/>
            <a:ext cx="3290888" cy="433388"/>
          </a:xfrm>
          <a:prstGeom prst="wedgeRoundRectCallout">
            <a:avLst>
              <a:gd name="adj1" fmla="val 3773"/>
              <a:gd name="adj2" fmla="val 1039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5-4-3-2-1. Hide and seek is fun!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5-4-3-2-1. Look out! Here I come!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046663" y="822325"/>
            <a:ext cx="2405062" cy="287338"/>
          </a:xfrm>
          <a:prstGeom prst="wedgeRoundRectCallout">
            <a:avLst>
              <a:gd name="adj1" fmla="val -22165"/>
              <a:gd name="adj2" fmla="val 13285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in the living room?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470525" y="2170113"/>
            <a:ext cx="1295400" cy="250825"/>
          </a:xfrm>
          <a:prstGeom prst="wedgeRoundRectCallout">
            <a:avLst>
              <a:gd name="adj1" fmla="val -992"/>
              <a:gd name="adj2" fmla="val -15987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he isn’t.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555875" y="2852738"/>
            <a:ext cx="2281238" cy="288925"/>
          </a:xfrm>
          <a:prstGeom prst="wedgeRoundRectCallout">
            <a:avLst>
              <a:gd name="adj1" fmla="val 3773"/>
              <a:gd name="adj2" fmla="val 1039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in the bathroom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771775" y="3644900"/>
            <a:ext cx="1295400" cy="288925"/>
          </a:xfrm>
          <a:prstGeom prst="wedgeRoundRectCallout">
            <a:avLst>
              <a:gd name="adj1" fmla="val -208"/>
              <a:gd name="adj2" fmla="val -12277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he isn’t.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219700" y="3886200"/>
            <a:ext cx="2089150" cy="287338"/>
          </a:xfrm>
          <a:prstGeom prst="wedgeRoundRectCallout">
            <a:avLst>
              <a:gd name="adj1" fmla="val -38042"/>
              <a:gd name="adj2" fmla="val -11040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in the kitchen?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276600" y="4292600"/>
            <a:ext cx="1520825" cy="288925"/>
          </a:xfrm>
          <a:prstGeom prst="wedgeRoundRectCallout">
            <a:avLst>
              <a:gd name="adj1" fmla="val -49791"/>
              <a:gd name="adj2" fmla="val 9162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he?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11375" y="5614988"/>
            <a:ext cx="2649538" cy="665162"/>
          </a:xfrm>
          <a:prstGeom prst="wedgeRoundRectCallout">
            <a:avLst>
              <a:gd name="adj1" fmla="val 9043"/>
              <a:gd name="adj2" fmla="val -8683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isn’t in the living room. He isn’t in the bathroom, and he isn’t in the kitchen.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883150" y="5830888"/>
            <a:ext cx="2136775" cy="434975"/>
          </a:xfrm>
          <a:prstGeom prst="wedgeRoundRectCallout">
            <a:avLst>
              <a:gd name="adj1" fmla="val 9660"/>
              <a:gd name="adj2" fmla="val -1250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here he is!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under the bed!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040313" y="2689225"/>
            <a:ext cx="1341437" cy="230188"/>
          </a:xfrm>
          <a:prstGeom prst="wedgeRoundRectCallout">
            <a:avLst>
              <a:gd name="adj1" fmla="val -2"/>
              <a:gd name="adj2" fmla="val 9849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he isn’t.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8520" y="1222103"/>
            <a:ext cx="4784859" cy="410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1222103"/>
            <a:ext cx="4297798" cy="423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圆角矩形标注 9"/>
          <p:cNvSpPr/>
          <p:nvPr/>
        </p:nvSpPr>
        <p:spPr>
          <a:xfrm>
            <a:off x="-20638" y="1355725"/>
            <a:ext cx="4765676" cy="633413"/>
          </a:xfrm>
          <a:prstGeom prst="wedgeRoundRectCallout">
            <a:avLst>
              <a:gd name="adj1" fmla="val -890"/>
              <a:gd name="adj2" fmla="val 16715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5-4-3-2-1. Hide and seek is fun!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5-4-3-2-1. Look out! Here I come!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4615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4764088" y="1355725"/>
            <a:ext cx="4124325" cy="504825"/>
          </a:xfrm>
          <a:prstGeom prst="wedgeRoundRectCallout">
            <a:avLst>
              <a:gd name="adj1" fmla="val -18998"/>
              <a:gd name="adj2" fmla="val 1469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in the living room?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884238"/>
            <a:ext cx="409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6721475" y="4322763"/>
            <a:ext cx="2111375" cy="495300"/>
          </a:xfrm>
          <a:prstGeom prst="wedgeRoundRectCallout">
            <a:avLst>
              <a:gd name="adj1" fmla="val -9987"/>
              <a:gd name="adj2" fmla="val -10717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he isn’t.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4746625"/>
            <a:ext cx="4492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"/>
          <p:cNvSpPr txBox="1">
            <a:spLocks noChangeArrowheads="1"/>
          </p:cNvSpPr>
          <p:nvPr/>
        </p:nvSpPr>
        <p:spPr>
          <a:xfrm>
            <a:off x="2487613" y="306388"/>
            <a:ext cx="4321175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Let’s learn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8520" y="1503340"/>
            <a:ext cx="4869213" cy="387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1457189"/>
            <a:ext cx="4464496" cy="392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716338"/>
            <a:ext cx="428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6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429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7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611313"/>
            <a:ext cx="376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9"/>
          <p:cNvSpPr txBox="1">
            <a:spLocks noChangeArrowheads="1"/>
          </p:cNvSpPr>
          <p:nvPr/>
        </p:nvSpPr>
        <p:spPr>
          <a:xfrm>
            <a:off x="2487613" y="306388"/>
            <a:ext cx="4321175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Let’s learn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41652"/>
            <a:ext cx="4733744" cy="364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图片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6450" y="1397000"/>
            <a:ext cx="43561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9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397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1835150" y="1441450"/>
            <a:ext cx="2138363" cy="474663"/>
          </a:xfrm>
          <a:prstGeom prst="wedgeRoundRectCallout">
            <a:avLst>
              <a:gd name="adj1" fmla="val -47570"/>
              <a:gd name="adj2" fmla="val 12347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he?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06363" y="3956050"/>
            <a:ext cx="4521200" cy="1268413"/>
          </a:xfrm>
          <a:prstGeom prst="wedgeRoundRectCallout">
            <a:avLst>
              <a:gd name="adj1" fmla="val 17073"/>
              <a:gd name="adj2" fmla="val -8262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isn’t in the living room. He isn’t in the bathroom, and he isn’t in the kitchen.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840288" y="4327525"/>
            <a:ext cx="3619500" cy="881063"/>
          </a:xfrm>
          <a:prstGeom prst="wedgeRoundRectCallout">
            <a:avLst>
              <a:gd name="adj1" fmla="val -18820"/>
              <a:gd name="adj2" fmla="val -10401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here he is!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under the bed!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10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5720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4816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9"/>
          <p:cNvSpPr txBox="1">
            <a:spLocks noChangeArrowheads="1"/>
          </p:cNvSpPr>
          <p:nvPr/>
        </p:nvSpPr>
        <p:spPr>
          <a:xfrm>
            <a:off x="2487613" y="306388"/>
            <a:ext cx="4321175" cy="592137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ea typeface="+mj-ea"/>
                <a:cs typeface="Arial" panose="020B0604020202020204" pitchFamily="34" charset="0"/>
              </a:rPr>
              <a:t>Let’s learn</a:t>
            </a:r>
            <a:endParaRPr lang="zh-CN" altLang="en-US" dirty="0"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564ad11024211ecdbf1d81c4f385f933d46387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452</Words>
  <Application>Microsoft Office PowerPoint</Application>
  <PresentationFormat>全屏显示(4:3)</PresentationFormat>
  <Paragraphs>95</Paragraphs>
  <Slides>17</Slides>
  <Notes>9</Notes>
  <HiddenSlides>0</HiddenSlides>
  <MMClips>11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华文行楷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0E9D56483A614CF5A133032FE4F90118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