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8" r:id="rId2"/>
    <p:sldId id="256" r:id="rId3"/>
    <p:sldId id="260" r:id="rId4"/>
    <p:sldId id="422" r:id="rId5"/>
    <p:sldId id="423" r:id="rId6"/>
    <p:sldId id="424" r:id="rId7"/>
    <p:sldId id="425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40" r:id="rId23"/>
    <p:sldId id="441" r:id="rId24"/>
    <p:sldId id="25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1C69825-C5C1-4480-8674-3C883DB5464A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74E89E3-7BD7-4CC5-9E33-2BDA8CAF36C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89E3-7BD7-4CC5-9E33-2BDA8CAF36C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\\Pc-2\&#31508;&#39034;&#23383;&#24211;\&#36151;.wmv" TargetMode="External"/><Relationship Id="rId1" Type="http://schemas.microsoft.com/office/2007/relationships/media" Target="file:///\\Pc-2\&#31508;&#39034;&#23383;&#24211;\&#36151;.wmv" TargetMode="Externa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\\Pc-2\&#31508;&#39034;&#23383;&#24211;\&#31821;.wmv" TargetMode="External"/><Relationship Id="rId1" Type="http://schemas.microsoft.com/office/2007/relationships/media" Target="file:///\\Pc-2\&#31508;&#39034;&#23383;&#24211;\&#31821;.wmv" TargetMode="Externa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0" t="8577" b="3033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 rot="10800000">
            <a:off x="1123950" y="0"/>
            <a:ext cx="1106805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840625" y="1586136"/>
            <a:ext cx="6318532" cy="2368267"/>
            <a:chOff x="-83974" y="2499104"/>
            <a:chExt cx="5412107" cy="2368267"/>
          </a:xfrm>
        </p:grpSpPr>
        <p:sp>
          <p:nvSpPr>
            <p:cNvPr id="14" name="文本框 13"/>
            <p:cNvSpPr txBox="1"/>
            <p:nvPr/>
          </p:nvSpPr>
          <p:spPr>
            <a:xfrm>
              <a:off x="-83974" y="2499104"/>
              <a:ext cx="5412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6600" b="1" dirty="0">
                  <a:solidFill>
                    <a:schemeClr val="bg1"/>
                  </a:solidFill>
                  <a:cs typeface="+mn-ea"/>
                  <a:sym typeface="+mn-lt"/>
                </a:rPr>
                <a:t>鲁滨逊漂流记</a:t>
              </a:r>
              <a:r>
                <a:rPr lang="en-US" altLang="zh-CN" sz="6600" b="1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六年级下册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flipH="1">
            <a:off x="7355864" y="4772260"/>
            <a:ext cx="2467179" cy="321642"/>
            <a:chOff x="10185400" y="5731858"/>
            <a:chExt cx="1384360" cy="321642"/>
          </a:xfrm>
        </p:grpSpPr>
        <p:sp>
          <p:nvSpPr>
            <p:cNvPr id="19" name="矩形 18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248868" y="1257459"/>
            <a:ext cx="4032553" cy="58356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重难点字书写指导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96378" y="3269933"/>
            <a:ext cx="1584325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96378" y="3950970"/>
            <a:ext cx="1584325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07490" y="4720908"/>
            <a:ext cx="2254250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55353" y="4555808"/>
            <a:ext cx="5656263" cy="1482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“代”稍扁；“贝”字撇舒展，顿点有。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05890" y="2239645"/>
            <a:ext cx="1171575" cy="58356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R="0" algn="ctr">
              <a:buClrTx/>
              <a:buSzTx/>
              <a:buFontTx/>
              <a:defRPr kumimoji="0" sz="3200" cap="none" spc="0" normalizeH="0" baseline="0"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dài</a:t>
            </a:r>
          </a:p>
        </p:txBody>
      </p:sp>
      <p:sp>
        <p:nvSpPr>
          <p:cNvPr id="12" name="文本框 17"/>
          <p:cNvSpPr txBox="1"/>
          <p:nvPr/>
        </p:nvSpPr>
        <p:spPr>
          <a:xfrm>
            <a:off x="2634615" y="1952308"/>
            <a:ext cx="11811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贷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45740" y="3265170"/>
            <a:ext cx="1584325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上下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756853" y="3952558"/>
            <a:ext cx="698500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贝</a:t>
            </a:r>
          </a:p>
        </p:txBody>
      </p:sp>
      <p:pic>
        <p:nvPicPr>
          <p:cNvPr id="15" name="贷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53953" y="2242820"/>
            <a:ext cx="2290762" cy="2085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16" name="矩形 9"/>
          <p:cNvSpPr/>
          <p:nvPr/>
        </p:nvSpPr>
        <p:spPr>
          <a:xfrm>
            <a:off x="577999" y="1611834"/>
            <a:ext cx="11017736" cy="1272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自读梗概部分，思考：这一部分是按什么顺序写的，写了哪几件事？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6770371" y="2667635"/>
            <a:ext cx="3054961" cy="3414079"/>
            <a:chOff x="10570" y="4692"/>
            <a:chExt cx="4871" cy="5342"/>
          </a:xfrm>
        </p:grpSpPr>
        <p:sp>
          <p:nvSpPr>
            <p:cNvPr id="36" name="矩形 9"/>
            <p:cNvSpPr/>
            <p:nvPr/>
          </p:nvSpPr>
          <p:spPr>
            <a:xfrm>
              <a:off x="10685" y="4692"/>
              <a:ext cx="3817" cy="11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流落荒岛</a:t>
              </a:r>
            </a:p>
          </p:txBody>
        </p:sp>
        <p:sp>
          <p:nvSpPr>
            <p:cNvPr id="37" name="矩形 9"/>
            <p:cNvSpPr/>
            <p:nvPr/>
          </p:nvSpPr>
          <p:spPr>
            <a:xfrm>
              <a:off x="10737" y="5710"/>
              <a:ext cx="3817" cy="11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建房定居</a:t>
              </a:r>
            </a:p>
          </p:txBody>
        </p:sp>
        <p:sp>
          <p:nvSpPr>
            <p:cNvPr id="38" name="矩形 9"/>
            <p:cNvSpPr/>
            <p:nvPr/>
          </p:nvSpPr>
          <p:spPr>
            <a:xfrm>
              <a:off x="10737" y="6737"/>
              <a:ext cx="3817" cy="11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养牧种植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10570" y="7820"/>
              <a:ext cx="4704" cy="11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救野人为伴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0737" y="8854"/>
              <a:ext cx="4704" cy="11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+mn-ea"/>
                  <a:sym typeface="+mn-lt"/>
                </a:rPr>
                <a:t>回到英国</a:t>
              </a:r>
            </a:p>
          </p:txBody>
        </p:sp>
      </p:grpSp>
      <p:sp>
        <p:nvSpPr>
          <p:cNvPr id="33" name="五边形 11"/>
          <p:cNvSpPr/>
          <p:nvPr/>
        </p:nvSpPr>
        <p:spPr>
          <a:xfrm>
            <a:off x="1389380" y="3959225"/>
            <a:ext cx="3577590" cy="1068070"/>
          </a:xfrm>
          <a:prstGeom prst="homePlate">
            <a:avLst/>
          </a:prstGeom>
          <a:solidFill>
            <a:srgbClr val="FFFF00"/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鲁滨逊做的事情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矩形 3"/>
          <p:cNvSpPr/>
          <p:nvPr/>
        </p:nvSpPr>
        <p:spPr>
          <a:xfrm>
            <a:off x="962024" y="1482878"/>
            <a:ext cx="10404475" cy="148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结合梗概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3—8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段，思考：鲁滨逊漂流到荒岛，遇到了什么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困难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？他是怎么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解决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的？</a:t>
            </a:r>
          </a:p>
        </p:txBody>
      </p:sp>
      <p:pic>
        <p:nvPicPr>
          <p:cNvPr id="5" name="Picture 3" descr="C:\Documents and Settings\Administrator\桌面\CT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0851" y="3537096"/>
            <a:ext cx="3770298" cy="2195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3"/>
          <p:cNvSpPr/>
          <p:nvPr/>
        </p:nvSpPr>
        <p:spPr>
          <a:xfrm>
            <a:off x="3459480" y="2577465"/>
            <a:ext cx="5892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住</a:t>
            </a:r>
          </a:p>
        </p:txBody>
      </p:sp>
      <p:sp>
        <p:nvSpPr>
          <p:cNvPr id="5" name="矩形 4"/>
          <p:cNvSpPr/>
          <p:nvPr/>
        </p:nvSpPr>
        <p:spPr>
          <a:xfrm>
            <a:off x="5408930" y="1901190"/>
            <a:ext cx="1016000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困难</a:t>
            </a:r>
          </a:p>
        </p:txBody>
      </p:sp>
      <p:sp>
        <p:nvSpPr>
          <p:cNvPr id="6" name="矩形 5"/>
          <p:cNvSpPr/>
          <p:nvPr/>
        </p:nvSpPr>
        <p:spPr>
          <a:xfrm>
            <a:off x="8131493" y="1901190"/>
            <a:ext cx="1844675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解决办法</a:t>
            </a:r>
          </a:p>
        </p:txBody>
      </p:sp>
      <p:sp>
        <p:nvSpPr>
          <p:cNvPr id="7" name="矩形 6"/>
          <p:cNvSpPr/>
          <p:nvPr/>
        </p:nvSpPr>
        <p:spPr>
          <a:xfrm>
            <a:off x="7593330" y="2579053"/>
            <a:ext cx="3027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在山坡上搭帐篷</a:t>
            </a:r>
          </a:p>
        </p:txBody>
      </p:sp>
      <p:sp>
        <p:nvSpPr>
          <p:cNvPr id="8" name="矩形 7"/>
          <p:cNvSpPr/>
          <p:nvPr/>
        </p:nvSpPr>
        <p:spPr>
          <a:xfrm>
            <a:off x="4589780" y="2579053"/>
            <a:ext cx="26212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需要容身之处</a:t>
            </a:r>
          </a:p>
        </p:txBody>
      </p:sp>
      <p:sp>
        <p:nvSpPr>
          <p:cNvPr id="9" name="矩形 8"/>
          <p:cNvSpPr/>
          <p:nvPr/>
        </p:nvSpPr>
        <p:spPr>
          <a:xfrm>
            <a:off x="3459480" y="3479165"/>
            <a:ext cx="5892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吃</a:t>
            </a:r>
          </a:p>
        </p:txBody>
      </p:sp>
      <p:sp>
        <p:nvSpPr>
          <p:cNvPr id="10" name="矩形 9"/>
          <p:cNvSpPr/>
          <p:nvPr/>
        </p:nvSpPr>
        <p:spPr>
          <a:xfrm>
            <a:off x="7593330" y="3252153"/>
            <a:ext cx="3449638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打猎，捕鱼，蓄养动物，种植粮食</a:t>
            </a:r>
          </a:p>
        </p:txBody>
      </p:sp>
      <p:sp>
        <p:nvSpPr>
          <p:cNvPr id="11" name="矩形 10"/>
          <p:cNvSpPr/>
          <p:nvPr/>
        </p:nvSpPr>
        <p:spPr>
          <a:xfrm>
            <a:off x="4589780" y="3480753"/>
            <a:ext cx="26212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食物越来越少</a:t>
            </a:r>
          </a:p>
        </p:txBody>
      </p:sp>
      <p:sp>
        <p:nvSpPr>
          <p:cNvPr id="12" name="矩形 11"/>
          <p:cNvSpPr/>
          <p:nvPr/>
        </p:nvSpPr>
        <p:spPr>
          <a:xfrm>
            <a:off x="3316605" y="4677728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安全</a:t>
            </a:r>
          </a:p>
        </p:txBody>
      </p:sp>
      <p:sp>
        <p:nvSpPr>
          <p:cNvPr id="13" name="矩形 12"/>
          <p:cNvSpPr/>
          <p:nvPr/>
        </p:nvSpPr>
        <p:spPr>
          <a:xfrm>
            <a:off x="7593330" y="4407853"/>
            <a:ext cx="34512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插杨柳桩子，分开圈养羊群</a:t>
            </a:r>
          </a:p>
        </p:txBody>
      </p:sp>
      <p:sp>
        <p:nvSpPr>
          <p:cNvPr id="14" name="矩形 13"/>
          <p:cNvSpPr/>
          <p:nvPr/>
        </p:nvSpPr>
        <p:spPr>
          <a:xfrm>
            <a:off x="4589780" y="4433253"/>
            <a:ext cx="2655888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恐惧野人，怕野人会吃掉他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4396105" y="1966278"/>
            <a:ext cx="0" cy="36004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246755" y="1966278"/>
            <a:ext cx="0" cy="36004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420293" y="1966278"/>
            <a:ext cx="0" cy="36004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1028680" y="1966278"/>
            <a:ext cx="0" cy="36004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234055" y="1966278"/>
            <a:ext cx="78105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234055" y="2569528"/>
            <a:ext cx="77946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234055" y="3252153"/>
            <a:ext cx="77946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234055" y="4372928"/>
            <a:ext cx="77946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234055" y="5566728"/>
            <a:ext cx="77946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53" y="3161030"/>
            <a:ext cx="2808553" cy="3718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782320" y="1494155"/>
            <a:ext cx="9629140" cy="712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鲁滨逊的这些行为表现了他怎样的特点？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4799328" y="3366770"/>
            <a:ext cx="2193075" cy="801687"/>
            <a:chOff x="4186211" y="1021922"/>
            <a:chExt cx="1826141" cy="800934"/>
          </a:xfrm>
        </p:grpSpPr>
        <p:sp>
          <p:nvSpPr>
            <p:cNvPr id="27" name="椭圆 18"/>
            <p:cNvSpPr/>
            <p:nvPr/>
          </p:nvSpPr>
          <p:spPr>
            <a:xfrm>
              <a:off x="4186211" y="1021922"/>
              <a:ext cx="1826141" cy="800934"/>
            </a:xfrm>
            <a:prstGeom prst="ellipse">
              <a:avLst/>
            </a:prstGeom>
            <a:solidFill>
              <a:srgbClr val="00B05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矩形 19"/>
            <p:cNvSpPr/>
            <p:nvPr/>
          </p:nvSpPr>
          <p:spPr>
            <a:xfrm>
              <a:off x="4249398" y="1078298"/>
              <a:ext cx="1691454" cy="6457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乐观向上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951357" y="4555807"/>
            <a:ext cx="2129144" cy="801688"/>
            <a:chOff x="4186211" y="1021922"/>
            <a:chExt cx="1826141" cy="800934"/>
          </a:xfrm>
        </p:grpSpPr>
        <p:sp>
          <p:nvSpPr>
            <p:cNvPr id="30" name="椭圆 22"/>
            <p:cNvSpPr/>
            <p:nvPr/>
          </p:nvSpPr>
          <p:spPr>
            <a:xfrm>
              <a:off x="4186211" y="1021922"/>
              <a:ext cx="1826141" cy="800934"/>
            </a:xfrm>
            <a:prstGeom prst="ellipse">
              <a:avLst/>
            </a:prstGeom>
            <a:solidFill>
              <a:srgbClr val="00B05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矩形 23"/>
            <p:cNvSpPr/>
            <p:nvPr/>
          </p:nvSpPr>
          <p:spPr>
            <a:xfrm>
              <a:off x="4256029" y="1089443"/>
              <a:ext cx="1742243" cy="6457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机智勇敢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805679" y="4562157"/>
            <a:ext cx="2260439" cy="801688"/>
            <a:chOff x="4186211" y="1021922"/>
            <a:chExt cx="1826141" cy="800934"/>
          </a:xfrm>
        </p:grpSpPr>
        <p:sp>
          <p:nvSpPr>
            <p:cNvPr id="33" name="椭圆 25"/>
            <p:cNvSpPr/>
            <p:nvPr/>
          </p:nvSpPr>
          <p:spPr>
            <a:xfrm>
              <a:off x="4186211" y="1021922"/>
              <a:ext cx="1826141" cy="800934"/>
            </a:xfrm>
            <a:prstGeom prst="ellipse">
              <a:avLst/>
            </a:prstGeom>
            <a:solidFill>
              <a:srgbClr val="00B05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矩形 26"/>
            <p:cNvSpPr/>
            <p:nvPr/>
          </p:nvSpPr>
          <p:spPr>
            <a:xfrm>
              <a:off x="4298570" y="1110781"/>
              <a:ext cx="1641047" cy="6457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聪明能干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948176" y="3393757"/>
            <a:ext cx="2211884" cy="801688"/>
            <a:chOff x="4186211" y="1021922"/>
            <a:chExt cx="1826141" cy="800934"/>
          </a:xfrm>
        </p:grpSpPr>
        <p:sp>
          <p:nvSpPr>
            <p:cNvPr id="36" name="椭圆 28"/>
            <p:cNvSpPr/>
            <p:nvPr/>
          </p:nvSpPr>
          <p:spPr>
            <a:xfrm>
              <a:off x="4186211" y="1021922"/>
              <a:ext cx="1826141" cy="800934"/>
            </a:xfrm>
            <a:prstGeom prst="ellipse">
              <a:avLst/>
            </a:prstGeom>
            <a:solidFill>
              <a:srgbClr val="00B05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矩形 29"/>
            <p:cNvSpPr/>
            <p:nvPr/>
          </p:nvSpPr>
          <p:spPr>
            <a:xfrm>
              <a:off x="4265670" y="1095513"/>
              <a:ext cx="1677070" cy="6457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不畏艰险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73417" y="1327164"/>
            <a:ext cx="10769918" cy="10890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默读梗概第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段，从杀野人、救“星期五”的行为中，你看到了怎样的鲁滨逊？</a:t>
            </a:r>
          </a:p>
        </p:txBody>
      </p:sp>
      <p:pic>
        <p:nvPicPr>
          <p:cNvPr id="5" name="Picture 5" descr="20065694253101"/>
          <p:cNvPicPr>
            <a:picLocks noChangeAspect="1" noChangeArrowheads="1"/>
          </p:cNvPicPr>
          <p:nvPr/>
        </p:nvPicPr>
        <p:blipFill>
          <a:blip r:embed="rId3"/>
          <a:srcRect l="4514" t="6683" r="9761" b="6683"/>
          <a:stretch>
            <a:fillRect/>
          </a:stretch>
        </p:blipFill>
        <p:spPr bwMode="auto">
          <a:xfrm>
            <a:off x="9274175" y="3232686"/>
            <a:ext cx="1980328" cy="2298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20066202733586"/>
          <p:cNvPicPr>
            <a:picLocks noChangeAspect="1" noChangeArrowheads="1"/>
          </p:cNvPicPr>
          <p:nvPr/>
        </p:nvPicPr>
        <p:blipFill rotWithShape="1">
          <a:blip r:embed="rId4"/>
          <a:srcRect l="7158" t="6974" r="4300" b="6301"/>
          <a:stretch>
            <a:fillRect/>
          </a:stretch>
        </p:blipFill>
        <p:spPr bwMode="auto">
          <a:xfrm>
            <a:off x="932862" y="3223724"/>
            <a:ext cx="1953402" cy="2298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组合 6"/>
          <p:cNvGrpSpPr/>
          <p:nvPr/>
        </p:nvGrpSpPr>
        <p:grpSpPr>
          <a:xfrm>
            <a:off x="3388995" y="3343275"/>
            <a:ext cx="2473437" cy="762635"/>
            <a:chOff x="4186211" y="1021922"/>
            <a:chExt cx="1918323" cy="800934"/>
          </a:xfrm>
        </p:grpSpPr>
        <p:sp>
          <p:nvSpPr>
            <p:cNvPr id="8" name="椭圆 18"/>
            <p:cNvSpPr/>
            <p:nvPr/>
          </p:nvSpPr>
          <p:spPr>
            <a:xfrm>
              <a:off x="4186211" y="1021922"/>
              <a:ext cx="1826141" cy="800934"/>
            </a:xfrm>
            <a:prstGeom prst="ellipse">
              <a:avLst/>
            </a:prstGeom>
            <a:solidFill>
              <a:srgbClr val="00B05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 19"/>
            <p:cNvSpPr/>
            <p:nvPr/>
          </p:nvSpPr>
          <p:spPr>
            <a:xfrm>
              <a:off x="4295543" y="1115971"/>
              <a:ext cx="1808991" cy="6128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乐于助人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30950" y="4942205"/>
            <a:ext cx="2535616" cy="762000"/>
            <a:chOff x="4186211" y="1021922"/>
            <a:chExt cx="1965487" cy="800934"/>
          </a:xfrm>
        </p:grpSpPr>
        <p:sp>
          <p:nvSpPr>
            <p:cNvPr id="11" name="椭圆 22"/>
            <p:cNvSpPr/>
            <p:nvPr/>
          </p:nvSpPr>
          <p:spPr>
            <a:xfrm>
              <a:off x="4186211" y="1021922"/>
              <a:ext cx="1826141" cy="800934"/>
            </a:xfrm>
            <a:prstGeom prst="ellipse">
              <a:avLst/>
            </a:prstGeom>
            <a:solidFill>
              <a:srgbClr val="00B05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23"/>
            <p:cNvSpPr/>
            <p:nvPr/>
          </p:nvSpPr>
          <p:spPr>
            <a:xfrm>
              <a:off x="4344214" y="1134675"/>
              <a:ext cx="1807484" cy="6133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有同情心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388995" y="4871085"/>
            <a:ext cx="2473515" cy="762000"/>
            <a:chOff x="4186211" y="1021922"/>
            <a:chExt cx="1918383" cy="800934"/>
          </a:xfrm>
        </p:grpSpPr>
        <p:sp>
          <p:nvSpPr>
            <p:cNvPr id="14" name="椭圆 25"/>
            <p:cNvSpPr/>
            <p:nvPr/>
          </p:nvSpPr>
          <p:spPr>
            <a:xfrm>
              <a:off x="4186211" y="1021922"/>
              <a:ext cx="1826141" cy="800934"/>
            </a:xfrm>
            <a:prstGeom prst="ellipse">
              <a:avLst/>
            </a:prstGeom>
            <a:solidFill>
              <a:srgbClr val="00B05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26"/>
            <p:cNvSpPr/>
            <p:nvPr/>
          </p:nvSpPr>
          <p:spPr>
            <a:xfrm>
              <a:off x="4295543" y="1096631"/>
              <a:ext cx="1809051" cy="6133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有正义感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01105" y="3451225"/>
            <a:ext cx="2595306" cy="762000"/>
            <a:chOff x="4186211" y="1021922"/>
            <a:chExt cx="2011756" cy="800934"/>
          </a:xfrm>
        </p:grpSpPr>
        <p:sp>
          <p:nvSpPr>
            <p:cNvPr id="17" name="椭圆 28"/>
            <p:cNvSpPr/>
            <p:nvPr/>
          </p:nvSpPr>
          <p:spPr>
            <a:xfrm>
              <a:off x="4186211" y="1021922"/>
              <a:ext cx="1826141" cy="800934"/>
            </a:xfrm>
            <a:prstGeom prst="ellipse">
              <a:avLst/>
            </a:prstGeom>
            <a:solidFill>
              <a:srgbClr val="00B05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 29"/>
            <p:cNvSpPr/>
            <p:nvPr/>
          </p:nvSpPr>
          <p:spPr>
            <a:xfrm>
              <a:off x="4390483" y="1115319"/>
              <a:ext cx="1807484" cy="6133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智勇双全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86764" y="1282065"/>
            <a:ext cx="10922635" cy="16922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速读课文“节选”部分，说说“节选”大致在“梗概”所记述的故事情节的哪个阶段。</a:t>
            </a:r>
          </a:p>
        </p:txBody>
      </p:sp>
      <p:sp>
        <p:nvSpPr>
          <p:cNvPr id="5" name="矩形 1"/>
          <p:cNvSpPr/>
          <p:nvPr/>
        </p:nvSpPr>
        <p:spPr>
          <a:xfrm>
            <a:off x="577999" y="3429000"/>
            <a:ext cx="11131400" cy="148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节选所记述的故事情节是鲁滨逊初到岛上的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______________________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1501140" y="4279265"/>
            <a:ext cx="243141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生活情形</a:t>
            </a:r>
          </a:p>
        </p:txBody>
      </p:sp>
      <p:sp>
        <p:nvSpPr>
          <p:cNvPr id="7" name="矩形 6"/>
          <p:cNvSpPr/>
          <p:nvPr/>
        </p:nvSpPr>
        <p:spPr>
          <a:xfrm>
            <a:off x="4406265" y="4279265"/>
            <a:ext cx="52330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面对现实的理性思考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8" name="矩形 7"/>
          <p:cNvSpPr/>
          <p:nvPr/>
        </p:nvSpPr>
        <p:spPr>
          <a:xfrm>
            <a:off x="2177612" y="1368414"/>
            <a:ext cx="6823075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节选采用第一人称，有什么好处？</a:t>
            </a:r>
          </a:p>
        </p:txBody>
      </p:sp>
      <p:sp>
        <p:nvSpPr>
          <p:cNvPr id="9" name="矩形 8"/>
          <p:cNvSpPr/>
          <p:nvPr/>
        </p:nvSpPr>
        <p:spPr>
          <a:xfrm>
            <a:off x="577999" y="2201584"/>
            <a:ext cx="7521575" cy="34158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采用第一人称描写“我”遇难荒岛后的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，且含有大量细腻逼真的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描写，增强了小说的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10" name="Picture 4" descr="C:\Documents and Settings\Administrator\桌面\72260424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3254" y="3327399"/>
            <a:ext cx="2905005" cy="2859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矩形 10"/>
          <p:cNvSpPr/>
          <p:nvPr/>
        </p:nvSpPr>
        <p:spPr>
          <a:xfrm>
            <a:off x="1273372" y="3137217"/>
            <a:ext cx="18084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所见所闻</a:t>
            </a:r>
          </a:p>
        </p:txBody>
      </p:sp>
      <p:sp>
        <p:nvSpPr>
          <p:cNvPr id="12" name="矩形 11"/>
          <p:cNvSpPr/>
          <p:nvPr/>
        </p:nvSpPr>
        <p:spPr>
          <a:xfrm>
            <a:off x="3892747" y="3171824"/>
            <a:ext cx="22529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所做所想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70287" y="4102824"/>
            <a:ext cx="18084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心理活动</a:t>
            </a:r>
          </a:p>
        </p:txBody>
      </p:sp>
      <p:sp>
        <p:nvSpPr>
          <p:cNvPr id="14" name="矩形 13"/>
          <p:cNvSpPr/>
          <p:nvPr/>
        </p:nvSpPr>
        <p:spPr>
          <a:xfrm>
            <a:off x="2043747" y="4978410"/>
            <a:ext cx="1402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真实性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总结延伸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82015" y="1939105"/>
            <a:ext cx="10427970" cy="148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找出你认为最能体现“鲁滨逊精神”的内容，有感情地读一读。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82015" y="3938085"/>
            <a:ext cx="10676255" cy="148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如果让你选择课文中的一句话作为座右铭，你会选哪一句？为什么？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总结延伸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90999" y="1449706"/>
            <a:ext cx="7370241" cy="4582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234315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面对人生困境，鲁滨逊的所作所为，显示了一个硬汉的坚毅性格和英雄本色。在西方，“鲁滨逊”已经成为冒险家的代名词和千千万万读者心目中的英雄。读了这部小说，老师想到了海明威的名言：“一个人并不是生来就要给打败的，你尽可把他消灭掉，可就是打不败他。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请写出你阅读本文后的启示，再写一句话送给你的朋友或自己共勉。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0" t="8577" b="3033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 rot="10800000">
            <a:off x="1123950" y="0"/>
            <a:ext cx="1106805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327900" y="1297801"/>
            <a:ext cx="3168015" cy="912495"/>
            <a:chOff x="360" y="260"/>
            <a:chExt cx="4989" cy="1437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327900" y="2251391"/>
            <a:ext cx="3168015" cy="912495"/>
            <a:chOff x="360" y="260"/>
            <a:chExt cx="4989" cy="1437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327900" y="3204981"/>
            <a:ext cx="3168015" cy="912495"/>
            <a:chOff x="360" y="260"/>
            <a:chExt cx="4989" cy="1437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327900" y="4158571"/>
            <a:ext cx="3168015" cy="912495"/>
            <a:chOff x="360" y="260"/>
            <a:chExt cx="4989" cy="1437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327900" y="5112162"/>
            <a:ext cx="3168015" cy="912495"/>
            <a:chOff x="360" y="260"/>
            <a:chExt cx="4989" cy="1437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总结延伸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495675" y="1882850"/>
            <a:ext cx="7820174" cy="1482650"/>
          </a:xfrm>
          <a:prstGeom prst="rect">
            <a:avLst/>
          </a:prstGeom>
          <a:solidFill>
            <a:schemeClr val="bg2"/>
          </a:solidFill>
          <a:ln w="57150">
            <a:solidFill>
              <a:srgbClr val="7030A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再读梗概部分，猜想在梗概中还有哪些部分也会很精彩？你还有什么疑问？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5" name="Text Box 7"/>
          <p:cNvSpPr txBox="1"/>
          <p:nvPr/>
        </p:nvSpPr>
        <p:spPr>
          <a:xfrm>
            <a:off x="1440394" y="2217719"/>
            <a:ext cx="6337300" cy="30441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惧（     ）　　　　凄（     ）　　　　寞（     ）　　　　宴（     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乏（     ）             籍（     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聊（     ）             栅（     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控（     ）             贷（     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95576" y="1434129"/>
            <a:ext cx="4232275" cy="64357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一、给下列生字组词。</a:t>
            </a:r>
          </a:p>
        </p:txBody>
      </p:sp>
      <p:sp>
        <p:nvSpPr>
          <p:cNvPr id="7" name="矩形 6"/>
          <p:cNvSpPr/>
          <p:nvPr/>
        </p:nvSpPr>
        <p:spPr>
          <a:xfrm>
            <a:off x="2275943" y="2300920"/>
            <a:ext cx="1380893" cy="4118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恐惧</a:t>
            </a:r>
          </a:p>
        </p:txBody>
      </p:sp>
      <p:sp>
        <p:nvSpPr>
          <p:cNvPr id="9" name="矩形 8"/>
          <p:cNvSpPr/>
          <p:nvPr/>
        </p:nvSpPr>
        <p:spPr>
          <a:xfrm>
            <a:off x="2301343" y="2931158"/>
            <a:ext cx="1380893" cy="4118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寂寞</a:t>
            </a:r>
          </a:p>
        </p:txBody>
      </p:sp>
      <p:sp>
        <p:nvSpPr>
          <p:cNvPr id="10" name="矩形 9"/>
          <p:cNvSpPr/>
          <p:nvPr/>
        </p:nvSpPr>
        <p:spPr>
          <a:xfrm>
            <a:off x="2275943" y="3502658"/>
            <a:ext cx="1380893" cy="4118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缺乏</a:t>
            </a:r>
          </a:p>
        </p:txBody>
      </p:sp>
      <p:sp>
        <p:nvSpPr>
          <p:cNvPr id="11" name="矩形 10"/>
          <p:cNvSpPr/>
          <p:nvPr/>
        </p:nvSpPr>
        <p:spPr>
          <a:xfrm>
            <a:off x="2280706" y="4102733"/>
            <a:ext cx="1380892" cy="4118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聊天</a:t>
            </a:r>
          </a:p>
        </p:txBody>
      </p:sp>
      <p:sp>
        <p:nvSpPr>
          <p:cNvPr id="12" name="矩形 11"/>
          <p:cNvSpPr/>
          <p:nvPr/>
        </p:nvSpPr>
        <p:spPr>
          <a:xfrm>
            <a:off x="2275943" y="4669470"/>
            <a:ext cx="1380893" cy="4118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控制</a:t>
            </a:r>
          </a:p>
        </p:txBody>
      </p:sp>
      <p:sp>
        <p:nvSpPr>
          <p:cNvPr id="13" name="矩形 12"/>
          <p:cNvSpPr/>
          <p:nvPr/>
        </p:nvSpPr>
        <p:spPr>
          <a:xfrm>
            <a:off x="5734152" y="2327659"/>
            <a:ext cx="1380893" cy="4118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凄凉</a:t>
            </a:r>
          </a:p>
        </p:txBody>
      </p:sp>
      <p:sp>
        <p:nvSpPr>
          <p:cNvPr id="14" name="矩形 13"/>
          <p:cNvSpPr/>
          <p:nvPr/>
        </p:nvSpPr>
        <p:spPr>
          <a:xfrm>
            <a:off x="5765902" y="2911987"/>
            <a:ext cx="1380893" cy="4118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宴会</a:t>
            </a:r>
          </a:p>
        </p:txBody>
      </p:sp>
      <p:sp>
        <p:nvSpPr>
          <p:cNvPr id="15" name="矩形 14"/>
          <p:cNvSpPr/>
          <p:nvPr/>
        </p:nvSpPr>
        <p:spPr>
          <a:xfrm>
            <a:off x="5584862" y="3529714"/>
            <a:ext cx="1380893" cy="4118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书籍</a:t>
            </a:r>
          </a:p>
        </p:txBody>
      </p:sp>
      <p:sp>
        <p:nvSpPr>
          <p:cNvPr id="16" name="矩形 15"/>
          <p:cNvSpPr/>
          <p:nvPr/>
        </p:nvSpPr>
        <p:spPr>
          <a:xfrm>
            <a:off x="5589943" y="4129789"/>
            <a:ext cx="1380023" cy="4118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栅栏</a:t>
            </a:r>
          </a:p>
        </p:txBody>
      </p:sp>
      <p:sp>
        <p:nvSpPr>
          <p:cNvPr id="17" name="矩形 16"/>
          <p:cNvSpPr/>
          <p:nvPr/>
        </p:nvSpPr>
        <p:spPr>
          <a:xfrm>
            <a:off x="5584862" y="4696209"/>
            <a:ext cx="1380893" cy="4118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借贷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7744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7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18" name="Text Box 7"/>
          <p:cNvSpPr txBox="1"/>
          <p:nvPr/>
        </p:nvSpPr>
        <p:spPr>
          <a:xfrm>
            <a:off x="1679089" y="2370713"/>
            <a:ext cx="6729730" cy="6404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“不幸的处境”是指？</a:t>
            </a:r>
          </a:p>
        </p:txBody>
      </p:sp>
      <p:sp>
        <p:nvSpPr>
          <p:cNvPr id="19" name="Text Box 7"/>
          <p:cNvSpPr txBox="1"/>
          <p:nvPr/>
        </p:nvSpPr>
        <p:spPr>
          <a:xfrm>
            <a:off x="1679089" y="3152186"/>
            <a:ext cx="6035040" cy="6404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孤身一人，流落荒岛。</a:t>
            </a:r>
          </a:p>
        </p:txBody>
      </p:sp>
      <p:sp>
        <p:nvSpPr>
          <p:cNvPr id="20" name="Text Box 7"/>
          <p:cNvSpPr txBox="1"/>
          <p:nvPr/>
        </p:nvSpPr>
        <p:spPr>
          <a:xfrm>
            <a:off x="1679089" y="3933659"/>
            <a:ext cx="6729730" cy="6404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“消极的东西”是指？</a:t>
            </a:r>
          </a:p>
        </p:txBody>
      </p:sp>
      <p:sp>
        <p:nvSpPr>
          <p:cNvPr id="21" name="Text Box 7"/>
          <p:cNvSpPr txBox="1"/>
          <p:nvPr/>
        </p:nvSpPr>
        <p:spPr>
          <a:xfrm>
            <a:off x="1679089" y="4715133"/>
            <a:ext cx="6035040" cy="6404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在荒岛上困难重重。</a:t>
            </a:r>
          </a:p>
        </p:txBody>
      </p:sp>
      <p:sp>
        <p:nvSpPr>
          <p:cNvPr id="22" name="矩形 6"/>
          <p:cNvSpPr/>
          <p:nvPr/>
        </p:nvSpPr>
        <p:spPr>
          <a:xfrm>
            <a:off x="577999" y="1307465"/>
            <a:ext cx="9969500" cy="712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二、结合课文内容回答下列问题。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7744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板书设计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94990" y="2610485"/>
            <a:ext cx="10636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梗概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134712" y="1743709"/>
            <a:ext cx="628491" cy="4067175"/>
            <a:chOff x="506128" y="599377"/>
            <a:chExt cx="629170" cy="4067347"/>
          </a:xfrm>
        </p:grpSpPr>
        <p:sp>
          <p:nvSpPr>
            <p:cNvPr id="11" name="文本框 5"/>
            <p:cNvSpPr txBox="1"/>
            <p:nvPr/>
          </p:nvSpPr>
          <p:spPr>
            <a:xfrm rot="5400000">
              <a:off x="-1235448" y="2340953"/>
              <a:ext cx="4067347" cy="5841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《                           》</a:t>
              </a:r>
            </a:p>
          </p:txBody>
        </p:sp>
        <p:sp>
          <p:nvSpPr>
            <p:cNvPr id="12" name="文本框 6"/>
            <p:cNvSpPr txBox="1"/>
            <p:nvPr/>
          </p:nvSpPr>
          <p:spPr>
            <a:xfrm>
              <a:off x="537753" y="1096286"/>
              <a:ext cx="597545" cy="304622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鲁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滨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逊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漂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流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记</a:t>
              </a:r>
            </a:p>
          </p:txBody>
        </p:sp>
      </p:grpSp>
      <p:sp>
        <p:nvSpPr>
          <p:cNvPr id="13" name="左大括号 12"/>
          <p:cNvSpPr/>
          <p:nvPr/>
        </p:nvSpPr>
        <p:spPr>
          <a:xfrm>
            <a:off x="2909253" y="2170748"/>
            <a:ext cx="209550" cy="3140075"/>
          </a:xfrm>
          <a:prstGeom prst="leftBrace">
            <a:avLst>
              <a:gd name="adj1" fmla="val 84081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28478" y="2137410"/>
            <a:ext cx="27051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流落荒岛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定居荒岛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脱离荒岛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4112578" y="2286635"/>
            <a:ext cx="217487" cy="1349375"/>
          </a:xfrm>
          <a:prstGeom prst="leftBrace">
            <a:avLst>
              <a:gd name="adj1" fmla="val 68966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60065" y="4550410"/>
            <a:ext cx="18780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节选片段</a:t>
            </a:r>
          </a:p>
        </p:txBody>
      </p:sp>
      <p:sp>
        <p:nvSpPr>
          <p:cNvPr id="17" name="左大括号 16"/>
          <p:cNvSpPr/>
          <p:nvPr/>
        </p:nvSpPr>
        <p:spPr>
          <a:xfrm>
            <a:off x="4855528" y="4340860"/>
            <a:ext cx="209550" cy="990600"/>
          </a:xfrm>
          <a:prstGeom prst="leftBrace">
            <a:avLst>
              <a:gd name="adj1" fmla="val 30289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960303" y="4256723"/>
            <a:ext cx="410845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生活状态：困难重重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理性思考：积极乐观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左大括号 23"/>
          <p:cNvSpPr/>
          <p:nvPr/>
        </p:nvSpPr>
        <p:spPr>
          <a:xfrm flipH="1">
            <a:off x="8695690" y="2137410"/>
            <a:ext cx="263525" cy="3279775"/>
          </a:xfrm>
          <a:prstGeom prst="leftBrace">
            <a:avLst>
              <a:gd name="adj1" fmla="val 90923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827453" y="3194685"/>
            <a:ext cx="18780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不畏艰险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乐观向上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bldLvl="0" animBg="1"/>
      <p:bldP spid="14" grpId="0"/>
      <p:bldP spid="15" grpId="0" bldLvl="0" animBg="1"/>
      <p:bldP spid="16" grpId="0"/>
      <p:bldP spid="17" grpId="0" bldLvl="0" animBg="1"/>
      <p:bldP spid="23" grpId="0"/>
      <p:bldP spid="24" grpId="0" bldLvl="0" animBg="1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0" t="8577" b="3033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 rot="10800000">
            <a:off x="1123950" y="0"/>
            <a:ext cx="1106805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817267" y="1586136"/>
            <a:ext cx="5341890" cy="2368267"/>
            <a:chOff x="752564" y="2499104"/>
            <a:chExt cx="4575569" cy="2368267"/>
          </a:xfrm>
        </p:grpSpPr>
        <p:sp>
          <p:nvSpPr>
            <p:cNvPr id="14" name="文本框 13"/>
            <p:cNvSpPr txBox="1"/>
            <p:nvPr/>
          </p:nvSpPr>
          <p:spPr>
            <a:xfrm>
              <a:off x="752564" y="2499104"/>
              <a:ext cx="457556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感谢各位聆听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六年级下册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flipH="1">
            <a:off x="7355864" y="4772260"/>
            <a:ext cx="2467179" cy="321642"/>
            <a:chOff x="10185400" y="5731858"/>
            <a:chExt cx="1384360" cy="321642"/>
          </a:xfrm>
        </p:grpSpPr>
        <p:sp>
          <p:nvSpPr>
            <p:cNvPr id="19" name="矩形 18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33475" y="2091055"/>
            <a:ext cx="4505960" cy="10826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如果你独自一人被困于一座孤岛上，你会怎么做？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3482171" y="3709042"/>
            <a:ext cx="2788920" cy="5746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努力求生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11996" y="3684277"/>
            <a:ext cx="2411730" cy="5746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自暴自弃</a:t>
            </a:r>
          </a:p>
        </p:txBody>
      </p:sp>
      <p:sp>
        <p:nvSpPr>
          <p:cNvPr id="7" name="Text Box 5"/>
          <p:cNvSpPr txBox="1"/>
          <p:nvPr/>
        </p:nvSpPr>
        <p:spPr>
          <a:xfrm>
            <a:off x="2261383" y="5189003"/>
            <a:ext cx="2441575" cy="57464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如何求生？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55" y="2161521"/>
            <a:ext cx="4642563" cy="3095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21094" y="2627098"/>
            <a:ext cx="10618237" cy="308180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十八世纪初，在英格兰的大街小巷，人们议论着一个传奇的人物，讲述着一个离奇的故事：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1704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，水手塞尔科克登上了一艘海盗船去寻找宝物，没想到，中途与船长发生了争吵，结果被遗弃在一个荒岛上。塞尔科克随身只带了一点武器与一本书。弹药用完之后，他只好快跑追捕山羊，徒手觅食，过着茹毛饮血般的原始生活。后来，他居然跑得比一般的猎狗还快。就这样，他一个人在荒岛上生活了下来。直到四年以后，航海的人们发现了他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流程图: 决策 10"/>
          <p:cNvSpPr/>
          <p:nvPr/>
        </p:nvSpPr>
        <p:spPr>
          <a:xfrm>
            <a:off x="5306164" y="1200668"/>
            <a:ext cx="4864100" cy="784860"/>
          </a:xfrm>
          <a:prstGeom prst="flowChartDecision">
            <a:avLst/>
          </a:prstGeom>
          <a:solidFill>
            <a:srgbClr val="FFFF00"/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创作背景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06958" y="2485953"/>
            <a:ext cx="10116642" cy="36796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1711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，塞尔科克回到了伦敦，并在报刊上讲述了自己的经历，他成了闻名一时的人物。让他没想到的是，这段传奇的冒险经历激发了一个作家的灵感。不久，以他的故事为原型的小说就发表了，这部小说被后人尊奉为十八世纪欧洲现实主义小说的奠基之作。那位才华横溢的作家便是丹尼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笛福，那部经典之作便是脍炙人口的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鲁滨逊漂流记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6" name="流程图: 决策 5"/>
          <p:cNvSpPr/>
          <p:nvPr/>
        </p:nvSpPr>
        <p:spPr>
          <a:xfrm>
            <a:off x="5897880" y="1225550"/>
            <a:ext cx="4864100" cy="784860"/>
          </a:xfrm>
          <a:prstGeom prst="flowChartDecision">
            <a:avLst/>
          </a:prstGeom>
          <a:solidFill>
            <a:srgbClr val="FFFF00"/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创作背景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了解作者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91" y="2104619"/>
            <a:ext cx="2429510" cy="3402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508499" y="2531974"/>
            <a:ext cx="7144385" cy="24132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笛福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1660—1731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），十八世纪英国作家，英国现实主义小说的奠基人。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主要作品：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鲁滨逊漂流记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摩尔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弗兰德斯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辛格顿船长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320571" y="2348543"/>
            <a:ext cx="9611541" cy="3414395"/>
            <a:chOff x="2243" y="3369"/>
            <a:chExt cx="11814" cy="5445"/>
          </a:xfrm>
        </p:grpSpPr>
        <p:sp>
          <p:nvSpPr>
            <p:cNvPr id="6" name="矩形: 圆角 16"/>
            <p:cNvSpPr/>
            <p:nvPr/>
          </p:nvSpPr>
          <p:spPr>
            <a:xfrm>
              <a:off x="2243" y="3369"/>
              <a:ext cx="11527" cy="5445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C00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Text Box 15"/>
            <p:cNvSpPr txBox="1"/>
            <p:nvPr/>
          </p:nvSpPr>
          <p:spPr>
            <a:xfrm>
              <a:off x="2243" y="3569"/>
              <a:ext cx="11814" cy="48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畏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惧    木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筏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简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陋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北纬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野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蛮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叛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乱   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凄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凉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寂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寞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倒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霉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宴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会    书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籍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聊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天   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栅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栏   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控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制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贷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方    侵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袭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倾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覆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缺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乏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日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晷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仆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役    铁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锨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铁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撬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萦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绕    荒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芜    簿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子   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剔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出来   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奄奄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一息   </a:t>
              </a:r>
            </a:p>
          </p:txBody>
        </p:sp>
      </p:grpSp>
      <p:sp>
        <p:nvSpPr>
          <p:cNvPr id="8" name="云形 7"/>
          <p:cNvSpPr/>
          <p:nvPr/>
        </p:nvSpPr>
        <p:spPr>
          <a:xfrm>
            <a:off x="5499735" y="1265555"/>
            <a:ext cx="2228215" cy="831850"/>
          </a:xfrm>
          <a:prstGeom prst="cloud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我会读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grpSp>
        <p:nvGrpSpPr>
          <p:cNvPr id="4" name="组合 7"/>
          <p:cNvGrpSpPr/>
          <p:nvPr/>
        </p:nvGrpSpPr>
        <p:grpSpPr>
          <a:xfrm>
            <a:off x="2314575" y="3195409"/>
            <a:ext cx="836613" cy="882650"/>
            <a:chOff x="1209675" y="1716088"/>
            <a:chExt cx="836613" cy="882650"/>
          </a:xfrm>
        </p:grpSpPr>
        <p:grpSp>
          <p:nvGrpSpPr>
            <p:cNvPr id="5" name="组合 7"/>
            <p:cNvGrpSpPr/>
            <p:nvPr/>
          </p:nvGrpSpPr>
          <p:grpSpPr>
            <a:xfrm>
              <a:off x="1209675" y="1747838"/>
              <a:ext cx="836613" cy="850900"/>
              <a:chOff x="2437" y="2032"/>
              <a:chExt cx="1244" cy="1264"/>
            </a:xfrm>
          </p:grpSpPr>
          <p:sp>
            <p:nvSpPr>
              <p:cNvPr id="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6" name="文本框 64"/>
            <p:cNvSpPr txBox="1"/>
            <p:nvPr/>
          </p:nvSpPr>
          <p:spPr>
            <a:xfrm>
              <a:off x="1235075" y="1716088"/>
              <a:ext cx="811213" cy="8302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惧</a:t>
              </a:r>
            </a:p>
          </p:txBody>
        </p:sp>
      </p:grpSp>
      <p:grpSp>
        <p:nvGrpSpPr>
          <p:cNvPr id="10" name="组合 10"/>
          <p:cNvGrpSpPr/>
          <p:nvPr/>
        </p:nvGrpSpPr>
        <p:grpSpPr>
          <a:xfrm>
            <a:off x="3409950" y="3193821"/>
            <a:ext cx="836613" cy="884238"/>
            <a:chOff x="2305050" y="1714500"/>
            <a:chExt cx="836613" cy="884238"/>
          </a:xfrm>
        </p:grpSpPr>
        <p:grpSp>
          <p:nvGrpSpPr>
            <p:cNvPr id="11" name="组合 7"/>
            <p:cNvGrpSpPr/>
            <p:nvPr/>
          </p:nvGrpSpPr>
          <p:grpSpPr>
            <a:xfrm>
              <a:off x="2305050" y="1747838"/>
              <a:ext cx="836613" cy="850900"/>
              <a:chOff x="2437" y="2032"/>
              <a:chExt cx="1244" cy="1264"/>
            </a:xfrm>
          </p:grpSpPr>
          <p:sp>
            <p:nvSpPr>
              <p:cNvPr id="1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1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2" name="文本框 64"/>
            <p:cNvSpPr txBox="1"/>
            <p:nvPr/>
          </p:nvSpPr>
          <p:spPr>
            <a:xfrm>
              <a:off x="2330450" y="1714500"/>
              <a:ext cx="811213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凄</a:t>
              </a:r>
            </a:p>
          </p:txBody>
        </p:sp>
      </p:grpSp>
      <p:grpSp>
        <p:nvGrpSpPr>
          <p:cNvPr id="16" name="组合 11"/>
          <p:cNvGrpSpPr/>
          <p:nvPr/>
        </p:nvGrpSpPr>
        <p:grpSpPr>
          <a:xfrm>
            <a:off x="4489450" y="3195409"/>
            <a:ext cx="836613" cy="882650"/>
            <a:chOff x="3384550" y="1716088"/>
            <a:chExt cx="836613" cy="882650"/>
          </a:xfrm>
        </p:grpSpPr>
        <p:grpSp>
          <p:nvGrpSpPr>
            <p:cNvPr id="17" name="组合 7"/>
            <p:cNvGrpSpPr/>
            <p:nvPr/>
          </p:nvGrpSpPr>
          <p:grpSpPr>
            <a:xfrm>
              <a:off x="3384550" y="1747838"/>
              <a:ext cx="836613" cy="850900"/>
              <a:chOff x="2437" y="2032"/>
              <a:chExt cx="1244" cy="1264"/>
            </a:xfrm>
          </p:grpSpPr>
          <p:sp>
            <p:nvSpPr>
              <p:cNvPr id="1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2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2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8" name="文本框 64"/>
            <p:cNvSpPr txBox="1"/>
            <p:nvPr/>
          </p:nvSpPr>
          <p:spPr>
            <a:xfrm>
              <a:off x="3409950" y="1716088"/>
              <a:ext cx="811213" cy="8302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寞</a:t>
              </a:r>
            </a:p>
          </p:txBody>
        </p:sp>
      </p:grpSp>
      <p:grpSp>
        <p:nvGrpSpPr>
          <p:cNvPr id="22" name="组合 12"/>
          <p:cNvGrpSpPr/>
          <p:nvPr/>
        </p:nvGrpSpPr>
        <p:grpSpPr>
          <a:xfrm>
            <a:off x="5570538" y="3187471"/>
            <a:ext cx="836612" cy="890588"/>
            <a:chOff x="4465638" y="1708150"/>
            <a:chExt cx="836612" cy="890588"/>
          </a:xfrm>
        </p:grpSpPr>
        <p:grpSp>
          <p:nvGrpSpPr>
            <p:cNvPr id="23" name="组合 7"/>
            <p:cNvGrpSpPr/>
            <p:nvPr/>
          </p:nvGrpSpPr>
          <p:grpSpPr>
            <a:xfrm>
              <a:off x="4465638" y="1747838"/>
              <a:ext cx="836612" cy="850900"/>
              <a:chOff x="2437" y="2032"/>
              <a:chExt cx="1244" cy="1264"/>
            </a:xfrm>
          </p:grpSpPr>
          <p:sp>
            <p:nvSpPr>
              <p:cNvPr id="2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2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2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24" name="文本框 64"/>
            <p:cNvSpPr txBox="1"/>
            <p:nvPr/>
          </p:nvSpPr>
          <p:spPr>
            <a:xfrm>
              <a:off x="4483100" y="1708150"/>
              <a:ext cx="811213" cy="8302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宴</a:t>
              </a:r>
            </a:p>
          </p:txBody>
        </p:sp>
      </p:grpSp>
      <p:grpSp>
        <p:nvGrpSpPr>
          <p:cNvPr id="28" name="组合 15"/>
          <p:cNvGrpSpPr/>
          <p:nvPr/>
        </p:nvGrpSpPr>
        <p:grpSpPr>
          <a:xfrm>
            <a:off x="2320925" y="4501921"/>
            <a:ext cx="836613" cy="882650"/>
            <a:chOff x="5526088" y="1716088"/>
            <a:chExt cx="836612" cy="882650"/>
          </a:xfrm>
        </p:grpSpPr>
        <p:grpSp>
          <p:nvGrpSpPr>
            <p:cNvPr id="29" name="组合 7"/>
            <p:cNvGrpSpPr/>
            <p:nvPr/>
          </p:nvGrpSpPr>
          <p:grpSpPr>
            <a:xfrm>
              <a:off x="5526088" y="1747838"/>
              <a:ext cx="836612" cy="850900"/>
              <a:chOff x="2437" y="2032"/>
              <a:chExt cx="1244" cy="1264"/>
            </a:xfrm>
          </p:grpSpPr>
          <p:sp>
            <p:nvSpPr>
              <p:cNvPr id="3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3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33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30" name="文本框 64"/>
            <p:cNvSpPr txBox="1"/>
            <p:nvPr/>
          </p:nvSpPr>
          <p:spPr>
            <a:xfrm>
              <a:off x="5551488" y="1716088"/>
              <a:ext cx="811212" cy="8318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乏</a:t>
              </a:r>
            </a:p>
          </p:txBody>
        </p:sp>
      </p:grpSp>
      <p:grpSp>
        <p:nvGrpSpPr>
          <p:cNvPr id="34" name="组合 12"/>
          <p:cNvGrpSpPr/>
          <p:nvPr/>
        </p:nvGrpSpPr>
        <p:grpSpPr>
          <a:xfrm>
            <a:off x="7710488" y="3173184"/>
            <a:ext cx="836612" cy="890587"/>
            <a:chOff x="4465638" y="1708150"/>
            <a:chExt cx="836612" cy="890588"/>
          </a:xfrm>
        </p:grpSpPr>
        <p:grpSp>
          <p:nvGrpSpPr>
            <p:cNvPr id="35" name="组合 7"/>
            <p:cNvGrpSpPr/>
            <p:nvPr/>
          </p:nvGrpSpPr>
          <p:grpSpPr>
            <a:xfrm>
              <a:off x="4465638" y="1747838"/>
              <a:ext cx="836612" cy="850900"/>
              <a:chOff x="2437" y="2032"/>
              <a:chExt cx="1244" cy="1264"/>
            </a:xfrm>
          </p:grpSpPr>
          <p:sp>
            <p:nvSpPr>
              <p:cNvPr id="3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3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3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36" name="文本框 64"/>
            <p:cNvSpPr txBox="1"/>
            <p:nvPr/>
          </p:nvSpPr>
          <p:spPr>
            <a:xfrm>
              <a:off x="4483100" y="1708150"/>
              <a:ext cx="811213" cy="8302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籍</a:t>
              </a:r>
            </a:p>
          </p:txBody>
        </p:sp>
      </p:grpSp>
      <p:grpSp>
        <p:nvGrpSpPr>
          <p:cNvPr id="40" name="组合 15"/>
          <p:cNvGrpSpPr/>
          <p:nvPr/>
        </p:nvGrpSpPr>
        <p:grpSpPr>
          <a:xfrm>
            <a:off x="8824913" y="3181121"/>
            <a:ext cx="836612" cy="882650"/>
            <a:chOff x="5526088" y="1716088"/>
            <a:chExt cx="836612" cy="882650"/>
          </a:xfrm>
        </p:grpSpPr>
        <p:grpSp>
          <p:nvGrpSpPr>
            <p:cNvPr id="41" name="组合 7"/>
            <p:cNvGrpSpPr/>
            <p:nvPr/>
          </p:nvGrpSpPr>
          <p:grpSpPr>
            <a:xfrm>
              <a:off x="5526088" y="1747838"/>
              <a:ext cx="836612" cy="850900"/>
              <a:chOff x="2437" y="2032"/>
              <a:chExt cx="1244" cy="1264"/>
            </a:xfrm>
          </p:grpSpPr>
          <p:sp>
            <p:nvSpPr>
              <p:cNvPr id="4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4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4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42" name="文本框 39"/>
            <p:cNvSpPr txBox="1"/>
            <p:nvPr/>
          </p:nvSpPr>
          <p:spPr>
            <a:xfrm>
              <a:off x="5551488" y="1716088"/>
              <a:ext cx="811212" cy="8318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聊</a:t>
              </a:r>
            </a:p>
          </p:txBody>
        </p:sp>
      </p:grpSp>
      <p:grpSp>
        <p:nvGrpSpPr>
          <p:cNvPr id="46" name="组合 16"/>
          <p:cNvGrpSpPr/>
          <p:nvPr/>
        </p:nvGrpSpPr>
        <p:grpSpPr>
          <a:xfrm>
            <a:off x="3409950" y="4490809"/>
            <a:ext cx="836613" cy="884237"/>
            <a:chOff x="6607175" y="1714500"/>
            <a:chExt cx="836613" cy="884238"/>
          </a:xfrm>
        </p:grpSpPr>
        <p:grpSp>
          <p:nvGrpSpPr>
            <p:cNvPr id="47" name="组合 7"/>
            <p:cNvGrpSpPr/>
            <p:nvPr/>
          </p:nvGrpSpPr>
          <p:grpSpPr>
            <a:xfrm>
              <a:off x="6607175" y="1747838"/>
              <a:ext cx="836613" cy="850900"/>
              <a:chOff x="2437" y="2032"/>
              <a:chExt cx="1244" cy="1264"/>
            </a:xfrm>
          </p:grpSpPr>
          <p:sp>
            <p:nvSpPr>
              <p:cNvPr id="4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5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5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48" name="文本框 64"/>
            <p:cNvSpPr txBox="1"/>
            <p:nvPr/>
          </p:nvSpPr>
          <p:spPr>
            <a:xfrm>
              <a:off x="6632575" y="1714500"/>
              <a:ext cx="811213" cy="8318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栅</a:t>
              </a:r>
            </a:p>
          </p:txBody>
        </p:sp>
      </p:grpSp>
      <p:grpSp>
        <p:nvGrpSpPr>
          <p:cNvPr id="52" name="组合 17"/>
          <p:cNvGrpSpPr/>
          <p:nvPr/>
        </p:nvGrpSpPr>
        <p:grpSpPr>
          <a:xfrm>
            <a:off x="4498975" y="4492396"/>
            <a:ext cx="836613" cy="882650"/>
            <a:chOff x="7696200" y="1716088"/>
            <a:chExt cx="836613" cy="882650"/>
          </a:xfrm>
        </p:grpSpPr>
        <p:grpSp>
          <p:nvGrpSpPr>
            <p:cNvPr id="53" name="组合 7"/>
            <p:cNvGrpSpPr/>
            <p:nvPr/>
          </p:nvGrpSpPr>
          <p:grpSpPr>
            <a:xfrm>
              <a:off x="7696200" y="1747838"/>
              <a:ext cx="836613" cy="850900"/>
              <a:chOff x="2437" y="2032"/>
              <a:chExt cx="1244" cy="1264"/>
            </a:xfrm>
          </p:grpSpPr>
          <p:sp>
            <p:nvSpPr>
              <p:cNvPr id="5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5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5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54" name="文本框 64"/>
            <p:cNvSpPr txBox="1"/>
            <p:nvPr/>
          </p:nvSpPr>
          <p:spPr>
            <a:xfrm>
              <a:off x="7721600" y="1716088"/>
              <a:ext cx="811213" cy="8302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控</a:t>
              </a:r>
            </a:p>
          </p:txBody>
        </p:sp>
      </p:grpSp>
      <p:grpSp>
        <p:nvGrpSpPr>
          <p:cNvPr id="58" name="组合 53"/>
          <p:cNvGrpSpPr/>
          <p:nvPr/>
        </p:nvGrpSpPr>
        <p:grpSpPr>
          <a:xfrm>
            <a:off x="5584825" y="4484459"/>
            <a:ext cx="838200" cy="882650"/>
            <a:chOff x="7696200" y="1716088"/>
            <a:chExt cx="836613" cy="882650"/>
          </a:xfrm>
        </p:grpSpPr>
        <p:grpSp>
          <p:nvGrpSpPr>
            <p:cNvPr id="59" name="组合 7"/>
            <p:cNvGrpSpPr/>
            <p:nvPr/>
          </p:nvGrpSpPr>
          <p:grpSpPr>
            <a:xfrm>
              <a:off x="7696200" y="1747838"/>
              <a:ext cx="836613" cy="850900"/>
              <a:chOff x="2437" y="2032"/>
              <a:chExt cx="1244" cy="1264"/>
            </a:xfrm>
          </p:grpSpPr>
          <p:sp>
            <p:nvSpPr>
              <p:cNvPr id="6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6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63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60" name="文本框 64"/>
            <p:cNvSpPr txBox="1"/>
            <p:nvPr/>
          </p:nvSpPr>
          <p:spPr>
            <a:xfrm>
              <a:off x="7721600" y="1716088"/>
              <a:ext cx="811213" cy="8302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贷</a:t>
              </a:r>
            </a:p>
          </p:txBody>
        </p:sp>
      </p:grpSp>
      <p:grpSp>
        <p:nvGrpSpPr>
          <p:cNvPr id="64" name="组合 53"/>
          <p:cNvGrpSpPr/>
          <p:nvPr/>
        </p:nvGrpSpPr>
        <p:grpSpPr>
          <a:xfrm>
            <a:off x="6692900" y="4486046"/>
            <a:ext cx="838200" cy="882650"/>
            <a:chOff x="7696200" y="1716088"/>
            <a:chExt cx="836613" cy="882650"/>
          </a:xfrm>
        </p:grpSpPr>
        <p:grpSp>
          <p:nvGrpSpPr>
            <p:cNvPr id="65" name="组合 7"/>
            <p:cNvGrpSpPr/>
            <p:nvPr/>
          </p:nvGrpSpPr>
          <p:grpSpPr>
            <a:xfrm>
              <a:off x="7696200" y="1747838"/>
              <a:ext cx="836613" cy="850900"/>
              <a:chOff x="2437" y="2032"/>
              <a:chExt cx="1244" cy="1264"/>
            </a:xfrm>
          </p:grpSpPr>
          <p:sp>
            <p:nvSpPr>
              <p:cNvPr id="6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6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6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66" name="文本框 64"/>
            <p:cNvSpPr txBox="1"/>
            <p:nvPr/>
          </p:nvSpPr>
          <p:spPr>
            <a:xfrm>
              <a:off x="7721600" y="1716088"/>
              <a:ext cx="811213" cy="8302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剔</a:t>
              </a:r>
            </a:p>
          </p:txBody>
        </p:sp>
      </p:grpSp>
      <p:grpSp>
        <p:nvGrpSpPr>
          <p:cNvPr id="70" name="组合 17"/>
          <p:cNvGrpSpPr/>
          <p:nvPr/>
        </p:nvGrpSpPr>
        <p:grpSpPr>
          <a:xfrm>
            <a:off x="7751763" y="4497159"/>
            <a:ext cx="836612" cy="882650"/>
            <a:chOff x="7696200" y="1716088"/>
            <a:chExt cx="836613" cy="882650"/>
          </a:xfrm>
        </p:grpSpPr>
        <p:grpSp>
          <p:nvGrpSpPr>
            <p:cNvPr id="71" name="组合 7"/>
            <p:cNvGrpSpPr/>
            <p:nvPr/>
          </p:nvGrpSpPr>
          <p:grpSpPr>
            <a:xfrm>
              <a:off x="7696200" y="1747838"/>
              <a:ext cx="836613" cy="850900"/>
              <a:chOff x="2437" y="2032"/>
              <a:chExt cx="1244" cy="1264"/>
            </a:xfrm>
          </p:grpSpPr>
          <p:sp>
            <p:nvSpPr>
              <p:cNvPr id="7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7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7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72" name="文本框 64"/>
            <p:cNvSpPr txBox="1"/>
            <p:nvPr/>
          </p:nvSpPr>
          <p:spPr>
            <a:xfrm>
              <a:off x="7721600" y="1716088"/>
              <a:ext cx="811213" cy="8302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袭</a:t>
              </a:r>
            </a:p>
          </p:txBody>
        </p:sp>
      </p:grpSp>
      <p:grpSp>
        <p:nvGrpSpPr>
          <p:cNvPr id="76" name="组合 53"/>
          <p:cNvGrpSpPr/>
          <p:nvPr/>
        </p:nvGrpSpPr>
        <p:grpSpPr>
          <a:xfrm>
            <a:off x="8837613" y="4489221"/>
            <a:ext cx="838200" cy="882650"/>
            <a:chOff x="7696200" y="1716088"/>
            <a:chExt cx="836613" cy="882650"/>
          </a:xfrm>
        </p:grpSpPr>
        <p:grpSp>
          <p:nvGrpSpPr>
            <p:cNvPr id="77" name="组合 7"/>
            <p:cNvGrpSpPr/>
            <p:nvPr/>
          </p:nvGrpSpPr>
          <p:grpSpPr>
            <a:xfrm>
              <a:off x="7696200" y="1747838"/>
              <a:ext cx="836613" cy="850900"/>
              <a:chOff x="2437" y="2032"/>
              <a:chExt cx="1244" cy="1264"/>
            </a:xfrm>
          </p:grpSpPr>
          <p:sp>
            <p:nvSpPr>
              <p:cNvPr id="7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8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8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78" name="文本框 64"/>
            <p:cNvSpPr txBox="1"/>
            <p:nvPr/>
          </p:nvSpPr>
          <p:spPr>
            <a:xfrm>
              <a:off x="7721600" y="1716088"/>
              <a:ext cx="811213" cy="8302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覆</a:t>
              </a:r>
            </a:p>
          </p:txBody>
        </p:sp>
      </p:grpSp>
      <p:grpSp>
        <p:nvGrpSpPr>
          <p:cNvPr id="82" name="组合 53"/>
          <p:cNvGrpSpPr/>
          <p:nvPr/>
        </p:nvGrpSpPr>
        <p:grpSpPr>
          <a:xfrm>
            <a:off x="6705600" y="3173184"/>
            <a:ext cx="838200" cy="882650"/>
            <a:chOff x="7696200" y="1716088"/>
            <a:chExt cx="836613" cy="882650"/>
          </a:xfrm>
        </p:grpSpPr>
        <p:grpSp>
          <p:nvGrpSpPr>
            <p:cNvPr id="83" name="组合 7"/>
            <p:cNvGrpSpPr/>
            <p:nvPr/>
          </p:nvGrpSpPr>
          <p:grpSpPr>
            <a:xfrm>
              <a:off x="7696200" y="1747838"/>
              <a:ext cx="836613" cy="850900"/>
              <a:chOff x="2437" y="2032"/>
              <a:chExt cx="1244" cy="1264"/>
            </a:xfrm>
          </p:grpSpPr>
          <p:sp>
            <p:nvSpPr>
              <p:cNvPr id="8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8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8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84" name="文本框 64"/>
            <p:cNvSpPr txBox="1"/>
            <p:nvPr/>
          </p:nvSpPr>
          <p:spPr>
            <a:xfrm>
              <a:off x="7721600" y="1716088"/>
              <a:ext cx="811213" cy="8302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霉</a:t>
              </a:r>
            </a:p>
          </p:txBody>
        </p:sp>
      </p:grpSp>
      <p:sp>
        <p:nvSpPr>
          <p:cNvPr id="88" name="TextBox 1"/>
          <p:cNvSpPr txBox="1">
            <a:spLocks noChangeArrowheads="1"/>
          </p:cNvSpPr>
          <p:nvPr/>
        </p:nvSpPr>
        <p:spPr bwMode="auto">
          <a:xfrm>
            <a:off x="5355425" y="1701066"/>
            <a:ext cx="1625029" cy="67088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47FB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方正粗圆简体" panose="03000509000000000000" pitchFamily="65" charset="-122"/>
                <a:ea typeface="方正粗圆简体" panose="03000509000000000000" pitchFamily="65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我会写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99820" y="3290888"/>
            <a:ext cx="1584325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99820" y="3971925"/>
            <a:ext cx="2439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10933" y="4741863"/>
            <a:ext cx="2254250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058795" y="4576763"/>
            <a:ext cx="5656263" cy="1482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笔画繁多，宜紧凑。下部横画间距均匀得当。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09333" y="2260600"/>
            <a:ext cx="1171575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jí</a:t>
            </a:r>
          </a:p>
        </p:txBody>
      </p:sp>
      <p:sp>
        <p:nvSpPr>
          <p:cNvPr id="9" name="文本框 17"/>
          <p:cNvSpPr txBox="1"/>
          <p:nvPr/>
        </p:nvSpPr>
        <p:spPr>
          <a:xfrm>
            <a:off x="2238058" y="1973263"/>
            <a:ext cx="11811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籍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349183" y="3286125"/>
            <a:ext cx="1584325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上下</a:t>
            </a:r>
          </a:p>
        </p:txBody>
      </p:sp>
      <p:pic>
        <p:nvPicPr>
          <p:cNvPr id="11" name="籍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27270" y="2270125"/>
            <a:ext cx="2332038" cy="203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7248868" y="1257459"/>
            <a:ext cx="4032553" cy="58356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重难点字书写指导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xzcgl14h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1021</Words>
  <Application>Microsoft Office PowerPoint</Application>
  <PresentationFormat>宽屏</PresentationFormat>
  <Paragraphs>189</Paragraphs>
  <Slides>24</Slides>
  <Notes>24</Notes>
  <HiddenSlides>0</HiddenSlides>
  <MMClips>2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Arial</vt:lpstr>
      <vt:lpstr>Wingdings</vt:lpstr>
      <vt:lpstr>思源黑体 CN Regular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2021-05-12T01:48:31Z</dcterms:created>
  <dcterms:modified xsi:type="dcterms:W3CDTF">2023-01-10T06:25:55Z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1A315D1690D843BD9A8A932FE77E5D03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