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62" r:id="rId2"/>
    <p:sldId id="264" r:id="rId3"/>
    <p:sldId id="307" r:id="rId4"/>
    <p:sldId id="308" r:id="rId5"/>
    <p:sldId id="306" r:id="rId6"/>
    <p:sldId id="309" r:id="rId7"/>
    <p:sldId id="310" r:id="rId8"/>
    <p:sldId id="311" r:id="rId9"/>
    <p:sldId id="312" r:id="rId10"/>
    <p:sldId id="313" r:id="rId11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47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CC"/>
    <a:srgbClr val="FFF100"/>
    <a:srgbClr val="00A1E9"/>
    <a:srgbClr val="17B7FF"/>
    <a:srgbClr val="0066CC"/>
    <a:srgbClr val="02B0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333" autoAdjust="0"/>
  </p:normalViewPr>
  <p:slideViewPr>
    <p:cSldViewPr snapToGrid="0">
      <p:cViewPr varScale="1">
        <p:scale>
          <a:sx n="116" d="100"/>
          <a:sy n="116" d="100"/>
        </p:scale>
        <p:origin x="-276" y="-96"/>
      </p:cViewPr>
      <p:guideLst>
        <p:guide orient="horz" pos="2147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章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 userDrawn="1"/>
        </p:nvSpPr>
        <p:spPr>
          <a:xfrm>
            <a:off x="0" y="2387600"/>
            <a:ext cx="12192000" cy="1841500"/>
          </a:xfrm>
          <a:prstGeom prst="rect">
            <a:avLst/>
          </a:prstGeom>
          <a:solidFill>
            <a:srgbClr val="00A1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标题 1"/>
          <p:cNvSpPr>
            <a:spLocks noGrp="1"/>
          </p:cNvSpPr>
          <p:nvPr>
            <p:ph type="ctrTitle"/>
          </p:nvPr>
        </p:nvSpPr>
        <p:spPr>
          <a:xfrm>
            <a:off x="0" y="2387600"/>
            <a:ext cx="12192000" cy="1841500"/>
          </a:xfrm>
          <a:prstGeom prst="rect">
            <a:avLst/>
          </a:prstGeom>
        </p:spPr>
        <p:txBody>
          <a:bodyPr anchor="ctr"/>
          <a:lstStyle>
            <a:lvl1pPr algn="ctr">
              <a:defRPr sz="4400">
                <a:solidFill>
                  <a:schemeClr val="bg1"/>
                </a:solidFill>
                <a:latin typeface="Adobe 黑体 Std R" panose="020B0400000000000000" pitchFamily="34" charset="-122"/>
                <a:ea typeface="Adobe 黑体 Std R" panose="020B0400000000000000" pitchFamily="34" charset="-122"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D3B61F3-DABD-4D26-8DF9-C03C8A069B9B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29070B1-5320-4AD1-9F6B-8453A41EDF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自定义版式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栏目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同侧圆角矩形 6"/>
          <p:cNvSpPr/>
          <p:nvPr userDrawn="1"/>
        </p:nvSpPr>
        <p:spPr>
          <a:xfrm>
            <a:off x="4111310" y="469878"/>
            <a:ext cx="2004980" cy="431244"/>
          </a:xfrm>
          <a:prstGeom prst="round2SameRect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C000"/>
              </a:gs>
            </a:gsLst>
            <a:lin ang="5400000" scaled="1"/>
            <a:tileRect/>
          </a:gra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600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基础知识回顾</a:t>
            </a:r>
            <a:endParaRPr lang="zh-CN" altLang="en-US" sz="1600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栏目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同侧圆角矩形 7">
            <a:hlinkClick r:id="" action="ppaction://noaction"/>
          </p:cNvPr>
          <p:cNvSpPr/>
          <p:nvPr userDrawn="1"/>
        </p:nvSpPr>
        <p:spPr>
          <a:xfrm>
            <a:off x="6888552" y="469877"/>
            <a:ext cx="2004980" cy="431244"/>
          </a:xfrm>
          <a:prstGeom prst="round2SameRect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C000"/>
              </a:gs>
            </a:gsLst>
            <a:lin ang="5400000" scaled="1"/>
            <a:tileRect/>
          </a:gra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600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综合能力提升练</a:t>
            </a:r>
            <a:endParaRPr lang="zh-CN" altLang="en-US" sz="1600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栏目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栏目四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D3B61F3-DABD-4D26-8DF9-C03C8A069B9B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29070B1-5320-4AD1-9F6B-8453A41EDF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D3B61F3-DABD-4D26-8DF9-C03C8A069B9B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29070B1-5320-4AD1-9F6B-8453A41EDF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465410" y="0"/>
            <a:ext cx="9105900" cy="46738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1803400"/>
            <a:ext cx="10515600" cy="43735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D3B61F3-DABD-4D26-8DF9-C03C8A069B9B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29070B1-5320-4AD1-9F6B-8453A41EDF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" Target="../slides/slide2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" Target="../slides/slide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2465410" y="467380"/>
            <a:ext cx="8363391" cy="441340"/>
          </a:xfrm>
          <a:prstGeom prst="rect">
            <a:avLst/>
          </a:prstGeom>
          <a:solidFill>
            <a:srgbClr val="00A1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/>
          </a:p>
        </p:txBody>
      </p:sp>
      <p:sp>
        <p:nvSpPr>
          <p:cNvPr id="8" name="矩形 7"/>
          <p:cNvSpPr/>
          <p:nvPr/>
        </p:nvSpPr>
        <p:spPr>
          <a:xfrm>
            <a:off x="-1" y="6738379"/>
            <a:ext cx="12209381" cy="128253"/>
          </a:xfrm>
          <a:prstGeom prst="rect">
            <a:avLst/>
          </a:prstGeom>
          <a:solidFill>
            <a:srgbClr val="02B0F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 dirty="0"/>
          </a:p>
        </p:txBody>
      </p:sp>
      <p:sp>
        <p:nvSpPr>
          <p:cNvPr id="9" name="矩形 8"/>
          <p:cNvSpPr/>
          <p:nvPr/>
        </p:nvSpPr>
        <p:spPr>
          <a:xfrm>
            <a:off x="10896533" y="467380"/>
            <a:ext cx="1295467" cy="441340"/>
          </a:xfrm>
          <a:prstGeom prst="rect">
            <a:avLst/>
          </a:prstGeom>
          <a:solidFill>
            <a:srgbClr val="00A1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>
              <a:solidFill>
                <a:srgbClr val="FFC000"/>
              </a:solidFill>
            </a:endParaRPr>
          </a:p>
        </p:txBody>
      </p:sp>
      <p:sp>
        <p:nvSpPr>
          <p:cNvPr id="10" name="矩形 9"/>
          <p:cNvSpPr/>
          <p:nvPr/>
        </p:nvSpPr>
        <p:spPr>
          <a:xfrm>
            <a:off x="1" y="0"/>
            <a:ext cx="2423592" cy="908720"/>
          </a:xfrm>
          <a:prstGeom prst="rect">
            <a:avLst/>
          </a:prstGeom>
          <a:solidFill>
            <a:srgbClr val="00A1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200" b="1" dirty="0" smtClean="0">
                <a:latin typeface="黑体" panose="02010609060101010101" pitchFamily="2" charset="-122"/>
                <a:ea typeface="黑体" panose="02010609060101010101" pitchFamily="2" charset="-122"/>
              </a:rPr>
              <a:t>Unit  1</a:t>
            </a:r>
            <a:endParaRPr lang="zh-CN" altLang="en-US" sz="3200" b="1" dirty="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12" name="同侧圆角矩形 11">
            <a:hlinkClick r:id="rId13" action="ppaction://hlinksldjump" tooltip="点击进入"/>
          </p:cNvPr>
          <p:cNvSpPr/>
          <p:nvPr/>
        </p:nvSpPr>
        <p:spPr>
          <a:xfrm>
            <a:off x="4076835" y="485731"/>
            <a:ext cx="2004980" cy="392040"/>
          </a:xfrm>
          <a:prstGeom prst="round2SameRect">
            <a:avLst/>
          </a:prstGeom>
          <a:gradFill flip="none" rotWithShape="1">
            <a:gsLst>
              <a:gs pos="0">
                <a:srgbClr val="17B7FF"/>
              </a:gs>
              <a:gs pos="100000">
                <a:srgbClr val="00A1E9"/>
              </a:gs>
            </a:gsLst>
            <a:lin ang="5400000" scaled="1"/>
            <a:tileRect/>
          </a:gradFill>
          <a:ln>
            <a:solidFill>
              <a:srgbClr val="00A1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6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基础知识回顾</a:t>
            </a:r>
            <a:endParaRPr lang="zh-CN" altLang="en-US" sz="16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灯片编号占位符 3"/>
          <p:cNvSpPr txBox="1"/>
          <p:nvPr/>
        </p:nvSpPr>
        <p:spPr>
          <a:xfrm>
            <a:off x="10968141" y="491385"/>
            <a:ext cx="1223860" cy="401006"/>
          </a:xfrm>
          <a:prstGeom prst="rect">
            <a:avLst/>
          </a:prstGeom>
        </p:spPr>
        <p:txBody>
          <a:bodyPr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rgbClr val="FFC000"/>
                </a:solidFill>
                <a:latin typeface="+mj-ea"/>
                <a:ea typeface="+mj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zh-CN" dirty="0">
                <a:solidFill>
                  <a:schemeClr val="bg1">
                    <a:lumMod val="95000"/>
                  </a:schemeClr>
                </a:solidFill>
              </a:rPr>
              <a:t>-</a:t>
            </a:r>
            <a:fld id="{4BF17FCF-D4DA-449D-A468-DDB7E43619E6}" type="slidenum">
              <a:rPr lang="zh-CN" altLang="en-US" dirty="0" smtClean="0">
                <a:solidFill>
                  <a:schemeClr val="bg1">
                    <a:lumMod val="95000"/>
                  </a:schemeClr>
                </a:solidFill>
              </a:rPr>
              <a:t>‹#›</a:t>
            </a:fld>
            <a:r>
              <a:rPr lang="en-US" altLang="zh-CN" dirty="0">
                <a:solidFill>
                  <a:schemeClr val="bg1">
                    <a:lumMod val="95000"/>
                  </a:schemeClr>
                </a:solidFill>
              </a:rPr>
              <a:t>-</a:t>
            </a:r>
            <a:endParaRPr lang="zh-CN" altLang="en-US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8" name="同侧圆角矩形 17">
            <a:hlinkClick r:id="rId14" action="ppaction://hlinksldjump" tooltip="点击进入"/>
          </p:cNvPr>
          <p:cNvSpPr/>
          <p:nvPr/>
        </p:nvSpPr>
        <p:spPr>
          <a:xfrm>
            <a:off x="6886054" y="485730"/>
            <a:ext cx="2004980" cy="392040"/>
          </a:xfrm>
          <a:prstGeom prst="round2SameRect">
            <a:avLst/>
          </a:prstGeom>
          <a:gradFill flip="none" rotWithShape="1">
            <a:gsLst>
              <a:gs pos="0">
                <a:srgbClr val="17B7FF"/>
              </a:gs>
              <a:gs pos="100000">
                <a:srgbClr val="00A1E9"/>
              </a:gs>
            </a:gsLst>
            <a:lin ang="5400000" scaled="1"/>
            <a:tileRect/>
          </a:gradFill>
          <a:ln>
            <a:solidFill>
              <a:srgbClr val="00A1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6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综合能力提升练</a:t>
            </a:r>
            <a:endParaRPr lang="zh-CN" altLang="en-US" sz="16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1" name="标题 1"/>
          <p:cNvSpPr txBox="1"/>
          <p:nvPr/>
        </p:nvSpPr>
        <p:spPr>
          <a:xfrm>
            <a:off x="2719410" y="0"/>
            <a:ext cx="9105900" cy="467380"/>
          </a:xfrm>
          <a:prstGeom prst="rect">
            <a:avLst/>
          </a:prstGeom>
        </p:spPr>
        <p:txBody>
          <a:bodyPr anchor="b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zh-CN" altLang="zh-CN" sz="2000" b="1" i="0" kern="120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zh-CN" dirty="0" smtClean="0"/>
              <a:t>第二课时　</a:t>
            </a:r>
            <a:r>
              <a:rPr lang="en-US" altLang="zh-CN" dirty="0" smtClean="0"/>
              <a:t>Reading (  1  )</a:t>
            </a:r>
            <a:endParaRPr lang="zh-CN" altLang="zh-CN" sz="2000" b="1" i="0" kern="1200" dirty="0">
              <a:solidFill>
                <a:schemeClr val="tx1"/>
              </a:solidFill>
              <a:effectLst/>
              <a:latin typeface="+mj-lt"/>
              <a:ea typeface="+mj-ea"/>
              <a:cs typeface="+mj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zh-CN" altLang="zh-CN" sz="2000" b="1" i="0" kern="1200" smtClean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/>
          <p:cNvSpPr>
            <a:spLocks noGrp="1"/>
          </p:cNvSpPr>
          <p:nvPr>
            <p:ph type="ctrTitle"/>
          </p:nvPr>
        </p:nvSpPr>
        <p:spPr>
          <a:xfrm>
            <a:off x="0" y="2387600"/>
            <a:ext cx="12192000" cy="1841500"/>
          </a:xfrm>
        </p:spPr>
        <p:txBody>
          <a:bodyPr/>
          <a:lstStyle/>
          <a:p>
            <a:r>
              <a:rPr lang="en-US" altLang="zh-CN" sz="8000" dirty="0" smtClean="0"/>
              <a:t>Asia</a:t>
            </a:r>
            <a:endParaRPr lang="zh-CN" altLang="zh-CN" sz="8000" dirty="0"/>
          </a:p>
        </p:txBody>
      </p:sp>
      <p:sp>
        <p:nvSpPr>
          <p:cNvPr id="5" name="矩形 4"/>
          <p:cNvSpPr/>
          <p:nvPr/>
        </p:nvSpPr>
        <p:spPr>
          <a:xfrm>
            <a:off x="0" y="1168399"/>
            <a:ext cx="12192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4000" dirty="0"/>
              <a:t>Unit </a:t>
            </a:r>
            <a:r>
              <a:rPr lang="en-US" altLang="zh-CN" sz="4000" dirty="0" smtClean="0"/>
              <a:t>1</a:t>
            </a:r>
            <a:endParaRPr lang="zh-CN" altLang="en-US" sz="4000" dirty="0"/>
          </a:p>
        </p:txBody>
      </p:sp>
      <p:sp>
        <p:nvSpPr>
          <p:cNvPr id="6" name="矩形 5"/>
          <p:cNvSpPr/>
          <p:nvPr/>
        </p:nvSpPr>
        <p:spPr>
          <a:xfrm>
            <a:off x="0" y="4512961"/>
            <a:ext cx="12192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zh-CN" sz="32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第</a:t>
            </a:r>
            <a:r>
              <a:rPr lang="en-US" altLang="zh-CN" sz="32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zh-CN" sz="32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课</a:t>
            </a:r>
            <a:r>
              <a:rPr lang="zh-CN" altLang="zh-CN" sz="3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时</a:t>
            </a:r>
            <a:endParaRPr lang="zh-CN" altLang="en-US" sz="32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0" y="5974707"/>
            <a:ext cx="12192000" cy="5651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8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>
            <a:spLocks noChangeAspect="1"/>
          </p:cNvSpPr>
          <p:nvPr/>
        </p:nvSpPr>
        <p:spPr>
          <a:xfrm>
            <a:off x="381000" y="938558"/>
            <a:ext cx="11430000" cy="585391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4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1.Why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did Shah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Jahan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build the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Taj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Mahal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A.Because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he needed a new place to live.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B.Because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he liked beautiful gardens.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C.Because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he wanted to bury his wife there.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D.Because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his wife wanted to live in a beautiful building.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4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2.What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can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’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 you see when you visit the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Taj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Mahal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A.The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Jumna </a:t>
            </a:r>
            <a:r>
              <a:rPr lang="en-US" altLang="zh-CN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River.</a:t>
            </a:r>
            <a:r>
              <a:rPr lang="en-US" altLang="zh-CN" sz="2400" dirty="0" smtClean="0">
                <a:solidFill>
                  <a:srgbClr val="000000"/>
                </a:solidFill>
                <a:latin typeface="NEU-BZ-S92"/>
                <a:cs typeface="Times New Roman" panose="02020603050405020304" pitchFamily="18" charset="0"/>
              </a:rPr>
              <a:t>		</a:t>
            </a:r>
            <a:r>
              <a:rPr lang="en-US" altLang="zh-CN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B.A</a:t>
            </a:r>
            <a:r>
              <a:rPr lang="en-US" altLang="zh-CN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round bell tower.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C.A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beautiful </a:t>
            </a:r>
            <a:r>
              <a:rPr lang="en-US" altLang="zh-CN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garden.</a:t>
            </a:r>
            <a:r>
              <a:rPr lang="en-US" altLang="zh-CN" sz="2400" dirty="0" smtClean="0">
                <a:solidFill>
                  <a:srgbClr val="000000"/>
                </a:solidFill>
                <a:latin typeface="NEU-BZ-S92"/>
                <a:cs typeface="Times New Roman" panose="02020603050405020304" pitchFamily="18" charset="0"/>
              </a:rPr>
              <a:t>	</a:t>
            </a:r>
            <a:r>
              <a:rPr lang="en-US" altLang="zh-CN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D.The</a:t>
            </a:r>
            <a:r>
              <a:rPr lang="en-US" altLang="zh-CN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place where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Mumtaz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Mahal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is buried.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4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3.Why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did Shah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Jahan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kill the man who made the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Taj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Mahal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A.Because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the Shah didn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’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 like the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Taj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Mahal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B.Because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the man made a mistake.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C.Because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the Shah did not want him to make another building.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D.Because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the man did not finish the building.</a:t>
            </a:r>
            <a:endParaRPr lang="zh-CN" altLang="zh-CN" sz="2400" dirty="0">
              <a:solidFill>
                <a:srgbClr val="000000"/>
              </a:solidFill>
              <a:effectLst/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633697" y="1051510"/>
            <a:ext cx="373530" cy="34784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矩形 4"/>
          <p:cNvSpPr/>
          <p:nvPr/>
        </p:nvSpPr>
        <p:spPr>
          <a:xfrm>
            <a:off x="633697" y="3277875"/>
            <a:ext cx="373530" cy="34784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矩形 5"/>
          <p:cNvSpPr/>
          <p:nvPr/>
        </p:nvSpPr>
        <p:spPr>
          <a:xfrm>
            <a:off x="633697" y="4576588"/>
            <a:ext cx="373530" cy="34784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381000" y="1957590"/>
            <a:ext cx="11430000" cy="270914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4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Ⅰ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4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根据首字母及汉语提示补全单词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Hang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zh-CN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悬挂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 the picture somewhere everyone can see it.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2.It</a:t>
            </a:r>
            <a:r>
              <a:rPr lang="en-US" altLang="zh-CN" sz="2400" dirty="0" err="1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’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rude to 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point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zh-CN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指向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 at anyone with your chopsticks.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3.China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is an 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eastern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zh-CN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东方的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 country with a long history.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4.The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Great Wall is one of the most popular 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wonders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zh-CN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奇迹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 in the world.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5.Jim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was struck down by a truck in the 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middle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zh-CN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中央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 of the main street.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400" dirty="0">
              <a:solidFill>
                <a:srgbClr val="000000"/>
              </a:solidFill>
              <a:effectLst/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1003210" y="2442988"/>
            <a:ext cx="800694" cy="34784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矩形 3"/>
          <p:cNvSpPr/>
          <p:nvPr/>
        </p:nvSpPr>
        <p:spPr>
          <a:xfrm>
            <a:off x="2580219" y="2883601"/>
            <a:ext cx="800694" cy="34784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矩形 4"/>
          <p:cNvSpPr/>
          <p:nvPr/>
        </p:nvSpPr>
        <p:spPr>
          <a:xfrm>
            <a:off x="2368191" y="3307236"/>
            <a:ext cx="1065723" cy="34784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矩形 5"/>
          <p:cNvSpPr/>
          <p:nvPr/>
        </p:nvSpPr>
        <p:spPr>
          <a:xfrm>
            <a:off x="6174339" y="3743687"/>
            <a:ext cx="1065723" cy="34784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5563138" y="4200176"/>
            <a:ext cx="1065723" cy="34784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>
            <a:spLocks noChangeAspect="1"/>
          </p:cNvSpPr>
          <p:nvPr/>
        </p:nvSpPr>
        <p:spPr>
          <a:xfrm>
            <a:off x="381000" y="985469"/>
            <a:ext cx="6194324" cy="5355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4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Ⅱ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4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用方框中所给单词或短语的适当形式</a:t>
            </a:r>
            <a:r>
              <a:rPr lang="zh-CN" altLang="zh-CN" sz="2400" dirty="0" smtClean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填空</a:t>
            </a:r>
            <a:r>
              <a:rPr lang="en-US" altLang="zh-CN" sz="2400" dirty="0" smtClean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 </a:t>
            </a:r>
            <a:endParaRPr lang="zh-CN" altLang="zh-CN" sz="2400" dirty="0">
              <a:solidFill>
                <a:srgbClr val="000000"/>
              </a:solidFill>
              <a:effectLst/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sp>
        <p:nvSpPr>
          <p:cNvPr id="4" name="矩形 3"/>
          <p:cNvSpPr>
            <a:spLocks noChangeAspect="1"/>
          </p:cNvSpPr>
          <p:nvPr/>
        </p:nvSpPr>
        <p:spPr>
          <a:xfrm>
            <a:off x="381000" y="1468434"/>
            <a:ext cx="11430000" cy="53553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ctr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lie,gather,hire,attract,fill,rule,be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open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to,take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boat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trip,a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long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way,turn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into</a:t>
            </a:r>
            <a:endParaRPr lang="zh-CN" altLang="zh-CN" sz="2400" dirty="0">
              <a:solidFill>
                <a:srgbClr val="000000"/>
              </a:solidFill>
              <a:effectLst/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sp>
        <p:nvSpPr>
          <p:cNvPr id="5" name="矩形 4"/>
          <p:cNvSpPr>
            <a:spLocks noChangeAspect="1"/>
          </p:cNvSpPr>
          <p:nvPr/>
        </p:nvSpPr>
        <p:spPr>
          <a:xfrm>
            <a:off x="381000" y="2070937"/>
            <a:ext cx="11430000" cy="448193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1.If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you want to join the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club,you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have to know its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rules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first.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2.The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glass is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filled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 beer.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3.It</a:t>
            </a:r>
            <a:r>
              <a:rPr lang="en-US" altLang="zh-CN" sz="2400" dirty="0" err="1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’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good idea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to hire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bike to travel around the city.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4.Look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at the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sky!The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dark clouds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are gathering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together.It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is going to rain.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5.My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mother told me that Russia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lies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 the north of China.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6.The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empty land was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turned into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garden last year.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7.We</a:t>
            </a:r>
            <a:r>
              <a:rPr lang="en-US" altLang="zh-CN" sz="2400" dirty="0" err="1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’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planning to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take a boat trip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down the Mississippi River.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8.One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of my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favourite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attractions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Mount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Taishan.I</a:t>
            </a:r>
            <a:r>
              <a:rPr lang="en-US" altLang="zh-CN" sz="2400" dirty="0" err="1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’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like to visit it again.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9.Don</a:t>
            </a:r>
            <a:r>
              <a:rPr lang="en-US" altLang="zh-CN" sz="2400" dirty="0" err="1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’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stop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moving.There</a:t>
            </a:r>
            <a:r>
              <a:rPr lang="en-US" altLang="zh-CN" sz="2400" dirty="0" err="1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’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still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a long way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go.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10.The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museum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is open to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public for free.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400" dirty="0">
              <a:solidFill>
                <a:srgbClr val="000000"/>
              </a:solidFill>
              <a:effectLst/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6814482" y="2154948"/>
            <a:ext cx="800694" cy="31622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2368184" y="2579694"/>
            <a:ext cx="800694" cy="31622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矩形 7"/>
          <p:cNvSpPr/>
          <p:nvPr/>
        </p:nvSpPr>
        <p:spPr>
          <a:xfrm>
            <a:off x="3030624" y="3006745"/>
            <a:ext cx="968839" cy="31622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矩形 8"/>
          <p:cNvSpPr/>
          <p:nvPr/>
        </p:nvSpPr>
        <p:spPr>
          <a:xfrm>
            <a:off x="4982845" y="3434080"/>
            <a:ext cx="1830705" cy="38481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矩形 9"/>
          <p:cNvSpPr/>
          <p:nvPr/>
        </p:nvSpPr>
        <p:spPr>
          <a:xfrm>
            <a:off x="4528120" y="3896086"/>
            <a:ext cx="968839" cy="31622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矩形 10"/>
          <p:cNvSpPr/>
          <p:nvPr/>
        </p:nvSpPr>
        <p:spPr>
          <a:xfrm>
            <a:off x="3209939" y="4339208"/>
            <a:ext cx="1887995" cy="31622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矩形 11"/>
          <p:cNvSpPr/>
          <p:nvPr/>
        </p:nvSpPr>
        <p:spPr>
          <a:xfrm>
            <a:off x="3266440" y="4775835"/>
            <a:ext cx="2106295" cy="31623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矩形 12"/>
          <p:cNvSpPr/>
          <p:nvPr/>
        </p:nvSpPr>
        <p:spPr>
          <a:xfrm>
            <a:off x="3266464" y="5211988"/>
            <a:ext cx="1716359" cy="31622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矩形 13"/>
          <p:cNvSpPr/>
          <p:nvPr/>
        </p:nvSpPr>
        <p:spPr>
          <a:xfrm>
            <a:off x="5097616" y="5682915"/>
            <a:ext cx="1716359" cy="31622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矩形 14"/>
          <p:cNvSpPr/>
          <p:nvPr/>
        </p:nvSpPr>
        <p:spPr>
          <a:xfrm>
            <a:off x="2439379" y="6135201"/>
            <a:ext cx="1560326" cy="31622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5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ldLvl="0" animBg="1"/>
      <p:bldP spid="7" grpId="0" animBg="1"/>
      <p:bldP spid="8" grpId="0" animBg="1"/>
      <p:bldP spid="9" grpId="0" bldLvl="0" animBg="1"/>
      <p:bldP spid="10" grpId="0" animBg="1"/>
      <p:bldP spid="11" grpId="0" bldLvl="0" animBg="1"/>
      <p:bldP spid="12" grpId="0" bldLvl="0" animBg="1"/>
      <p:bldP spid="13" grpId="0" animBg="1"/>
      <p:bldP spid="14" grpId="0" bldLvl="0" animBg="1"/>
      <p:bldP spid="15" grpId="0" bldLvl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381000" y="1093434"/>
            <a:ext cx="11430000" cy="4925131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4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Ⅲ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4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根据汉语意思完成句子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4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每空一词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</a:t>
            </a:r>
            <a:r>
              <a:rPr lang="zh-CN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中卫是一座建在沙漠中的城市。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Zhongwei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is a city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set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4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4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4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desert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</a:t>
            </a:r>
            <a:r>
              <a:rPr lang="zh-CN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奥运会每四年举办一次。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Olympic Games take place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every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4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four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4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years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</a:t>
            </a:r>
            <a:r>
              <a:rPr lang="zh-CN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很多高山矗立在长江两岸。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Many high mountains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lie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4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on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4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4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two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4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sides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the Yangtze River.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</a:t>
            </a:r>
            <a:r>
              <a:rPr lang="zh-CN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刚刚他抬起手想引起我的注意。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raised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4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his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4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hand(  s  )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get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my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4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attention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just now.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</a:t>
            </a:r>
            <a:r>
              <a:rPr lang="zh-CN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她的书堆在桌子上到处都是。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Her books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4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lying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4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all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4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over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desk.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400" dirty="0">
              <a:solidFill>
                <a:srgbClr val="000000"/>
              </a:solidFill>
              <a:effectLst/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2866277" y="2002498"/>
            <a:ext cx="4091113" cy="34784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矩形 3"/>
          <p:cNvSpPr/>
          <p:nvPr/>
        </p:nvSpPr>
        <p:spPr>
          <a:xfrm>
            <a:off x="4332605" y="2888615"/>
            <a:ext cx="3734435" cy="34798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矩形 4"/>
          <p:cNvSpPr/>
          <p:nvPr/>
        </p:nvSpPr>
        <p:spPr>
          <a:xfrm>
            <a:off x="3338830" y="3773805"/>
            <a:ext cx="5369560" cy="34798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矩形 5"/>
          <p:cNvSpPr/>
          <p:nvPr/>
        </p:nvSpPr>
        <p:spPr>
          <a:xfrm>
            <a:off x="1010972" y="4650178"/>
            <a:ext cx="4091113" cy="34784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6046099" y="4679241"/>
            <a:ext cx="2563506" cy="31622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矩形 7"/>
          <p:cNvSpPr/>
          <p:nvPr/>
        </p:nvSpPr>
        <p:spPr>
          <a:xfrm>
            <a:off x="1886457" y="5548061"/>
            <a:ext cx="4500224" cy="34784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2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bldLvl="0" animBg="1"/>
      <p:bldP spid="5" grpId="0" bldLvl="0" animBg="1"/>
      <p:bldP spid="6" grpId="0" animBg="1"/>
      <p:bldP spid="7" grpId="0" animBg="1"/>
      <p:bldP spid="8" grpId="0" bldLvl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381000" y="922746"/>
            <a:ext cx="11430000" cy="541071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4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Ⅰ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4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补全对话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A:Hi,Mike!1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4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FF33CC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zh-CN" altLang="zh-CN" sz="24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B:I</a:t>
            </a:r>
            <a:r>
              <a:rPr lang="en-US" altLang="zh-CN" sz="2400" dirty="0" err="1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’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reading a book.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A:2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4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FF33CC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zh-CN" sz="24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B:It</a:t>
            </a:r>
            <a:r>
              <a:rPr lang="en-US" altLang="zh-CN" sz="2400" dirty="0" err="1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’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about great wonders of the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world.It</a:t>
            </a:r>
            <a:r>
              <a:rPr lang="en-US" altLang="zh-CN" sz="2400" dirty="0" err="1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’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very interesting.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A:Really?3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4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FF33CC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zh-CN" altLang="zh-CN" sz="24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B:I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think the Great Wall is the greatest</a:t>
            </a:r>
            <a:r>
              <a:rPr lang="en-US" altLang="zh-CN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</a:t>
            </a:r>
            <a:r>
              <a:rPr lang="en-US" altLang="zh-CN" sz="2400" dirty="0" smtClean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’</a:t>
            </a:r>
            <a:r>
              <a:rPr lang="en-US" altLang="zh-CN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 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very huge.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A:4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4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FF33CC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zh-CN" altLang="zh-CN" sz="24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B:Sure,here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you are.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A:When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should I return it to you?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B:5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4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FF33CC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zh-CN" altLang="zh-CN" sz="24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zh-CN" altLang="zh-CN" sz="2400" dirty="0">
              <a:solidFill>
                <a:srgbClr val="000000"/>
              </a:solidFill>
              <a:effectLst/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>
            <a:spLocks noChangeAspect="1"/>
          </p:cNvSpPr>
          <p:nvPr/>
        </p:nvSpPr>
        <p:spPr>
          <a:xfrm>
            <a:off x="5986272" y="3272849"/>
            <a:ext cx="5824728" cy="319472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A.What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is the book about?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B.Have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you been to the Great Wall?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C.What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are you doing there?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D.Can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you lend the book to me?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E.You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can return it to me next Sunday.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F.What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do you think is the greatest wonder?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G.We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can go there by bus.</a:t>
            </a:r>
            <a:endParaRPr lang="zh-CN" altLang="zh-CN" sz="2400" dirty="0">
              <a:solidFill>
                <a:srgbClr val="000000"/>
              </a:solidFill>
              <a:effectLst/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2328429" y="1425128"/>
            <a:ext cx="800694" cy="31622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矩形 4"/>
          <p:cNvSpPr/>
          <p:nvPr/>
        </p:nvSpPr>
        <p:spPr>
          <a:xfrm>
            <a:off x="1175490" y="2299773"/>
            <a:ext cx="800694" cy="31622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矩形 5"/>
          <p:cNvSpPr/>
          <p:nvPr/>
        </p:nvSpPr>
        <p:spPr>
          <a:xfrm>
            <a:off x="2076638" y="3167744"/>
            <a:ext cx="800694" cy="31622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1169928" y="4505015"/>
            <a:ext cx="800694" cy="31622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矩形 7"/>
          <p:cNvSpPr/>
          <p:nvPr/>
        </p:nvSpPr>
        <p:spPr>
          <a:xfrm>
            <a:off x="1169928" y="5816979"/>
            <a:ext cx="800694" cy="31622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>
            <a:spLocks noChangeAspect="1"/>
          </p:cNvSpPr>
          <p:nvPr/>
        </p:nvSpPr>
        <p:spPr>
          <a:xfrm>
            <a:off x="381000" y="928509"/>
            <a:ext cx="11430000" cy="580332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ts val="32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4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Ⅱ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4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完形填空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 indent="266700">
              <a:lnSpc>
                <a:spcPts val="32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 may be quite familiar with the old saying “East or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west,home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is best” and that is really</a:t>
            </a:r>
            <a:r>
              <a:rPr lang="zh-CN" altLang="zh-CN" sz="24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zh-CN" sz="24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feel about my hometown.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 indent="266700">
              <a:lnSpc>
                <a:spcPts val="32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 went to Guangzhou for our summer holiday and</a:t>
            </a:r>
            <a:r>
              <a:rPr lang="zh-CN" altLang="zh-CN" sz="24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zh-CN" sz="24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there for about a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month.Life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the big city was quite</a:t>
            </a:r>
            <a:r>
              <a:rPr lang="zh-CN" altLang="zh-CN" sz="24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zh-CN" altLang="zh-CN" sz="24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from that in my small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town.There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are a lot of tourist spots to visit</a:t>
            </a:r>
            <a:r>
              <a:rPr lang="zh-CN" altLang="zh-CN" sz="24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zh-CN" altLang="zh-CN" sz="24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night life was different as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well.At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the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beginning,we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were excited about the differences and</a:t>
            </a:r>
            <a:r>
              <a:rPr lang="zh-CN" altLang="zh-CN" sz="24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zh-CN" altLang="zh-CN" sz="24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ourselves so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much.However,we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felt something touching in our</a:t>
            </a:r>
            <a:r>
              <a:rPr lang="zh-CN" altLang="zh-CN" sz="24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zh-CN" altLang="zh-CN" sz="24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.But what was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it?We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both felt puzzled(  </a:t>
            </a:r>
            <a:r>
              <a:rPr lang="zh-CN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困扰的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 one night when we were sitting</a:t>
            </a:r>
            <a:r>
              <a:rPr lang="zh-CN" altLang="zh-CN" sz="24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zh-CN" altLang="zh-CN" sz="24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long bench outside the supermarket to have a rest,</a:t>
            </a:r>
            <a:r>
              <a:rPr lang="zh-CN" altLang="zh-CN" sz="24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zh-CN" altLang="zh-CN" sz="24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people from all walks of life busying making their ways to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somewhere.The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whole</a:t>
            </a:r>
            <a:r>
              <a:rPr lang="zh-CN" altLang="zh-CN" sz="24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zh-CN" altLang="zh-CN" sz="24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was like a never-stop working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machine.And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so were the people living in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it.Homesick!Yes,that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was the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word!We</a:t>
            </a:r>
            <a:r>
              <a:rPr lang="zh-CN" altLang="zh-CN" sz="24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zh-CN" altLang="zh-CN" sz="24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our little town so much.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 indent="266700">
              <a:lnSpc>
                <a:spcPts val="32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day after we returning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home,we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took a walk along our mother river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Huanggang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River</a:t>
            </a:r>
            <a:r>
              <a:rPr lang="en-US" altLang="zh-CN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We 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were filled with happiness.</a:t>
            </a:r>
            <a:endParaRPr lang="zh-CN" altLang="zh-CN" sz="2400" dirty="0">
              <a:solidFill>
                <a:srgbClr val="000000"/>
              </a:solidFill>
              <a:effectLst/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381000" y="1263456"/>
            <a:ext cx="11430000" cy="452431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4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1.A.where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B.how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C.when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D.what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4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2.A.took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en-US" altLang="zh-CN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B.cost</a:t>
            </a:r>
            <a:r>
              <a:rPr lang="en-US" altLang="zh-CN" sz="2400" dirty="0" smtClean="0">
                <a:solidFill>
                  <a:srgbClr val="000000"/>
                </a:solidFill>
                <a:latin typeface="NEU-BZ-S92"/>
                <a:cs typeface="Times New Roman" panose="02020603050405020304" pitchFamily="18" charset="0"/>
              </a:rPr>
              <a:t>		</a:t>
            </a:r>
            <a:r>
              <a:rPr lang="en-US" altLang="zh-CN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C.played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D.lived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4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3.A.different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B.same</a:t>
            </a:r>
            <a:r>
              <a:rPr lang="en-US" altLang="zh-CN" sz="2400" dirty="0" smtClean="0">
                <a:solidFill>
                  <a:srgbClr val="000000"/>
                </a:solidFill>
                <a:latin typeface="NEU-BZ-S92"/>
                <a:cs typeface="Times New Roman" panose="02020603050405020304" pitchFamily="18" charset="0"/>
              </a:rPr>
              <a:t>		</a:t>
            </a:r>
            <a:r>
              <a:rPr lang="en-US" altLang="zh-CN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C.difficult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D.easy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4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4.A.but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en-US" altLang="zh-CN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B.and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C.so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D.or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4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5.A.hurt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en-US" altLang="zh-CN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B.taught</a:t>
            </a:r>
            <a:r>
              <a:rPr lang="en-US" altLang="zh-CN" sz="2400" dirty="0" smtClean="0">
                <a:solidFill>
                  <a:srgbClr val="000000"/>
                </a:solidFill>
                <a:latin typeface="NEU-BZ-S92"/>
                <a:cs typeface="Times New Roman" panose="02020603050405020304" pitchFamily="18" charset="0"/>
              </a:rPr>
              <a:t>		</a:t>
            </a:r>
            <a:r>
              <a:rPr lang="en-US" altLang="zh-CN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C.enjoyed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D.thought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4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6.A.legs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en-US" altLang="zh-CN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B.hands</a:t>
            </a:r>
            <a:r>
              <a:rPr lang="en-US" altLang="zh-CN" sz="2400" dirty="0" smtClean="0">
                <a:solidFill>
                  <a:srgbClr val="000000"/>
                </a:solidFill>
                <a:latin typeface="NEU-BZ-S92"/>
                <a:cs typeface="Times New Roman" panose="02020603050405020304" pitchFamily="18" charset="0"/>
              </a:rPr>
              <a:t>		</a:t>
            </a:r>
            <a:r>
              <a:rPr lang="en-US" altLang="zh-CN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C.eyes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D.hearts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4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7.A.in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en-US" altLang="zh-CN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B.on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C.for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D.under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4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8.A.feeling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B.hearing</a:t>
            </a:r>
            <a:r>
              <a:rPr lang="en-US" altLang="zh-CN" sz="2400" dirty="0" smtClean="0">
                <a:solidFill>
                  <a:srgbClr val="000000"/>
                </a:solidFill>
                <a:latin typeface="NEU-BZ-S92"/>
                <a:cs typeface="Times New Roman" panose="02020603050405020304" pitchFamily="18" charset="0"/>
              </a:rPr>
              <a:t>		</a:t>
            </a:r>
            <a:r>
              <a:rPr lang="en-US" altLang="zh-CN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C.watching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D.looking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4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9.A.country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B.city</a:t>
            </a:r>
            <a:r>
              <a:rPr lang="en-US" altLang="zh-CN" sz="2400" dirty="0" smtClean="0">
                <a:solidFill>
                  <a:srgbClr val="000000"/>
                </a:solidFill>
                <a:latin typeface="NEU-BZ-S92"/>
                <a:cs typeface="Times New Roman" panose="02020603050405020304" pitchFamily="18" charset="0"/>
              </a:rPr>
              <a:t>		</a:t>
            </a:r>
            <a:r>
              <a:rPr lang="en-US" altLang="zh-CN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C.town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D.village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4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10.A.missed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B.meant</a:t>
            </a:r>
            <a:r>
              <a:rPr lang="en-US" altLang="zh-CN" sz="2400" dirty="0" smtClean="0">
                <a:solidFill>
                  <a:srgbClr val="000000"/>
                </a:solidFill>
                <a:latin typeface="NEU-BZ-S92"/>
                <a:cs typeface="Times New Roman" panose="02020603050405020304" pitchFamily="18" charset="0"/>
              </a:rPr>
              <a:t>		</a:t>
            </a:r>
            <a:r>
              <a:rPr lang="en-US" altLang="zh-CN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C.dreamt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D.understood</a:t>
            </a:r>
            <a:endParaRPr lang="zh-CN" altLang="zh-CN" sz="2400" dirty="0">
              <a:solidFill>
                <a:srgbClr val="000000"/>
              </a:solidFill>
              <a:effectLst/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633697" y="1369563"/>
            <a:ext cx="373530" cy="34784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矩形 3"/>
          <p:cNvSpPr/>
          <p:nvPr/>
        </p:nvSpPr>
        <p:spPr>
          <a:xfrm>
            <a:off x="640325" y="1813511"/>
            <a:ext cx="373530" cy="34784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矩形 4"/>
          <p:cNvSpPr/>
          <p:nvPr/>
        </p:nvSpPr>
        <p:spPr>
          <a:xfrm>
            <a:off x="646953" y="2257459"/>
            <a:ext cx="373530" cy="34784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矩形 5"/>
          <p:cNvSpPr/>
          <p:nvPr/>
        </p:nvSpPr>
        <p:spPr>
          <a:xfrm>
            <a:off x="640329" y="2688155"/>
            <a:ext cx="373530" cy="34784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633705" y="3118851"/>
            <a:ext cx="373530" cy="34784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矩形 7"/>
          <p:cNvSpPr/>
          <p:nvPr/>
        </p:nvSpPr>
        <p:spPr>
          <a:xfrm>
            <a:off x="640333" y="3562799"/>
            <a:ext cx="373530" cy="34784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矩形 8"/>
          <p:cNvSpPr/>
          <p:nvPr/>
        </p:nvSpPr>
        <p:spPr>
          <a:xfrm>
            <a:off x="646961" y="4006747"/>
            <a:ext cx="373530" cy="34784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矩形 9"/>
          <p:cNvSpPr/>
          <p:nvPr/>
        </p:nvSpPr>
        <p:spPr>
          <a:xfrm>
            <a:off x="653589" y="4477199"/>
            <a:ext cx="373530" cy="34784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矩形 10"/>
          <p:cNvSpPr/>
          <p:nvPr/>
        </p:nvSpPr>
        <p:spPr>
          <a:xfrm>
            <a:off x="633713" y="4907895"/>
            <a:ext cx="373530" cy="34784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矩形 11"/>
          <p:cNvSpPr/>
          <p:nvPr/>
        </p:nvSpPr>
        <p:spPr>
          <a:xfrm>
            <a:off x="627089" y="5351843"/>
            <a:ext cx="373530" cy="34784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5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>
            <a:spLocks noChangeAspect="1"/>
          </p:cNvSpPr>
          <p:nvPr/>
        </p:nvSpPr>
        <p:spPr>
          <a:xfrm>
            <a:off x="381000" y="941368"/>
            <a:ext cx="11430000" cy="585391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4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Ⅲ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4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阅读理解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 algn="ctr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4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Taj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4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Mahal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 algn="ctr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altLang="zh-CN" sz="24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endParaRPr lang="en-US" altLang="zh-CN" sz="2400" dirty="0">
              <a:solidFill>
                <a:srgbClr val="000000"/>
              </a:solidFill>
              <a:latin typeface="Times New Roman" panose="02020603050405020304" pitchFamily="18" charset="0"/>
              <a:ea typeface="方正书宋_GBK"/>
              <a:cs typeface="Times New Roman" panose="02020603050405020304" pitchFamily="18" charset="0"/>
            </a:endParaRPr>
          </a:p>
          <a:p>
            <a:pPr algn="ctr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endParaRPr lang="en-US" altLang="zh-CN" sz="2400" dirty="0" smtClean="0">
              <a:solidFill>
                <a:srgbClr val="000000"/>
              </a:solidFill>
              <a:latin typeface="Times New Roman" panose="02020603050405020304" pitchFamily="18" charset="0"/>
              <a:ea typeface="方正书宋_GBK"/>
              <a:cs typeface="Times New Roman" panose="02020603050405020304" pitchFamily="18" charset="0"/>
            </a:endParaRPr>
          </a:p>
          <a:p>
            <a:pPr algn="ctr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endParaRPr lang="en-US" altLang="zh-CN" sz="2400" dirty="0">
              <a:solidFill>
                <a:srgbClr val="000000"/>
              </a:solidFill>
              <a:latin typeface="Times New Roman" panose="02020603050405020304" pitchFamily="18" charset="0"/>
              <a:ea typeface="方正书宋_GBK"/>
              <a:cs typeface="Times New Roman" panose="02020603050405020304" pitchFamily="18" charset="0"/>
            </a:endParaRPr>
          </a:p>
          <a:p>
            <a:pPr algn="ctr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endParaRPr lang="en-US" altLang="zh-CN" sz="2400" dirty="0" smtClean="0">
              <a:solidFill>
                <a:srgbClr val="000000"/>
              </a:solidFill>
              <a:latin typeface="Times New Roman" panose="02020603050405020304" pitchFamily="18" charset="0"/>
              <a:ea typeface="方正书宋_GBK"/>
              <a:cs typeface="Times New Roman" panose="02020603050405020304" pitchFamily="18" charset="0"/>
            </a:endParaRPr>
          </a:p>
          <a:p>
            <a:pPr algn="ctr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Shah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Jahan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built the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Taj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Mahal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Agra,India,in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the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1600s.He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wanted to make a beautiful place where he could bury(  </a:t>
            </a:r>
            <a:r>
              <a:rPr lang="zh-CN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埋葬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 his wife.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Mumtaz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Mahal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was only one of Shah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Jahan</a:t>
            </a:r>
            <a:r>
              <a:rPr lang="en-US" altLang="zh-CN" sz="2400" dirty="0" err="1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’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wives,but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he liked her the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most.After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Mumtaz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Mahal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died,Shah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built the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Taj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Mahal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for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her,a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beautiful building made of white marble(  </a:t>
            </a:r>
            <a:r>
              <a:rPr lang="zh-CN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大理石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 and covered by a round white roof.</a:t>
            </a:r>
            <a:endParaRPr lang="zh-CN" altLang="zh-CN" sz="2400" dirty="0">
              <a:solidFill>
                <a:srgbClr val="000000"/>
              </a:solidFill>
              <a:effectLst/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pic>
        <p:nvPicPr>
          <p:cNvPr id="5" name="17ZKXYQ10.EPS" descr="id:2147489035;FounderCES"/>
          <p:cNvPicPr/>
          <p:nvPr/>
        </p:nvPicPr>
        <p:blipFill>
          <a:blip r:embed="rId2"/>
          <a:stretch>
            <a:fillRect/>
          </a:stretch>
        </p:blipFill>
        <p:spPr>
          <a:xfrm>
            <a:off x="4424235" y="1862899"/>
            <a:ext cx="3878517" cy="2613998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381000" y="1254073"/>
            <a:ext cx="11430000" cy="4481933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 took twenty-two years to complete all of the work on the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Taj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Mahal.Today,it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is one of the most famous things to see in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India.The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Jumna River(  </a:t>
            </a:r>
            <a:r>
              <a:rPr lang="zh-CN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亚穆纳河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 runs beside the north wall of the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Taj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Mahal,and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smaller river runs through a beautiful garden that grows inside the building.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People who study history have found out that Shah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Jahan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was also a cruel(  </a:t>
            </a:r>
            <a:r>
              <a:rPr lang="zh-CN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残忍的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man.After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the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Taj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Mahal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was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completed,Shah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Jahan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killed the man who made the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Taj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Mahal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because he did not want him to ever build anything more beautiful than the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Taj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Mahal.Shah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also cut off the hands of all of the artists who took part in building the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Taj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Mahal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 for Shah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Jahan,when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he died he was also buried in the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Taj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Mahal,next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his wife.</a:t>
            </a:r>
            <a:endParaRPr lang="zh-CN" altLang="zh-CN" sz="2400" dirty="0">
              <a:solidFill>
                <a:srgbClr val="000000"/>
              </a:solidFill>
              <a:effectLst/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数学模板</Template>
  <TotalTime>0</TotalTime>
  <Words>383</Words>
  <Application>Microsoft Office PowerPoint</Application>
  <PresentationFormat>宽屏</PresentationFormat>
  <Paragraphs>92</Paragraphs>
  <Slides>10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21" baseType="lpstr">
      <vt:lpstr>Adobe 黑体 Std R</vt:lpstr>
      <vt:lpstr>NEU-BZ-S92</vt:lpstr>
      <vt:lpstr>方正书宋_GBK</vt:lpstr>
      <vt:lpstr>黑体</vt:lpstr>
      <vt:lpstr>宋体</vt:lpstr>
      <vt:lpstr>微软雅黑</vt:lpstr>
      <vt:lpstr>Arial</vt:lpstr>
      <vt:lpstr>Calibri</vt:lpstr>
      <vt:lpstr>Calibri Light</vt:lpstr>
      <vt:lpstr>Times New Roman</vt:lpstr>
      <vt:lpstr>WWW.2PPT.COM
</vt:lpstr>
      <vt:lpstr>Asia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2018-10-20T02:37:00Z</dcterms:created>
  <dcterms:modified xsi:type="dcterms:W3CDTF">2023-01-16T21:48:33Z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B557BB7D80F245DFA74258E15180E9D3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