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420" r:id="rId3"/>
    <p:sldId id="426" r:id="rId4"/>
    <p:sldId id="413" r:id="rId5"/>
    <p:sldId id="428" r:id="rId6"/>
    <p:sldId id="429" r:id="rId7"/>
    <p:sldId id="430" r:id="rId8"/>
    <p:sldId id="431" r:id="rId9"/>
    <p:sldId id="433" r:id="rId10"/>
    <p:sldId id="437" r:id="rId11"/>
    <p:sldId id="434" r:id="rId12"/>
    <p:sldId id="421" r:id="rId13"/>
    <p:sldId id="419" r:id="rId14"/>
    <p:sldId id="435" r:id="rId15"/>
    <p:sldId id="365" r:id="rId16"/>
    <p:sldId id="422" r:id="rId17"/>
    <p:sldId id="438" r:id="rId18"/>
    <p:sldId id="436" r:id="rId19"/>
    <p:sldId id="416" r:id="rId20"/>
    <p:sldId id="423" r:id="rId21"/>
    <p:sldId id="424" r:id="rId22"/>
    <p:sldId id="425" r:id="rId23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FA"/>
    <a:srgbClr val="0000FF"/>
    <a:srgbClr val="CFE5F6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6D6C087-8C36-4FD8-AB44-65E4AE75E3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EAAF1E0-6143-4899-A691-58C7C5AC629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2137B9-F051-44C8-8F6A-71A84ECEBB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1DB3939-6F03-4F97-9567-0F2EE56989A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588DD0E-9EC1-484E-856A-ED146D3B1C03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3939-6F03-4F97-9567-0F2EE56989A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655F460-AA3C-4E8D-9175-BC30FB727A7F}" type="slidenum">
              <a:rPr lang="zh-CN" altLang="en-US">
                <a:ea typeface="宋体" panose="02010600030101010101" pitchFamily="2" charset="-122"/>
              </a:rPr>
              <a:t>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AE51B1A-A66D-4F84-B7BB-238D833D484E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56721A4-862E-4ABE-B945-725E4F820F06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8FB2762-768B-4771-B3B0-928F9EF0C482}" type="slidenum">
              <a:rPr lang="zh-CN" altLang="en-US">
                <a:ea typeface="宋体" panose="02010600030101010101" pitchFamily="2" charset="-122"/>
              </a:rPr>
              <a:t>20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979C1B3-DF6F-4043-A752-ACA77EAB03E2}" type="slidenum">
              <a:rPr lang="zh-CN" altLang="en-US">
                <a:ea typeface="宋体" panose="02010600030101010101" pitchFamily="2" charset="-122"/>
              </a:rPr>
              <a:t>22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6D341-A2BE-475F-823D-86C6F1D562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D6E71-45FF-4951-B975-38C92BBF515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1BDF-8D68-4D42-9D90-B1725BB4AF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5B564-3DBB-41C8-B71B-31F079E540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8758-2231-4D7D-B137-3C6E7B2D12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92E4A-BC93-4593-AF7F-21C8E373859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C223AC8-CFD2-44B8-82D8-4B52B16827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B88858FE-088F-467C-97B0-90E02FE4843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F87D-3C28-4518-BCFC-6844B165244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EB8AD-F2DD-46DC-B415-9273A247078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639E-438D-4F7F-AE1F-6CCF7B6B4D2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21A08-FF9D-43C9-A37A-875CDE2CD0D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0B26-8C17-4E48-AAA2-35BD2326CE2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E917D-A72C-40E5-9F1C-90CFEAFCCC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1C2D-C8D2-41B6-A0B9-9502B7BBC1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FFE23-B145-40E0-95CE-AEDE979F85B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856E-EA79-452B-9063-4E1FB718F5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A883-B3BD-4CF3-91C1-8036BC60FD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6890A-AB1F-4497-9B60-97FD072AEA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FEE2-CD14-485E-8049-61147B4E36C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33D5-46C8-4146-985A-5006767F98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C52EA-5530-4492-8479-5878CB59690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924B-0F1D-4F56-AC2C-42F144D58D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74433-4D37-4B09-A28C-2697771F61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56E34-F655-49B8-BCF7-35C4D1039F8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0036215-F660-4B71-BF9B-B1DFC9FE635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Lesson21Justtalk&#35838;&#25991;&#21160;&#30011;.sw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4_128k.mp3" TargetMode="External"/><Relationship Id="rId13" Type="http://schemas.openxmlformats.org/officeDocument/2006/relationships/image" Target="../media/image8.png"/><Relationship Id="rId3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2_128k.mp3" TargetMode="External"/><Relationship Id="rId7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4_128k.mp3" TargetMode="External"/><Relationship Id="rId12" Type="http://schemas.openxmlformats.org/officeDocument/2006/relationships/image" Target="../media/image25.jpe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1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1_128k.mp3" TargetMode="External"/><Relationship Id="rId6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3_128k.mp3" TargetMode="External"/><Relationship Id="rId11" Type="http://schemas.openxmlformats.org/officeDocument/2006/relationships/slideLayout" Target="../slideLayouts/slideLayout3.xml"/><Relationship Id="rId5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3_128k.mp3" TargetMode="External"/><Relationship Id="rId10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5_128k.mp3" TargetMode="External"/><Relationship Id="rId4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2_128k.mp3" TargetMode="External"/><Relationship Id="rId9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&#21477;5_128k.mp3" TargetMode="External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hyperlink" Target="Lesson21__Just__read__and__write&#35838;&#25991;&#21160;&#30011;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hyperlink" Target="Lesson21__Let&#65287;s__chant&#35838;&#25991;&#21160;&#30011;1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20__Let&#65287;s__sing__&#35838;&#25991;&#21160;&#30011;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hot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hot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cold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1%20&#25945;&#23398;&#35838;&#20214;\cold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3"/>
          <p:cNvSpPr>
            <a:spLocks noGrp="1"/>
          </p:cNvSpPr>
          <p:nvPr>
            <p:ph type="ctrTitle"/>
          </p:nvPr>
        </p:nvSpPr>
        <p:spPr bwMode="auto">
          <a:xfrm>
            <a:off x="467544" y="2708920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4400" b="1" spc="-1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Unit4 How’s the weather today?</a:t>
            </a:r>
            <a:endParaRPr lang="zh-CN" altLang="en-US" sz="4400" b="1" spc="-15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70057" y="1124744"/>
            <a:ext cx="6048672" cy="566961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汉仪大宋简" pitchFamily="49" charset="-122"/>
                <a:ea typeface="汉仪大宋简" pitchFamily="49" charset="-122"/>
              </a:rPr>
              <a:t>人教精通版四年级上册</a:t>
            </a:r>
            <a:endParaRPr lang="zh-CN" altLang="en-US" sz="3600" b="1" dirty="0">
              <a:solidFill>
                <a:srgbClr val="C00000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15719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5300" y="981075"/>
            <a:ext cx="8353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hot today. Can I have ice cream?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6" y="1988840"/>
            <a:ext cx="5472608" cy="399500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6075" y="908050"/>
            <a:ext cx="87677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cold today. Can I have some hot water?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2551" y="1814380"/>
            <a:ext cx="5820604" cy="398542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0" y="1416050"/>
            <a:ext cx="4946469" cy="5094514"/>
          </a:xfrm>
          <a:prstGeom prst="rect">
            <a:avLst/>
          </a:prstGeom>
        </p:spPr>
      </p:pic>
      <p:pic>
        <p:nvPicPr>
          <p:cNvPr id="32771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2773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03688" y="3500438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标题 1"/>
          <p:cNvSpPr txBox="1"/>
          <p:nvPr/>
        </p:nvSpPr>
        <p:spPr bwMode="auto">
          <a:xfrm>
            <a:off x="3563938" y="368300"/>
            <a:ext cx="2808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矩形 2"/>
          <p:cNvSpPr>
            <a:spLocks noChangeArrowheads="1"/>
          </p:cNvSpPr>
          <p:nvPr/>
        </p:nvSpPr>
        <p:spPr bwMode="auto">
          <a:xfrm>
            <a:off x="1031875" y="830263"/>
            <a:ext cx="7162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Guess! What are they talking about?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49" y="1104900"/>
            <a:ext cx="4946469" cy="5094514"/>
          </a:xfrm>
          <a:prstGeom prst="rect">
            <a:avLst/>
          </a:prstGeom>
        </p:spPr>
      </p:pic>
      <p:pic>
        <p:nvPicPr>
          <p:cNvPr id="33795" name="图片 6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7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34975" y="887413"/>
            <a:ext cx="2841625" cy="1681162"/>
            <a:chOff x="439205" y="971285"/>
            <a:chExt cx="2841473" cy="1681601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439205" y="1212648"/>
              <a:ext cx="2841473" cy="1440238"/>
            </a:xfrm>
            <a:prstGeom prst="wedgeRoundRectCallout">
              <a:avLst>
                <a:gd name="adj1" fmla="val 57709"/>
                <a:gd name="adj2" fmla="val 259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Dad, it’s hot today. Shall we go swimming?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726599" y="971285"/>
              <a:ext cx="352406" cy="3429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28625" y="3109913"/>
            <a:ext cx="3027363" cy="1576387"/>
            <a:chOff x="251521" y="2975905"/>
            <a:chExt cx="3026935" cy="1576405"/>
          </a:xfrm>
        </p:grpSpPr>
        <p:sp>
          <p:nvSpPr>
            <p:cNvPr id="11" name="圆角矩形标注 10"/>
            <p:cNvSpPr/>
            <p:nvPr/>
          </p:nvSpPr>
          <p:spPr bwMode="auto">
            <a:xfrm>
              <a:off x="251521" y="3191807"/>
              <a:ext cx="3026935" cy="1360503"/>
            </a:xfrm>
            <a:prstGeom prst="wedgeRoundRectCallout">
              <a:avLst>
                <a:gd name="adj1" fmla="val 45566"/>
                <a:gd name="adj2" fmla="val 6633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Mum, can I have some cold water, please?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07054" y="2975905"/>
              <a:ext cx="352375" cy="3444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组合 18"/>
          <p:cNvGrpSpPr/>
          <p:nvPr/>
        </p:nvGrpSpPr>
        <p:grpSpPr bwMode="auto">
          <a:xfrm>
            <a:off x="6046960" y="3463722"/>
            <a:ext cx="2592288" cy="880061"/>
            <a:chOff x="568216" y="817879"/>
            <a:chExt cx="2590973" cy="878259"/>
          </a:xfrm>
          <a:solidFill>
            <a:schemeClr val="bg1"/>
          </a:solidFill>
        </p:grpSpPr>
        <p:sp>
          <p:nvSpPr>
            <p:cNvPr id="14" name="圆角矩形标注 13"/>
            <p:cNvSpPr/>
            <p:nvPr/>
          </p:nvSpPr>
          <p:spPr>
            <a:xfrm>
              <a:off x="568216" y="1032328"/>
              <a:ext cx="2590973" cy="663810"/>
            </a:xfrm>
            <a:prstGeom prst="wedgeRoundRectCallout">
              <a:avLst>
                <a:gd name="adj1" fmla="val -43629"/>
                <a:gd name="adj2" fmla="val 87995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Here you are.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708453" y="817879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组合 29"/>
          <p:cNvGrpSpPr/>
          <p:nvPr/>
        </p:nvGrpSpPr>
        <p:grpSpPr bwMode="auto">
          <a:xfrm>
            <a:off x="6156325" y="933450"/>
            <a:ext cx="2162175" cy="1241425"/>
            <a:chOff x="4132227" y="748712"/>
            <a:chExt cx="2163757" cy="1242419"/>
          </a:xfrm>
        </p:grpSpPr>
        <p:sp>
          <p:nvSpPr>
            <p:cNvPr id="17" name="圆角矩形标注 16"/>
            <p:cNvSpPr/>
            <p:nvPr/>
          </p:nvSpPr>
          <p:spPr bwMode="auto">
            <a:xfrm>
              <a:off x="4132227" y="987028"/>
              <a:ext cx="2163757" cy="1004103"/>
            </a:xfrm>
            <a:prstGeom prst="wedgeRoundRectCallout">
              <a:avLst>
                <a:gd name="adj1" fmla="val -63604"/>
                <a:gd name="adj2" fmla="val 2842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Good idea! Let’s go.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5071126" y="748712"/>
              <a:ext cx="352683" cy="343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组合 18"/>
          <p:cNvGrpSpPr/>
          <p:nvPr/>
        </p:nvGrpSpPr>
        <p:grpSpPr bwMode="auto">
          <a:xfrm>
            <a:off x="4106964" y="5085184"/>
            <a:ext cx="2987128" cy="880061"/>
            <a:chOff x="568216" y="817879"/>
            <a:chExt cx="2985613" cy="878259"/>
          </a:xfrm>
          <a:solidFill>
            <a:schemeClr val="bg1"/>
          </a:solidFill>
        </p:grpSpPr>
        <p:sp>
          <p:nvSpPr>
            <p:cNvPr id="23" name="圆角矩形标注 22"/>
            <p:cNvSpPr/>
            <p:nvPr/>
          </p:nvSpPr>
          <p:spPr>
            <a:xfrm>
              <a:off x="568216" y="1032328"/>
              <a:ext cx="2985613" cy="663810"/>
            </a:xfrm>
            <a:prstGeom prst="wedgeRoundRectCallout">
              <a:avLst>
                <a:gd name="adj1" fmla="val -56416"/>
                <a:gd name="adj2" fmla="val -37293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Thank you, Mum.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904285" y="817879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5398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4335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38084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38084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414963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AutoShape 23"/>
          <p:cNvSpPr>
            <a:spLocks noChangeArrowheads="1"/>
          </p:cNvSpPr>
          <p:nvPr/>
        </p:nvSpPr>
        <p:spPr bwMode="auto">
          <a:xfrm>
            <a:off x="1403350" y="1822450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19" name="AutoShape 24"/>
          <p:cNvSpPr>
            <a:spLocks noChangeArrowheads="1"/>
          </p:cNvSpPr>
          <p:nvPr/>
        </p:nvSpPr>
        <p:spPr bwMode="auto">
          <a:xfrm>
            <a:off x="3632200" y="1822450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20" name="AutoShape 25"/>
          <p:cNvSpPr>
            <a:spLocks noChangeArrowheads="1"/>
          </p:cNvSpPr>
          <p:nvPr/>
        </p:nvSpPr>
        <p:spPr bwMode="auto">
          <a:xfrm>
            <a:off x="1574800" y="1593850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08350"/>
            <a:ext cx="2051050" cy="2160588"/>
            <a:chOff x="0" y="0"/>
            <a:chExt cx="1633" cy="1815"/>
          </a:xfrm>
        </p:grpSpPr>
        <p:pic>
          <p:nvPicPr>
            <p:cNvPr id="3483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8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08350"/>
            <a:ext cx="1803400" cy="2160588"/>
            <a:chOff x="0" y="0"/>
            <a:chExt cx="1514" cy="1814"/>
          </a:xfrm>
        </p:grpSpPr>
        <p:pic>
          <p:nvPicPr>
            <p:cNvPr id="34835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6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123950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4" name="WordArt 7"/>
          <p:cNvSpPr>
            <a:spLocks noChangeArrowheads="1" noChangeShapeType="1" noTextEdit="1"/>
          </p:cNvSpPr>
          <p:nvPr/>
        </p:nvSpPr>
        <p:spPr bwMode="auto">
          <a:xfrm>
            <a:off x="3395663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5" name="WordArt 7"/>
          <p:cNvSpPr>
            <a:spLocks noChangeArrowheads="1" noChangeShapeType="1" noTextEdit="1"/>
          </p:cNvSpPr>
          <p:nvPr/>
        </p:nvSpPr>
        <p:spPr bwMode="auto">
          <a:xfrm>
            <a:off x="5749925" y="331152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46438"/>
            <a:ext cx="2041525" cy="2374900"/>
            <a:chOff x="2160" y="1584"/>
            <a:chExt cx="1714" cy="1995"/>
          </a:xfrm>
        </p:grpSpPr>
        <p:pic>
          <p:nvPicPr>
            <p:cNvPr id="34833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482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829" name="组合 22"/>
          <p:cNvGrpSpPr/>
          <p:nvPr/>
        </p:nvGrpSpPr>
        <p:grpSpPr bwMode="auto">
          <a:xfrm>
            <a:off x="1060450" y="1103313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2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36949" y="1039813"/>
            <a:ext cx="1862762" cy="1919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1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5862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5863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586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04528" y="1261511"/>
            <a:ext cx="6507832" cy="48317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7891" name="标题 1"/>
          <p:cNvSpPr>
            <a:spLocks noGrp="1"/>
          </p:cNvSpPr>
          <p:nvPr>
            <p:ph type="title"/>
          </p:nvPr>
        </p:nvSpPr>
        <p:spPr bwMode="auto">
          <a:xfrm>
            <a:off x="2916238" y="220663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Just read and write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7894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5013325"/>
            <a:ext cx="9239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90" y="1585913"/>
            <a:ext cx="6553200" cy="4791075"/>
          </a:xfrm>
          <a:prstGeom prst="rect">
            <a:avLst/>
          </a:prstGeom>
        </p:spPr>
      </p:pic>
      <p:pic>
        <p:nvPicPr>
          <p:cNvPr id="3891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059113" y="830263"/>
            <a:ext cx="357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小小天气预报员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27088" y="1700213"/>
            <a:ext cx="5113337" cy="1982787"/>
            <a:chOff x="899592" y="1590675"/>
            <a:chExt cx="5113338" cy="1982341"/>
          </a:xfrm>
        </p:grpSpPr>
        <p:sp>
          <p:nvSpPr>
            <p:cNvPr id="9" name="云形标注 8"/>
            <p:cNvSpPr/>
            <p:nvPr/>
          </p:nvSpPr>
          <p:spPr>
            <a:xfrm>
              <a:off x="899592" y="1590675"/>
              <a:ext cx="5113338" cy="1982341"/>
            </a:xfrm>
            <a:prstGeom prst="cloudCallout">
              <a:avLst>
                <a:gd name="adj1" fmla="val -16328"/>
                <a:gd name="adj2" fmla="val 6864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38922" name="矩形 10"/>
            <p:cNvSpPr>
              <a:spLocks noChangeArrowheads="1"/>
            </p:cNvSpPr>
            <p:nvPr/>
          </p:nvSpPr>
          <p:spPr bwMode="auto">
            <a:xfrm>
              <a:off x="1630063" y="1877798"/>
              <a:ext cx="386473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F1F2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Hello. This is the weather report. I’m … It’s cold in Harbin. </a:t>
              </a:r>
              <a:endParaRPr lang="zh-CN" altLang="en-US" sz="2800" dirty="0">
                <a:solidFill>
                  <a:srgbClr val="1F1F2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8919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720725"/>
            <a:ext cx="22256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479550" y="792163"/>
            <a:ext cx="12112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 txBox="1"/>
          <p:nvPr/>
        </p:nvSpPr>
        <p:spPr bwMode="auto">
          <a:xfrm>
            <a:off x="2411413" y="668338"/>
            <a:ext cx="3960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Do a survey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9939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14375" y="1639888"/>
          <a:ext cx="7705725" cy="324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177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0" marR="91450" marT="45737" marB="45737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7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76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0" marR="91450" marT="45737" marB="45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76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0" marR="91450" marT="45737" marB="457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73" name="矩形 9"/>
          <p:cNvSpPr>
            <a:spLocks noChangeArrowheads="1"/>
          </p:cNvSpPr>
          <p:nvPr/>
        </p:nvSpPr>
        <p:spPr bwMode="auto">
          <a:xfrm>
            <a:off x="468313" y="5084763"/>
            <a:ext cx="7569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47B6E7"/>
              </a:buClr>
              <a:buSzPct val="90000"/>
            </a:pPr>
            <a:r>
              <a:rPr lang="zh-CN" altLang="en-US" sz="24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（注意使用“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 weather do you like? Shall we …?  </a:t>
            </a:r>
          </a:p>
          <a:p>
            <a:pPr eaLnBrk="1" hangingPunct="1">
              <a:lnSpc>
                <a:spcPct val="110000"/>
              </a:lnSpc>
              <a:buClr>
                <a:srgbClr val="47B6E7"/>
              </a:buClr>
              <a:buSzPct val="90000"/>
            </a:pP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Let’s … Can I have …?</a:t>
            </a:r>
            <a:r>
              <a:rPr lang="zh-CN" altLang="en-US" sz="24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”等语句进行问答。）</a:t>
            </a:r>
            <a:endParaRPr lang="en-US" altLang="zh-CN" sz="24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74" name="矩形 11"/>
          <p:cNvSpPr>
            <a:spLocks noChangeArrowheads="1"/>
          </p:cNvSpPr>
          <p:nvPr/>
        </p:nvSpPr>
        <p:spPr bwMode="auto">
          <a:xfrm>
            <a:off x="858838" y="1912938"/>
            <a:ext cx="1109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Name 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9975" name="矩形 12"/>
          <p:cNvSpPr>
            <a:spLocks noChangeArrowheads="1"/>
          </p:cNvSpPr>
          <p:nvPr/>
        </p:nvSpPr>
        <p:spPr bwMode="auto">
          <a:xfrm>
            <a:off x="1979613" y="1701800"/>
            <a:ext cx="2119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 weather you like 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9976" name="矩形 13"/>
          <p:cNvSpPr>
            <a:spLocks noChangeArrowheads="1"/>
          </p:cNvSpPr>
          <p:nvPr/>
        </p:nvSpPr>
        <p:spPr bwMode="auto">
          <a:xfrm>
            <a:off x="4027488" y="1704975"/>
            <a:ext cx="2119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 activities you like 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9977" name="矩形 14"/>
          <p:cNvSpPr>
            <a:spLocks noChangeArrowheads="1"/>
          </p:cNvSpPr>
          <p:nvPr/>
        </p:nvSpPr>
        <p:spPr bwMode="auto">
          <a:xfrm>
            <a:off x="6073775" y="1687513"/>
            <a:ext cx="2355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 food and drinks you like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9800" y="2665413"/>
            <a:ext cx="8683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Mary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60588" y="2665413"/>
            <a:ext cx="17938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hot weather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98925" y="2665413"/>
            <a:ext cx="20510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go swimming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72225" y="2665413"/>
            <a:ext cx="1778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watermelon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9982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2088" y="5084763"/>
            <a:ext cx="1233487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3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720725"/>
            <a:ext cx="22256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1552575" y="792163"/>
            <a:ext cx="10048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450" y="1092615"/>
            <a:ext cx="6772436" cy="481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63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chant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4096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文本框 6"/>
          <p:cNvSpPr txBox="1">
            <a:spLocks noChangeArrowheads="1"/>
          </p:cNvSpPr>
          <p:nvPr/>
        </p:nvSpPr>
        <p:spPr bwMode="auto">
          <a:xfrm>
            <a:off x="1258888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0966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49713" y="3046413"/>
            <a:ext cx="9239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050456"/>
            <a:ext cx="6912197" cy="4899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3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57988" y="4868863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8913" y="1876449"/>
            <a:ext cx="693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标题 4"/>
          <p:cNvSpPr>
            <a:spLocks noGrp="1"/>
          </p:cNvSpPr>
          <p:nvPr>
            <p:ph type="title"/>
          </p:nvPr>
        </p:nvSpPr>
        <p:spPr bwMode="auto">
          <a:xfrm>
            <a:off x="1619250" y="603274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395437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8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452462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2019300" y="1944712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8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本课学习的描述天气状况的单词有</a:t>
            </a:r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1991" name="Text Box 2"/>
          <p:cNvSpPr txBox="1">
            <a:spLocks noChangeArrowheads="1"/>
          </p:cNvSpPr>
          <p:nvPr/>
        </p:nvSpPr>
        <p:spPr bwMode="auto">
          <a:xfrm>
            <a:off x="5724525" y="5140349"/>
            <a:ext cx="106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cold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1992" name="Text Box 2"/>
          <p:cNvSpPr txBox="1">
            <a:spLocks noChangeArrowheads="1"/>
          </p:cNvSpPr>
          <p:nvPr/>
        </p:nvSpPr>
        <p:spPr bwMode="auto">
          <a:xfrm>
            <a:off x="2339975" y="5137174"/>
            <a:ext cx="911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hot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667375" y="5138762"/>
            <a:ext cx="1281113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268538" y="5138762"/>
            <a:ext cx="12954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1717" y="2705024"/>
            <a:ext cx="2933360" cy="22900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33485" y="2756501"/>
            <a:ext cx="2867118" cy="2155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2863" y="2222401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标题 4"/>
          <p:cNvSpPr>
            <a:spLocks noGrp="1"/>
          </p:cNvSpPr>
          <p:nvPr>
            <p:ph type="title"/>
          </p:nvPr>
        </p:nvSpPr>
        <p:spPr bwMode="auto">
          <a:xfrm>
            <a:off x="1619250" y="693638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557238"/>
            <a:ext cx="72009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037" name="矩形 8"/>
          <p:cNvSpPr>
            <a:spLocks noChangeArrowheads="1"/>
          </p:cNvSpPr>
          <p:nvPr/>
        </p:nvSpPr>
        <p:spPr bwMode="auto">
          <a:xfrm>
            <a:off x="1887538" y="2220813"/>
            <a:ext cx="5953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如何表达天气炎热或寒冷，并提出请求或建议呢？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90725" y="3530501"/>
            <a:ext cx="5588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hot/cold today.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89138" y="4452838"/>
            <a:ext cx="3276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Can I have … 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4"/>
          <p:cNvSpPr>
            <a:spLocks noGrp="1"/>
          </p:cNvSpPr>
          <p:nvPr>
            <p:ph type="title"/>
          </p:nvPr>
        </p:nvSpPr>
        <p:spPr bwMode="auto">
          <a:xfrm>
            <a:off x="640556" y="692696"/>
            <a:ext cx="7886700" cy="9085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08025" y="1978844"/>
            <a:ext cx="78962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4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查找并了解我国冬天有哪些城市气候寒冷，夏天有哪些城市气候炎热，并记录在本子上或做成英文手抄报。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22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8131968" y="2276872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746066" y="376478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8092141" y="376478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419872" y="4509120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738960" y="450912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051697" y="4509120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63563" y="1748657"/>
            <a:ext cx="8040687" cy="362456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973" y="2420888"/>
            <a:ext cx="4230638" cy="2955823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83" y="2449343"/>
            <a:ext cx="4214480" cy="2923873"/>
          </a:xfrm>
          <a:prstGeom prst="ellipse">
            <a:avLst/>
          </a:prstGeom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63713" y="1196975"/>
            <a:ext cx="65293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… today. Shall we … 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Look and say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151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2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1308100"/>
            <a:ext cx="36004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10100" y="1749425"/>
            <a:ext cx="3849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hot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643688" y="2894013"/>
            <a:ext cx="431800" cy="0"/>
          </a:xfrm>
          <a:prstGeom prst="line">
            <a:avLst/>
          </a:prstGeom>
          <a:ln w="28575">
            <a:solidFill>
              <a:srgbClr val="00A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ho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2067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076575" y="4581525"/>
            <a:ext cx="33115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hot</a:t>
            </a: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10100" y="1749425"/>
            <a:ext cx="3849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cold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372225" y="2886075"/>
            <a:ext cx="720725" cy="0"/>
          </a:xfrm>
          <a:prstGeom prst="line">
            <a:avLst/>
          </a:prstGeom>
          <a:ln w="28575">
            <a:solidFill>
              <a:srgbClr val="00A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916238" y="4581525"/>
            <a:ext cx="439261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3560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6475" y="1203325"/>
            <a:ext cx="40703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ld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2734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 bwMode="auto">
          <a:xfrm>
            <a:off x="373063" y="1352550"/>
            <a:ext cx="1741487" cy="4160838"/>
            <a:chOff x="960443" y="571500"/>
            <a:chExt cx="2339946" cy="5884618"/>
          </a:xfrm>
        </p:grpSpPr>
        <p:pic>
          <p:nvPicPr>
            <p:cNvPr id="24604" name="图片 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60443" y="571500"/>
              <a:ext cx="2339946" cy="588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1992835" y="1808595"/>
              <a:ext cx="264497" cy="37808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775265" y="5295359"/>
              <a:ext cx="697504" cy="6982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2632075" y="1352550"/>
            <a:ext cx="1739900" cy="4160838"/>
            <a:chOff x="3474629" y="771203"/>
            <a:chExt cx="2210387" cy="5351503"/>
          </a:xfrm>
        </p:grpSpPr>
        <p:pic>
          <p:nvPicPr>
            <p:cNvPr id="24600" name="图片 17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74629" y="771203"/>
              <a:ext cx="2210387" cy="535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4243021" y="5067106"/>
              <a:ext cx="659485" cy="6349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4602" name="图片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7610" y="1772817"/>
              <a:ext cx="231989" cy="104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4456800" y="2625138"/>
              <a:ext cx="242013" cy="24521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4875213" y="1352550"/>
            <a:ext cx="1739900" cy="4160838"/>
            <a:chOff x="3474629" y="771203"/>
            <a:chExt cx="2210387" cy="5351503"/>
          </a:xfrm>
        </p:grpSpPr>
        <p:pic>
          <p:nvPicPr>
            <p:cNvPr id="24596" name="图片 27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74629" y="771203"/>
              <a:ext cx="2210387" cy="535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椭圆 28"/>
            <p:cNvSpPr/>
            <p:nvPr/>
          </p:nvSpPr>
          <p:spPr>
            <a:xfrm>
              <a:off x="4243020" y="5067106"/>
              <a:ext cx="659487" cy="6349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4598" name="图片 2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7610" y="2230554"/>
              <a:ext cx="231989" cy="104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4456799" y="3205003"/>
              <a:ext cx="242013" cy="19131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7058025" y="1366838"/>
            <a:ext cx="1739900" cy="4160837"/>
            <a:chOff x="3474629" y="771203"/>
            <a:chExt cx="2210387" cy="5351503"/>
          </a:xfrm>
        </p:grpSpPr>
        <p:pic>
          <p:nvPicPr>
            <p:cNvPr id="24592" name="图片 3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74629" y="771203"/>
              <a:ext cx="2210387" cy="535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椭圆 33"/>
            <p:cNvSpPr/>
            <p:nvPr/>
          </p:nvSpPr>
          <p:spPr>
            <a:xfrm>
              <a:off x="4243021" y="5067107"/>
              <a:ext cx="659485" cy="6349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4594" name="图片 3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7610" y="2185949"/>
              <a:ext cx="235379" cy="2869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矩形 35"/>
            <p:cNvSpPr/>
            <p:nvPr/>
          </p:nvSpPr>
          <p:spPr>
            <a:xfrm>
              <a:off x="4456800" y="4646500"/>
              <a:ext cx="233946" cy="453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458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73100" y="5514975"/>
            <a:ext cx="1049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40℃</a:t>
            </a:r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930525" y="5514975"/>
            <a:ext cx="100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26℃</a:t>
            </a:r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218113" y="5514975"/>
            <a:ext cx="1011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14℃</a:t>
            </a:r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7335838" y="5514975"/>
            <a:ext cx="1217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-14℃</a:t>
            </a:r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782888" y="750888"/>
            <a:ext cx="144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warm</a:t>
            </a:r>
            <a:endParaRPr lang="zh-CN" altLang="en-US" sz="4000">
              <a:solidFill>
                <a:srgbClr val="0000FF"/>
              </a:solidFill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151438" y="776288"/>
            <a:ext cx="1127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cool</a:t>
            </a:r>
            <a:endParaRPr lang="zh-CN" altLang="en-US" sz="4000">
              <a:solidFill>
                <a:srgbClr val="0000FF"/>
              </a:solidFill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71525" y="750888"/>
            <a:ext cx="99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hot</a:t>
            </a:r>
            <a:endParaRPr lang="zh-CN" altLang="en-US" sz="4000">
              <a:solidFill>
                <a:srgbClr val="0000FF"/>
              </a:solidFill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302500" y="750888"/>
            <a:ext cx="1160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cold</a:t>
            </a:r>
            <a:endParaRPr lang="zh-CN" altLang="en-US" sz="4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  <p:bldP spid="42" grpId="0"/>
      <p:bldP spid="43" grpId="0"/>
      <p:bldP spid="22" grpId="0"/>
      <p:bldP spid="45" grpId="0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03350" y="1270000"/>
            <a:ext cx="1800225" cy="573088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1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7824" y="1211475"/>
            <a:ext cx="273702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3600" b="1" spc="50" dirty="0">
                <a:ln w="11430"/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27200" y="2044700"/>
            <a:ext cx="6300788" cy="297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6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hot          cold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6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warm       cool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58888" y="1090613"/>
            <a:ext cx="1800225" cy="573087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2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59113" y="1054477"/>
            <a:ext cx="410386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spc="50" dirty="0">
                <a:ln w="11430"/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Quick response</a:t>
            </a:r>
            <a:endParaRPr lang="zh-CN" altLang="en-US" sz="3600" b="1" spc="50" dirty="0">
              <a:ln w="11430"/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3013" y="2276475"/>
            <a:ext cx="41179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3013" y="1916113"/>
            <a:ext cx="42195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1954213"/>
            <a:ext cx="457676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12925" y="2000250"/>
            <a:ext cx="55673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75" y="2082800"/>
            <a:ext cx="5688013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79650" y="2124075"/>
            <a:ext cx="4462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31963" y="1746250"/>
            <a:ext cx="52165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95513" y="2000250"/>
            <a:ext cx="4900612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84188" y="933450"/>
            <a:ext cx="8353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hot today. Shall we go swimming?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944" y="1954654"/>
            <a:ext cx="7139675" cy="373902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427</Words>
  <Application>Microsoft Office PowerPoint</Application>
  <PresentationFormat>全屏显示(4:3)</PresentationFormat>
  <Paragraphs>112</Paragraphs>
  <Slides>22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Tahoma</vt:lpstr>
      <vt:lpstr>Times New Roman</vt:lpstr>
      <vt:lpstr>Wingdings</vt:lpstr>
      <vt:lpstr>WWW.2PPT.COM
</vt:lpstr>
      <vt:lpstr>Unit4 How’s the weather today?</vt:lpstr>
      <vt:lpstr>Let’s sing</vt:lpstr>
      <vt:lpstr>Look and say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Just read and write</vt:lpstr>
      <vt:lpstr>PowerPoint 演示文稿</vt:lpstr>
      <vt:lpstr>PowerPoint 演示文稿</vt:lpstr>
      <vt:lpstr>Let’s chant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2023-01-16T21:48:39Z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58592CF8140B4C04A925E26C7925F8CB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