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56CAB-9AA6-4034-95BE-1461EE9C410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7B274-C615-4018-854C-DAD7F103E7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29C90-628E-44DC-A7E9-3C2F52858659}" type="slidenum">
              <a:rPr lang="zh-CN" altLang="en-US">
                <a:solidFill>
                  <a:prstClr val="black"/>
                </a:solidFill>
              </a:rPr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7B274-C615-4018-854C-DAD7F103E7D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F91656C1-59D0-45C6-9A11-ECBE113C90FE}" type="datetimeFigureOut">
              <a:rPr lang="zh-CN" altLang="en-US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2D5E48-EAC8-4831-B019-D74A8D916E15}" type="slidenum">
              <a:rPr lang="zh-CN" altLang="en-US">
                <a:solidFill>
                  <a:prstClr val="black"/>
                </a:solidFill>
              </a:r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1" y="736600"/>
            <a:ext cx="9144001" cy="1177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841E7A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Unit 6  Movies and Theatre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9198" y="2276920"/>
            <a:ext cx="78517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Theatres Are Fun!</a:t>
            </a:r>
            <a:r>
              <a:rPr lang="en-US" altLang="zh-CN" sz="6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908175" y="260350"/>
            <a:ext cx="525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333FF"/>
                </a:solidFill>
                <a:latin typeface="宋体" panose="02010600030101010101" pitchFamily="2" charset="-122"/>
              </a:rPr>
              <a:t>九年级英语  </a:t>
            </a:r>
            <a:r>
              <a:rPr lang="en-US" altLang="zh-CN" sz="2400" dirty="0">
                <a:solidFill>
                  <a:srgbClr val="3333FF"/>
                </a:solidFill>
                <a:latin typeface="宋体" panose="02010600030101010101" pitchFamily="2" charset="-122"/>
              </a:rPr>
              <a:t>[</a:t>
            </a:r>
            <a:r>
              <a:rPr lang="zh-CN" altLang="en-US" sz="2400" dirty="0">
                <a:solidFill>
                  <a:srgbClr val="3333FF"/>
                </a:solidFill>
                <a:latin typeface="宋体" panose="02010600030101010101" pitchFamily="2" charset="-122"/>
              </a:rPr>
              <a:t>冀教版</a:t>
            </a:r>
            <a:r>
              <a:rPr lang="en-US" altLang="zh-CN" sz="2400" dirty="0">
                <a:solidFill>
                  <a:srgbClr val="3333FF"/>
                </a:solidFill>
                <a:latin typeface="宋体" panose="02010600030101010101" pitchFamily="2" charset="-122"/>
              </a:rPr>
              <a:t>]</a:t>
            </a:r>
            <a:endParaRPr lang="zh-CN" altLang="en-US" sz="2400" dirty="0">
              <a:solidFill>
                <a:srgbClr val="3333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0178" y="5085115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mtClean="0"/>
              <a:t>Othello 《</a:t>
            </a:r>
            <a:r>
              <a:rPr lang="zh-CN" altLang="en-US" smtClean="0"/>
              <a:t>奥赛罗</a:t>
            </a:r>
            <a:r>
              <a:rPr lang="en-US" altLang="zh-CN" smtClean="0"/>
              <a:t>》</a:t>
            </a:r>
            <a:endParaRPr lang="zh-CN" altLang="en-US" smtClean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196975"/>
            <a:ext cx="4038600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smtClean="0"/>
              <a:t>Theme </a:t>
            </a:r>
            <a:r>
              <a:rPr lang="zh-CN" altLang="en-US" sz="4000" smtClean="0"/>
              <a:t>（主题）</a:t>
            </a:r>
          </a:p>
          <a:p>
            <a:r>
              <a:rPr lang="en-US" altLang="zh-CN" sz="4000" smtClean="0"/>
              <a:t>doubt </a:t>
            </a:r>
            <a:r>
              <a:rPr lang="zh-CN" altLang="en-US" sz="4000" smtClean="0"/>
              <a:t>（怀疑）</a:t>
            </a:r>
          </a:p>
          <a:p>
            <a:r>
              <a:rPr lang="en-US" altLang="zh-CN" sz="4000" smtClean="0"/>
              <a:t>Envy </a:t>
            </a:r>
            <a:r>
              <a:rPr lang="zh-CN" altLang="en-US" sz="4000" smtClean="0"/>
              <a:t>（嫉妒）</a:t>
            </a:r>
          </a:p>
          <a:p>
            <a:endParaRPr lang="zh-CN" altLang="en-US" sz="4000" smtClean="0"/>
          </a:p>
        </p:txBody>
      </p:sp>
      <p:pic>
        <p:nvPicPr>
          <p:cNvPr id="41990" name="Picture 6" descr="p24526027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4248150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mtClean="0"/>
              <a:t>Macbeth 《</a:t>
            </a:r>
            <a:r>
              <a:rPr lang="zh-CN" altLang="en-US" smtClean="0"/>
              <a:t>麦克白</a:t>
            </a:r>
            <a:r>
              <a:rPr lang="en-US" altLang="zh-CN" smtClean="0"/>
              <a:t>》</a:t>
            </a:r>
            <a:endParaRPr lang="zh-CN" altLang="en-US" smtClean="0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4724400"/>
            <a:ext cx="8229600" cy="165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2400" smtClean="0"/>
              <a:t>Theme </a:t>
            </a:r>
            <a:r>
              <a:rPr lang="zh-CN" altLang="en-US" sz="2400" smtClean="0"/>
              <a:t>（主题）</a:t>
            </a:r>
          </a:p>
          <a:p>
            <a:pPr>
              <a:lnSpc>
                <a:spcPct val="80000"/>
              </a:lnSpc>
            </a:pPr>
            <a:r>
              <a:rPr lang="en-US" altLang="zh-CN" sz="2400" smtClean="0"/>
              <a:t>Ambition</a:t>
            </a:r>
            <a:r>
              <a:rPr lang="zh-CN" altLang="en-US" sz="2400" smtClean="0"/>
              <a:t>（野心）</a:t>
            </a:r>
          </a:p>
          <a:p>
            <a:pPr>
              <a:lnSpc>
                <a:spcPct val="80000"/>
              </a:lnSpc>
            </a:pPr>
            <a:r>
              <a:rPr lang="en-US" altLang="zh-CN" sz="2400" smtClean="0"/>
              <a:t>Fear</a:t>
            </a:r>
            <a:r>
              <a:rPr lang="zh-CN" altLang="en-US" sz="2400" smtClean="0"/>
              <a:t>（恐惧）</a:t>
            </a:r>
          </a:p>
          <a:p>
            <a:pPr>
              <a:lnSpc>
                <a:spcPct val="80000"/>
              </a:lnSpc>
            </a:pPr>
            <a:r>
              <a:rPr lang="en-US" altLang="zh-CN" sz="2400" smtClean="0"/>
              <a:t>Suspicion</a:t>
            </a:r>
            <a:r>
              <a:rPr lang="zh-CN" altLang="en-US" sz="2400" smtClean="0"/>
              <a:t>（猜疑）</a:t>
            </a:r>
          </a:p>
          <a:p>
            <a:pPr>
              <a:lnSpc>
                <a:spcPct val="80000"/>
              </a:lnSpc>
            </a:pPr>
            <a:endParaRPr lang="zh-CN" altLang="en-US" sz="2400" smtClean="0"/>
          </a:p>
          <a:p>
            <a:pPr>
              <a:lnSpc>
                <a:spcPct val="80000"/>
              </a:lnSpc>
            </a:pPr>
            <a:endParaRPr lang="zh-CN" altLang="en-US" sz="2400" smtClean="0"/>
          </a:p>
          <a:p>
            <a:pPr>
              <a:lnSpc>
                <a:spcPct val="80000"/>
              </a:lnSpc>
            </a:pPr>
            <a:endParaRPr lang="zh-CN" altLang="en-US" sz="2400" smtClean="0"/>
          </a:p>
          <a:p>
            <a:pPr>
              <a:lnSpc>
                <a:spcPct val="80000"/>
              </a:lnSpc>
            </a:pPr>
            <a:endParaRPr lang="zh-CN" altLang="en-US" sz="1600" smtClean="0"/>
          </a:p>
        </p:txBody>
      </p:sp>
      <p:pic>
        <p:nvPicPr>
          <p:cNvPr id="43018" name="Picture 10" descr="e6d38a8d2d806178e5aadf0527204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36613"/>
            <a:ext cx="8128000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200" i="1" smtClean="0">
                <a:latin typeface="Times New Roman" panose="02020603050405020304" pitchFamily="18" charset="0"/>
              </a:rPr>
              <a:t>The Merchant of Venice</a:t>
            </a:r>
            <a:r>
              <a:rPr lang="en-US" altLang="zh-CN" sz="4000" i="1" smtClean="0"/>
              <a:t/>
            </a:r>
            <a:br>
              <a:rPr lang="en-US" altLang="zh-CN" sz="4000" i="1" smtClean="0"/>
            </a:br>
            <a:r>
              <a:rPr lang="en-US" altLang="zh-CN" sz="4000" smtClean="0"/>
              <a:t>  </a:t>
            </a:r>
            <a:r>
              <a:rPr lang="en-US" altLang="zh-CN" sz="2400" smtClean="0"/>
              <a:t>《</a:t>
            </a:r>
            <a:r>
              <a:rPr lang="zh-CN" altLang="en-US" sz="2400" smtClean="0"/>
              <a:t>威尼斯商人</a:t>
            </a:r>
            <a:r>
              <a:rPr lang="en-US" altLang="zh-CN" sz="2400" smtClean="0"/>
              <a:t>》</a:t>
            </a:r>
            <a:endParaRPr lang="zh-CN" altLang="en-US" sz="4000" smtClean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600200"/>
            <a:ext cx="4819650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mtClean="0"/>
              <a:t>Theme </a:t>
            </a:r>
            <a:r>
              <a:rPr lang="zh-CN" altLang="en-US" smtClean="0"/>
              <a:t>（主题）</a:t>
            </a:r>
          </a:p>
          <a:p>
            <a:r>
              <a:rPr lang="en-US" altLang="zh-CN" smtClean="0"/>
              <a:t>Praise friendship and love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mtClean="0"/>
              <a:t>  （歌颂友谊和爱情）</a:t>
            </a:r>
          </a:p>
          <a:p>
            <a:r>
              <a:rPr lang="en-US" altLang="zh-CN" smtClean="0"/>
              <a:t>Satire greed 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mtClean="0"/>
              <a:t>  （讽刺贪婪）</a:t>
            </a:r>
          </a:p>
        </p:txBody>
      </p:sp>
      <p:pic>
        <p:nvPicPr>
          <p:cNvPr id="58376" name="Picture 8" descr="3c46f779fc3c3f5fef1e037b1ad40f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4032250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200" i="1" smtClean="0">
                <a:latin typeface="Times New Roman" panose="02020603050405020304" pitchFamily="18" charset="0"/>
              </a:rPr>
              <a:t>A Midsummer Night’s Dream</a:t>
            </a:r>
            <a:r>
              <a:rPr lang="en-US" altLang="zh-CN" sz="4000" smtClean="0"/>
              <a:t> </a:t>
            </a:r>
            <a:br>
              <a:rPr lang="en-US" altLang="zh-CN" sz="4000" smtClean="0"/>
            </a:br>
            <a:r>
              <a:rPr lang="en-US" altLang="zh-CN" sz="4000" smtClean="0"/>
              <a:t>  </a:t>
            </a:r>
            <a:r>
              <a:rPr lang="en-US" altLang="zh-CN" sz="2400" smtClean="0"/>
              <a:t>《</a:t>
            </a:r>
            <a:r>
              <a:rPr lang="zh-CN" altLang="en-US" sz="2400" smtClean="0"/>
              <a:t>仲夏夜之梦</a:t>
            </a:r>
            <a:r>
              <a:rPr lang="en-US" altLang="zh-CN" sz="2400" smtClean="0"/>
              <a:t>》</a:t>
            </a:r>
            <a:endParaRPr lang="zh-CN" altLang="en-US" sz="2400" smtClean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600200"/>
            <a:ext cx="4038600" cy="506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mtClean="0"/>
              <a:t>Theme </a:t>
            </a:r>
            <a:r>
              <a:rPr lang="zh-CN" altLang="en-US" smtClean="0"/>
              <a:t>（主题）</a:t>
            </a:r>
          </a:p>
          <a:p>
            <a:r>
              <a:rPr lang="en-US" altLang="zh-CN" smtClean="0"/>
              <a:t>Misfit </a:t>
            </a:r>
            <a:r>
              <a:rPr lang="zh-CN" altLang="en-US" smtClean="0"/>
              <a:t>（乱点鸳鸯谱）</a:t>
            </a:r>
          </a:p>
        </p:txBody>
      </p:sp>
      <p:pic>
        <p:nvPicPr>
          <p:cNvPr id="56327" name="Picture 7" descr="8a16b4e97dd56a659f05b924f7f3bb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4318000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600" i="1" smtClean="0">
                <a:latin typeface="Times New Roman" panose="02020603050405020304" pitchFamily="18" charset="0"/>
              </a:rPr>
              <a:t>As You Like It</a:t>
            </a:r>
            <a:r>
              <a:rPr lang="en-US" altLang="zh-CN" smtClean="0"/>
              <a:t> </a:t>
            </a:r>
            <a:r>
              <a:rPr lang="en-US" altLang="zh-CN" sz="2800" smtClean="0"/>
              <a:t>《</a:t>
            </a:r>
            <a:r>
              <a:rPr lang="zh-CN" altLang="en-US" sz="2800" smtClean="0"/>
              <a:t>皆大欢喜</a:t>
            </a:r>
            <a:r>
              <a:rPr lang="en-US" altLang="zh-CN" sz="2800" smtClean="0"/>
              <a:t>》</a:t>
            </a:r>
            <a:endParaRPr lang="zh-CN" altLang="en-US" sz="2800" smtClean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292600"/>
            <a:ext cx="8229600" cy="183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smtClean="0"/>
              <a:t>Theme </a:t>
            </a:r>
            <a:r>
              <a:rPr lang="zh-CN" altLang="en-US" sz="2800" smtClean="0"/>
              <a:t>（主题）</a:t>
            </a:r>
          </a:p>
          <a:p>
            <a:r>
              <a:rPr lang="en-US" altLang="zh-CN" sz="2800" smtClean="0"/>
              <a:t>kindness defeats evil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smtClean="0"/>
              <a:t>  （以善胜恶）</a:t>
            </a:r>
          </a:p>
          <a:p>
            <a:endParaRPr lang="zh-CN" altLang="en-US" sz="2800" smtClean="0"/>
          </a:p>
          <a:p>
            <a:endParaRPr lang="zh-CN" altLang="en-US" sz="2800" smtClean="0"/>
          </a:p>
        </p:txBody>
      </p:sp>
      <p:pic>
        <p:nvPicPr>
          <p:cNvPr id="54279" name="Picture 7" descr="147cb5ec2023665da7a6ced2b9f526d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125538"/>
            <a:ext cx="5834063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600" i="1" smtClean="0">
                <a:latin typeface="Times New Roman" panose="02020603050405020304" pitchFamily="18" charset="0"/>
              </a:rPr>
              <a:t>Twelfth Night</a:t>
            </a:r>
            <a:r>
              <a:rPr lang="en-US" altLang="zh-CN" smtClean="0"/>
              <a:t> </a:t>
            </a:r>
            <a:r>
              <a:rPr lang="en-US" altLang="zh-CN" sz="3200" smtClean="0"/>
              <a:t>《</a:t>
            </a:r>
            <a:r>
              <a:rPr lang="zh-CN" altLang="en-US" sz="3200" smtClean="0"/>
              <a:t>第十二夜</a:t>
            </a:r>
            <a:r>
              <a:rPr lang="en-US" altLang="zh-CN" sz="3200" smtClean="0"/>
              <a:t>》</a:t>
            </a:r>
            <a:endParaRPr lang="zh-CN" altLang="en-US" sz="3200" smtClean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268413"/>
            <a:ext cx="4038600" cy="485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284663" y="1412875"/>
            <a:ext cx="4259262" cy="522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mtClean="0"/>
              <a:t>Theme </a:t>
            </a:r>
            <a:r>
              <a:rPr lang="zh-CN" altLang="en-US" smtClean="0"/>
              <a:t>（主题）</a:t>
            </a:r>
          </a:p>
          <a:p>
            <a:r>
              <a:rPr lang="zh-CN" altLang="zh-CN" smtClean="0"/>
              <a:t>Praise women’s talent</a:t>
            </a:r>
            <a:endParaRPr lang="en-US" altLang="zh-CN" smtClean="0"/>
          </a:p>
          <a:p>
            <a:pPr>
              <a:buFont typeface="Arial" panose="020B0604020202020204" pitchFamily="34" charset="0"/>
              <a:buNone/>
            </a:pPr>
            <a:r>
              <a:rPr lang="zh-CN" altLang="en-US" smtClean="0"/>
              <a:t>  （赞美女性才华）</a:t>
            </a:r>
          </a:p>
          <a:p>
            <a:r>
              <a:rPr lang="zh-CN" altLang="zh-CN" smtClean="0"/>
              <a:t>Equality between men and women</a:t>
            </a:r>
            <a:endParaRPr lang="en-US" altLang="zh-CN" smtClean="0"/>
          </a:p>
          <a:p>
            <a:pPr>
              <a:buFont typeface="Arial" panose="020B0604020202020204" pitchFamily="34" charset="0"/>
              <a:buNone/>
            </a:pPr>
            <a:r>
              <a:rPr lang="zh-CN" altLang="en-US" smtClean="0"/>
              <a:t>  （男女平等）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mtClean="0"/>
          </a:p>
          <a:p>
            <a:pPr>
              <a:buFont typeface="Arial" panose="020B0604020202020204" pitchFamily="34" charset="0"/>
              <a:buNone/>
            </a:pPr>
            <a:r>
              <a:rPr lang="zh-CN" altLang="en-US" smtClean="0"/>
              <a:t>  </a:t>
            </a:r>
          </a:p>
        </p:txBody>
      </p:sp>
      <p:pic>
        <p:nvPicPr>
          <p:cNvPr id="52232" name="Picture 8" descr="87f2e3cde5a62024ece289aa060e82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4284663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600" smtClean="0"/>
              <a:t>Richard Brinsley Sheridan</a:t>
            </a:r>
            <a:br>
              <a:rPr lang="en-US" altLang="zh-CN" sz="3600" smtClean="0"/>
            </a:br>
            <a:r>
              <a:rPr lang="zh-CN" altLang="en-US" sz="2800" smtClean="0">
                <a:latin typeface="宋体" panose="02010600030101010101" pitchFamily="2" charset="-122"/>
              </a:rPr>
              <a:t>理查德 布林斯利</a:t>
            </a:r>
            <a:r>
              <a:rPr lang="en-US" altLang="zh-CN" sz="2800" smtClean="0">
                <a:latin typeface="宋体" panose="02010600030101010101" pitchFamily="2" charset="-122"/>
              </a:rPr>
              <a:t>·</a:t>
            </a:r>
            <a:r>
              <a:rPr lang="zh-CN" altLang="en-US" sz="2800" smtClean="0">
                <a:latin typeface="宋体" panose="02010600030101010101" pitchFamily="2" charset="-122"/>
              </a:rPr>
              <a:t>谢里丹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pic>
        <p:nvPicPr>
          <p:cNvPr id="29700" name="Picture 4" descr="20300001024098148478836800280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557338"/>
            <a:ext cx="467995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200" smtClean="0">
                <a:latin typeface="Times New Roman" panose="02020603050405020304" pitchFamily="18" charset="0"/>
              </a:rPr>
              <a:t>  </a:t>
            </a:r>
            <a:r>
              <a:rPr lang="en-US" altLang="zh-CN" sz="3200" i="1" smtClean="0">
                <a:latin typeface="Times New Roman" panose="02020603050405020304" pitchFamily="18" charset="0"/>
              </a:rPr>
              <a:t>The School for Scandal</a:t>
            </a:r>
            <a:r>
              <a:rPr lang="en-US" altLang="zh-CN" sz="3200" smtClean="0">
                <a:latin typeface="Times New Roman" panose="02020603050405020304" pitchFamily="18" charset="0"/>
              </a:rPr>
              <a:t>   </a:t>
            </a:r>
            <a:r>
              <a:rPr lang="en-US" altLang="zh-CN" smtClean="0"/>
              <a:t> </a:t>
            </a:r>
            <a:r>
              <a:rPr lang="en-US" altLang="zh-CN" sz="3200" smtClean="0"/>
              <a:t>《</a:t>
            </a:r>
            <a:r>
              <a:rPr lang="zh-CN" altLang="en-US" sz="3200" smtClean="0"/>
              <a:t>造谣学校</a:t>
            </a:r>
            <a:r>
              <a:rPr lang="en-US" altLang="zh-CN" sz="3200" smtClean="0"/>
              <a:t>》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00563" y="1196975"/>
            <a:ext cx="4186237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mtClean="0"/>
              <a:t>Theme </a:t>
            </a:r>
            <a:r>
              <a:rPr lang="zh-CN" altLang="en-US" smtClean="0"/>
              <a:t>（主题）</a:t>
            </a:r>
          </a:p>
          <a:p>
            <a:r>
              <a:rPr lang="zh-CN" altLang="zh-CN" smtClean="0"/>
              <a:t>Satire immorality and hypocrisy of the upper class</a:t>
            </a:r>
            <a:endParaRPr lang="en-US" altLang="zh-CN" smtClean="0"/>
          </a:p>
          <a:p>
            <a:pPr>
              <a:buFont typeface="Arial" panose="020B0604020202020204" pitchFamily="34" charset="0"/>
              <a:buNone/>
            </a:pPr>
            <a:r>
              <a:rPr lang="zh-CN" altLang="en-US" smtClean="0"/>
              <a:t>  （讽刺上流社会的不道德与伪善）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mtClean="0"/>
          </a:p>
          <a:p>
            <a:pPr>
              <a:buFont typeface="Arial" panose="020B0604020202020204" pitchFamily="34" charset="0"/>
              <a:buNone/>
            </a:pPr>
            <a:endParaRPr lang="en-US" altLang="zh-CN" smtClean="0"/>
          </a:p>
          <a:p>
            <a:endParaRPr lang="zh-CN" altLang="en-US" smtClean="0"/>
          </a:p>
        </p:txBody>
      </p:sp>
      <p:pic>
        <p:nvPicPr>
          <p:cNvPr id="45060" name="Picture 4" descr="26ee1b0f243a2d5b9fed6c4786b86b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4103688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4000" smtClean="0"/>
              <a:t>George Bernard Shaw</a:t>
            </a:r>
            <a:r>
              <a:rPr lang="zh-CN" altLang="en-US" sz="3200" smtClean="0">
                <a:latin typeface="宋体" panose="02010600030101010101" pitchFamily="2" charset="-122"/>
              </a:rPr>
              <a:t>（萧伯纳）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3438" y="1628775"/>
            <a:ext cx="4748212" cy="470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i="1" smtClean="0">
                <a:latin typeface="Times New Roman" panose="02020603050405020304" pitchFamily="18" charset="0"/>
              </a:rPr>
              <a:t>Mrs. Warren’s Profession</a:t>
            </a:r>
            <a:endParaRPr lang="en-US" altLang="zh-CN" i="1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zh-CN" smtClean="0"/>
              <a:t>   《</a:t>
            </a:r>
            <a:r>
              <a:rPr lang="zh-CN" altLang="en-US" smtClean="0"/>
              <a:t>华伦夫人的职业</a:t>
            </a:r>
            <a:r>
              <a:rPr lang="en-US" altLang="zh-CN" smtClean="0"/>
              <a:t>》</a:t>
            </a:r>
          </a:p>
          <a:p>
            <a:r>
              <a:rPr lang="en-US" altLang="zh-CN" i="1" smtClean="0">
                <a:latin typeface="Times New Roman" panose="02020603050405020304" pitchFamily="18" charset="0"/>
              </a:rPr>
              <a:t>Pygmalion</a:t>
            </a:r>
            <a:r>
              <a:rPr lang="en-US" altLang="zh-CN" smtClean="0"/>
              <a:t> 《</a:t>
            </a:r>
            <a:r>
              <a:rPr lang="zh-CN" altLang="en-US" smtClean="0"/>
              <a:t>卖花女</a:t>
            </a:r>
            <a:r>
              <a:rPr lang="en-US" altLang="zh-CN" smtClean="0"/>
              <a:t>》</a:t>
            </a:r>
          </a:p>
          <a:p>
            <a:r>
              <a:rPr lang="en-US" altLang="zh-CN" i="1" smtClean="0">
                <a:latin typeface="Times New Roman" panose="02020603050405020304" pitchFamily="18" charset="0"/>
              </a:rPr>
              <a:t>Widowers’ Houses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mtClean="0"/>
              <a:t>   《</a:t>
            </a:r>
            <a:r>
              <a:rPr lang="zh-CN" altLang="en-US" smtClean="0"/>
              <a:t>鳏夫的房产</a:t>
            </a:r>
            <a:r>
              <a:rPr lang="en-US" altLang="zh-CN" smtClean="0"/>
              <a:t>》</a:t>
            </a:r>
          </a:p>
        </p:txBody>
      </p:sp>
      <p:pic>
        <p:nvPicPr>
          <p:cNvPr id="30724" name="Picture 4" descr="418e99461e8388b75d2812817adb2b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557338"/>
            <a:ext cx="42481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l"/>
            <a:r>
              <a:rPr lang="en-US" altLang="zh-CN" sz="3200" smtClean="0"/>
              <a:t>                                     Lao She</a:t>
            </a:r>
            <a:br>
              <a:rPr lang="en-US" altLang="zh-CN" sz="3200" smtClean="0"/>
            </a:br>
            <a:r>
              <a:rPr lang="en-US" altLang="zh-CN" sz="3200" smtClean="0"/>
              <a:t>           </a:t>
            </a:r>
            <a:r>
              <a:rPr lang="en-US" altLang="zh-CN" sz="3200" i="1" smtClean="0"/>
              <a:t>Teahouse</a:t>
            </a:r>
            <a:r>
              <a:rPr lang="en-US" altLang="zh-CN" sz="3200" smtClean="0"/>
              <a:t>                                </a:t>
            </a:r>
            <a:r>
              <a:rPr lang="en-US" altLang="zh-CN" sz="3200" i="1" smtClean="0"/>
              <a:t>Longxu Slum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pic>
        <p:nvPicPr>
          <p:cNvPr id="7169" name="图片 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4859338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8" descr="42858f68a3b44a02964e93dc154ec5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950" y="3390900"/>
            <a:ext cx="381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013000001672991245112455759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4775" y="1557338"/>
            <a:ext cx="3959225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l"/>
            <a:r>
              <a:rPr lang="en-US" altLang="zh-CN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Review</a:t>
            </a:r>
            <a:r>
              <a:rPr lang="en-US" altLang="zh-CN" sz="3200" dirty="0" smtClean="0">
                <a:solidFill>
                  <a:schemeClr val="folHlink"/>
                </a:solidFill>
              </a:rPr>
              <a:t/>
            </a:r>
            <a:br>
              <a:rPr lang="en-US" altLang="zh-CN" sz="3200" dirty="0" smtClean="0">
                <a:solidFill>
                  <a:schemeClr val="folHlink"/>
                </a:solidFill>
              </a:rPr>
            </a:br>
            <a:r>
              <a:rPr lang="en-US" altLang="zh-CN" sz="3200" i="1" dirty="0" smtClean="0"/>
              <a:t>The Fisherman and the Goldfish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altLang="zh-CN" smtClean="0"/>
          </a:p>
          <a:p>
            <a:endParaRPr lang="en-US" altLang="zh-CN" smtClean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27538" y="1557338"/>
            <a:ext cx="489267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 smtClean="0">
                <a:solidFill>
                  <a:srgbClr val="B60A9F"/>
                </a:solidFill>
              </a:rPr>
              <a:t>Retell the play</a:t>
            </a:r>
          </a:p>
          <a:p>
            <a:r>
              <a:rPr lang="en-US" altLang="zh-CN" dirty="0" smtClean="0"/>
              <a:t>Catch a talking fish</a:t>
            </a:r>
          </a:p>
          <a:p>
            <a:r>
              <a:rPr lang="en-US" altLang="zh-CN" dirty="0" smtClean="0"/>
              <a:t>Tell his wife about that</a:t>
            </a:r>
          </a:p>
          <a:p>
            <a:r>
              <a:rPr lang="en-US" altLang="zh-CN" dirty="0" smtClean="0"/>
              <a:t>Ask for a new house</a:t>
            </a:r>
          </a:p>
          <a:p>
            <a:r>
              <a:rPr lang="en-US" altLang="zh-CN" dirty="0" smtClean="0"/>
              <a:t>Make his wife a rich lady</a:t>
            </a:r>
          </a:p>
          <a:p>
            <a:r>
              <a:rPr lang="en-US" altLang="zh-CN" dirty="0" smtClean="0"/>
              <a:t>Want to be Queen of the Sea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33798" name="图片 409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7338"/>
            <a:ext cx="43195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l"/>
            <a:r>
              <a:rPr lang="en-US" altLang="zh-CN" sz="3200" smtClean="0">
                <a:latin typeface="Times New Roman" panose="02020603050405020304" pitchFamily="18" charset="0"/>
              </a:rPr>
              <a:t>                                Cao Yu</a:t>
            </a:r>
            <a:r>
              <a:rPr lang="en-US" altLang="zh-CN" sz="4000" smtClean="0"/>
              <a:t> </a:t>
            </a:r>
            <a:br>
              <a:rPr lang="en-US" altLang="zh-CN" sz="4000" smtClean="0"/>
            </a:br>
            <a:r>
              <a:rPr lang="en-US" altLang="zh-CN" sz="4000" smtClean="0"/>
              <a:t>            </a:t>
            </a:r>
            <a:r>
              <a:rPr lang="en-US" altLang="zh-CN" sz="3200" i="1" smtClean="0">
                <a:latin typeface="Times New Roman" panose="02020603050405020304" pitchFamily="18" charset="0"/>
              </a:rPr>
              <a:t>Sunrise</a:t>
            </a:r>
            <a:r>
              <a:rPr lang="en-US" altLang="zh-CN" sz="3200" smtClean="0">
                <a:latin typeface="Times New Roman" panose="02020603050405020304" pitchFamily="18" charset="0"/>
              </a:rPr>
              <a:t>                        </a:t>
            </a:r>
            <a:r>
              <a:rPr lang="en-US" altLang="zh-CN" sz="3200" i="1" smtClean="0">
                <a:latin typeface="Times New Roman" panose="02020603050405020304" pitchFamily="18" charset="0"/>
              </a:rPr>
              <a:t>Thunderstorm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pic>
        <p:nvPicPr>
          <p:cNvPr id="32775" name="Picture 7" descr="9e95766081e20a41c4818d1d54e842d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528763"/>
            <a:ext cx="4105275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12513a2b0e2363c7e37b0ac192d412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57338"/>
            <a:ext cx="403225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Rectangle 7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b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Matching Game</a:t>
            </a:r>
            <a:endParaRPr lang="zh-CN" altLang="en-US" b="1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smtClean="0">
                <a:latin typeface="Times New Roman" panose="02020603050405020304" pitchFamily="18" charset="0"/>
              </a:rPr>
              <a:t>Team work: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smtClean="0">
                <a:latin typeface="Times New Roman" panose="02020603050405020304" pitchFamily="18" charset="0"/>
              </a:rPr>
              <a:t>Match each play with its playwright.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600" dirty="0" smtClean="0">
                <a:latin typeface="Arial Black" panose="020B0A04020102020204" pitchFamily="34" charset="0"/>
                <a:sym typeface="Arial" panose="020B0604020202020204" pitchFamily="34" charset="0"/>
              </a:rPr>
              <a:t>Reading for</a:t>
            </a:r>
            <a:endParaRPr lang="zh-CN" altLang="en-US" sz="2800" dirty="0" smtClean="0">
              <a:latin typeface="Arial Black" panose="020B0A04020102020204" pitchFamily="34" charset="0"/>
              <a:sym typeface="Arial" panose="020B0604020202020204" pitchFamily="34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628775"/>
            <a:ext cx="89281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Detail Questions</a:t>
            </a:r>
            <a:r>
              <a:rPr lang="zh-CN" altLang="en-US" sz="2800" dirty="0" smtClean="0">
                <a:latin typeface="Arial Black" panose="020B0A04020102020204" pitchFamily="34" charset="0"/>
                <a:sym typeface="Arial" panose="020B0604020202020204" pitchFamily="34" charset="0"/>
              </a:rPr>
              <a:t>（细节题）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Main Idea Questions</a:t>
            </a:r>
            <a:r>
              <a:rPr lang="en-US" altLang="zh-CN" sz="2800" dirty="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800" dirty="0" smtClean="0">
                <a:latin typeface="Arial Black" panose="020B0A04020102020204" pitchFamily="34" charset="0"/>
                <a:sym typeface="Arial" panose="020B0604020202020204" pitchFamily="34" charset="0"/>
              </a:rPr>
              <a:t>（主旨题）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Word Guessing Questions</a:t>
            </a:r>
            <a:r>
              <a:rPr lang="en-US" altLang="zh-CN" sz="2800" dirty="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800" dirty="0" smtClean="0">
                <a:latin typeface="Arial Black" panose="020B0A04020102020204" pitchFamily="34" charset="0"/>
                <a:sym typeface="Arial" panose="020B0604020202020204" pitchFamily="34" charset="0"/>
              </a:rPr>
              <a:t>（猜词题）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Inference Questions</a:t>
            </a:r>
            <a:r>
              <a:rPr lang="zh-CN" altLang="en-US" sz="2800" dirty="0" smtClean="0">
                <a:latin typeface="Arial Black" panose="020B0A04020102020204" pitchFamily="34" charset="0"/>
                <a:sym typeface="Arial" panose="020B0604020202020204" pitchFamily="34" charset="0"/>
              </a:rPr>
              <a:t>（推断题）</a:t>
            </a:r>
          </a:p>
          <a:p>
            <a:endParaRPr lang="zh-CN" altLang="en-US" sz="2800" dirty="0" smtClean="0">
              <a:latin typeface="Arial Black" panose="020B0A04020102020204" pitchFamily="34" charset="0"/>
              <a:sym typeface="Arial" panose="020B0604020202020204" pitchFamily="34" charset="0"/>
            </a:endParaRPr>
          </a:p>
          <a:p>
            <a:endParaRPr lang="en-US" altLang="zh-CN" sz="2800" dirty="0" smtClean="0">
              <a:latin typeface="Arial Black" panose="020B0A040201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600" dirty="0" smtClean="0">
                <a:latin typeface="Arial Black" panose="020B0A04020102020204" pitchFamily="34" charset="0"/>
                <a:sym typeface="Arial" panose="020B0604020202020204" pitchFamily="34" charset="0"/>
              </a:rPr>
              <a:t>Reading for</a:t>
            </a:r>
            <a:r>
              <a:rPr lang="en-US" altLang="zh-CN" sz="3600" dirty="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 </a:t>
            </a:r>
            <a:br>
              <a:rPr lang="en-US" altLang="zh-CN" sz="3600" dirty="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</a:br>
            <a:r>
              <a:rPr lang="en-US" altLang="zh-CN" sz="3600" dirty="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           Detail Questions</a:t>
            </a:r>
            <a:r>
              <a:rPr lang="zh-CN" altLang="en-US" sz="2800" dirty="0" smtClean="0">
                <a:latin typeface="Arial Black" panose="020B0A04020102020204" pitchFamily="34" charset="0"/>
                <a:sym typeface="Arial" panose="020B0604020202020204" pitchFamily="34" charset="0"/>
              </a:rPr>
              <a:t>（细节题）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dirty="0" smtClean="0"/>
              <a:t>Find out the answer directly in the passage</a:t>
            </a:r>
          </a:p>
          <a:p>
            <a:r>
              <a:rPr lang="en-US" altLang="zh-CN" dirty="0" smtClean="0"/>
              <a:t>Look for the source of information </a:t>
            </a:r>
            <a:r>
              <a:rPr lang="zh-CN" altLang="en-US" sz="2000" dirty="0" smtClean="0"/>
              <a:t>（信息源）</a:t>
            </a:r>
          </a:p>
          <a:p>
            <a:r>
              <a:rPr lang="en-US" altLang="zh-CN" dirty="0" smtClean="0"/>
              <a:t>Location words </a:t>
            </a:r>
            <a:r>
              <a:rPr lang="zh-CN" altLang="en-US" sz="2000" dirty="0" smtClean="0"/>
              <a:t>（定位词）</a:t>
            </a:r>
            <a:r>
              <a:rPr lang="en-US" altLang="zh-CN" dirty="0" smtClean="0"/>
              <a:t> : name </a:t>
            </a:r>
            <a:r>
              <a:rPr lang="zh-CN" altLang="en-US" sz="2000" dirty="0" smtClean="0"/>
              <a:t>（人名）</a:t>
            </a:r>
            <a:r>
              <a:rPr lang="en-US" altLang="zh-CN" dirty="0" smtClean="0"/>
              <a:t>, place name </a:t>
            </a:r>
            <a:r>
              <a:rPr lang="zh-CN" altLang="en-US" sz="2000" dirty="0" smtClean="0"/>
              <a:t>（地名）</a:t>
            </a:r>
            <a:r>
              <a:rPr lang="en-US" altLang="zh-CN" dirty="0" smtClean="0"/>
              <a:t>, time </a:t>
            </a:r>
            <a:r>
              <a:rPr lang="zh-CN" altLang="en-US" sz="2000" dirty="0" smtClean="0"/>
              <a:t>（年代）</a:t>
            </a:r>
            <a:r>
              <a:rPr lang="en-US" altLang="zh-CN" dirty="0" smtClean="0"/>
              <a:t>, figure </a:t>
            </a:r>
            <a:r>
              <a:rPr lang="zh-CN" altLang="en-US" sz="2000" dirty="0" smtClean="0"/>
              <a:t>（数字） </a:t>
            </a:r>
            <a:r>
              <a:rPr lang="en-US" altLang="zh-CN" dirty="0" smtClean="0"/>
              <a:t>, proper noun </a:t>
            </a:r>
            <a:r>
              <a:rPr lang="zh-CN" altLang="en-US" sz="2000" dirty="0" smtClean="0"/>
              <a:t>（专有名词） </a:t>
            </a:r>
            <a:r>
              <a:rPr lang="en-US" altLang="zh-CN" dirty="0" smtClean="0"/>
              <a:t>, etc.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文本框 99"/>
          <p:cNvSpPr txBox="1">
            <a:spLocks noChangeArrowheads="1"/>
          </p:cNvSpPr>
          <p:nvPr/>
        </p:nvSpPr>
        <p:spPr bwMode="auto">
          <a:xfrm>
            <a:off x="900113" y="1484313"/>
            <a:ext cx="7708900" cy="394493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lvl1pPr indent="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(1)William Shakespeare is a world-famous playwright.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(2)Shakespeare’s works are all comedies and historical pieces.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Hamlet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famous comedy.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Teahouse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written by Lao She.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(5)Cao Yu wrote the play 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Thunderstorm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(6)In Lao She Teahouse Theatre, you can drink tea while enjoying a play.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3" name="文本框 1"/>
          <p:cNvSpPr txBox="1">
            <a:spLocks noChangeArrowheads="1"/>
          </p:cNvSpPr>
          <p:nvPr/>
        </p:nvSpPr>
        <p:spPr bwMode="auto">
          <a:xfrm>
            <a:off x="-252413" y="188913"/>
            <a:ext cx="972026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black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Reading for</a:t>
            </a:r>
            <a:r>
              <a:rPr lang="en-US" altLang="zh-CN" sz="3600" dirty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 Detail Questions </a:t>
            </a:r>
            <a:r>
              <a:rPr lang="zh-CN" altLang="en-US" sz="2800" dirty="0">
                <a:solidFill>
                  <a:prstClr val="black"/>
                </a:solidFill>
                <a:sym typeface="Arial" panose="020B0604020202020204" pitchFamily="34" charset="0"/>
              </a:rPr>
              <a:t>（细节题）</a:t>
            </a:r>
            <a:endParaRPr lang="en-US" altLang="zh-CN" sz="2800" dirty="0">
              <a:solidFill>
                <a:srgbClr val="902086"/>
              </a:solidFill>
              <a:sym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902086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Read the lesson and write true (T) or false (F).</a:t>
            </a:r>
            <a:endParaRPr lang="zh-CN" altLang="en-US" sz="3200" dirty="0">
              <a:solidFill>
                <a:srgbClr val="902086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243" name="文本框 2"/>
          <p:cNvSpPr txBox="1">
            <a:spLocks noChangeArrowheads="1"/>
          </p:cNvSpPr>
          <p:nvPr/>
        </p:nvSpPr>
        <p:spPr bwMode="auto">
          <a:xfrm>
            <a:off x="3276600" y="1989138"/>
            <a:ext cx="40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文本框 3"/>
          <p:cNvSpPr txBox="1">
            <a:spLocks noChangeArrowheads="1"/>
          </p:cNvSpPr>
          <p:nvPr/>
        </p:nvSpPr>
        <p:spPr bwMode="auto">
          <a:xfrm>
            <a:off x="4716463" y="2781300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</a:t>
            </a:r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文本框 4"/>
          <p:cNvSpPr txBox="1">
            <a:spLocks noChangeArrowheads="1"/>
          </p:cNvSpPr>
          <p:nvPr/>
        </p:nvSpPr>
        <p:spPr bwMode="auto">
          <a:xfrm>
            <a:off x="6443663" y="3213100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</a:t>
            </a:r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文本框 5"/>
          <p:cNvSpPr txBox="1">
            <a:spLocks noChangeArrowheads="1"/>
          </p:cNvSpPr>
          <p:nvPr/>
        </p:nvSpPr>
        <p:spPr bwMode="auto">
          <a:xfrm>
            <a:off x="7500938" y="3571875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文本框 6"/>
          <p:cNvSpPr txBox="1">
            <a:spLocks noChangeArrowheads="1"/>
          </p:cNvSpPr>
          <p:nvPr/>
        </p:nvSpPr>
        <p:spPr bwMode="auto">
          <a:xfrm>
            <a:off x="7929563" y="4000500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文本框 7"/>
          <p:cNvSpPr txBox="1">
            <a:spLocks noChangeArrowheads="1"/>
          </p:cNvSpPr>
          <p:nvPr/>
        </p:nvSpPr>
        <p:spPr bwMode="auto">
          <a:xfrm>
            <a:off x="6588125" y="4940300"/>
            <a:ext cx="40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47" grpId="0"/>
      <p:bldP spid="102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23850" y="188913"/>
            <a:ext cx="896461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600" dirty="0" smtClean="0">
                <a:latin typeface="Arial Black" panose="020B0A04020102020204" pitchFamily="34" charset="0"/>
                <a:sym typeface="Arial" panose="020B0604020202020204" pitchFamily="34" charset="0"/>
              </a:rPr>
              <a:t>Reading for</a:t>
            </a:r>
            <a:r>
              <a:rPr lang="en-US" altLang="zh-CN" sz="3600" dirty="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 </a:t>
            </a:r>
            <a:br>
              <a:rPr lang="en-US" altLang="zh-CN" sz="3600" dirty="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</a:br>
            <a:r>
              <a:rPr lang="en-US" altLang="zh-CN" sz="3600" dirty="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          Main Idea Questions </a:t>
            </a:r>
            <a:r>
              <a:rPr lang="zh-CN" altLang="en-US" sz="2800" dirty="0" smtClean="0">
                <a:latin typeface="Arial Black" panose="020B0A04020102020204" pitchFamily="34" charset="0"/>
                <a:sym typeface="Arial" panose="020B0604020202020204" pitchFamily="34" charset="0"/>
              </a:rPr>
              <a:t>（主旨题）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dirty="0" smtClean="0"/>
              <a:t>Pay attention to the first paragraph and the last paragraph of the passage.</a:t>
            </a:r>
          </a:p>
          <a:p>
            <a:r>
              <a:rPr lang="en-US" altLang="zh-CN" dirty="0" smtClean="0"/>
              <a:t>Focus on the repeated content</a:t>
            </a:r>
            <a:r>
              <a:rPr lang="zh-CN" altLang="en-US" sz="2400" dirty="0" smtClean="0"/>
              <a:t>（重复的内容）</a:t>
            </a:r>
            <a:r>
              <a:rPr lang="en-US" altLang="zh-CN" dirty="0" smtClean="0"/>
              <a:t>of the passage.</a:t>
            </a:r>
          </a:p>
          <a:p>
            <a:r>
              <a:rPr lang="en-US" altLang="zh-CN" dirty="0" smtClean="0"/>
              <a:t>Notice the topic sentence in each paragraph.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88566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600" smtClean="0">
                <a:latin typeface="Arial Black" panose="020B0A04020102020204" pitchFamily="34" charset="0"/>
                <a:sym typeface="Arial" panose="020B0604020202020204" pitchFamily="34" charset="0"/>
              </a:rPr>
              <a:t>Reading for</a:t>
            </a:r>
            <a:r>
              <a:rPr lang="en-US" altLang="zh-CN" sz="360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 </a:t>
            </a:r>
            <a:br>
              <a:rPr lang="en-US" altLang="zh-CN" sz="360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</a:br>
            <a:r>
              <a:rPr lang="en-US" altLang="zh-CN" sz="360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      Main Idea Questions </a:t>
            </a:r>
            <a:r>
              <a:rPr lang="zh-CN" altLang="en-US" sz="2800" smtClean="0">
                <a:latin typeface="Arial Black" panose="020B0A04020102020204" pitchFamily="34" charset="0"/>
                <a:sym typeface="Arial" panose="020B0604020202020204" pitchFamily="34" charset="0"/>
              </a:rPr>
              <a:t>（主旨题）</a:t>
            </a:r>
          </a:p>
        </p:txBody>
      </p:sp>
      <p:graphicFrame>
        <p:nvGraphicFramePr>
          <p:cNvPr id="82976" name="Group 3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 dialogue among Jenny, Danny and Li Ming are mainly about ________ . 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1BCDE5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．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fiction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                            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．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drama  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．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poem                                     D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．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playwrights and drama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7416" name="矩形 42"/>
          <p:cNvSpPr>
            <a:spLocks noChangeArrowheads="1"/>
          </p:cNvSpPr>
          <p:nvPr/>
        </p:nvSpPr>
        <p:spPr bwMode="auto">
          <a:xfrm>
            <a:off x="900113" y="19891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331913" y="188913"/>
            <a:ext cx="1072832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600" dirty="0" smtClean="0">
                <a:latin typeface="Arial Black" panose="020B0A04020102020204" pitchFamily="34" charset="0"/>
                <a:sym typeface="Arial" panose="020B0604020202020204" pitchFamily="34" charset="0"/>
              </a:rPr>
              <a:t>Reading for</a:t>
            </a:r>
            <a:r>
              <a:rPr lang="en-US" altLang="zh-CN" sz="3600" dirty="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 </a:t>
            </a:r>
            <a:br>
              <a:rPr lang="en-US" altLang="zh-CN" sz="3600" dirty="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</a:br>
            <a:r>
              <a:rPr lang="en-US" altLang="zh-CN" sz="3600" dirty="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         Word Guessing Questions </a:t>
            </a:r>
            <a:r>
              <a:rPr lang="zh-CN" altLang="en-US" sz="2800" dirty="0" smtClean="0">
                <a:latin typeface="Arial Black" panose="020B0A04020102020204" pitchFamily="34" charset="0"/>
                <a:sym typeface="Arial" panose="020B0604020202020204" pitchFamily="34" charset="0"/>
              </a:rPr>
              <a:t>（猜词题）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0200"/>
            <a:ext cx="93249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dirty="0" smtClean="0"/>
              <a:t>Accumulate new words and phrases</a:t>
            </a:r>
            <a:r>
              <a:rPr lang="zh-CN" altLang="en-US" sz="2400" dirty="0" smtClean="0"/>
              <a:t>（积累生词和短语）</a:t>
            </a:r>
          </a:p>
          <a:p>
            <a:r>
              <a:rPr lang="en-US" altLang="zh-CN" dirty="0" smtClean="0"/>
              <a:t>make use of the context </a:t>
            </a:r>
            <a:r>
              <a:rPr lang="zh-CN" altLang="en-US" sz="2400" dirty="0" smtClean="0"/>
              <a:t>（利用语境）</a:t>
            </a:r>
            <a:endParaRPr lang="en-US" altLang="zh-CN" dirty="0" smtClean="0"/>
          </a:p>
          <a:p>
            <a:r>
              <a:rPr lang="en-US" altLang="zh-CN" dirty="0" smtClean="0"/>
              <a:t>Judge structural relation </a:t>
            </a:r>
            <a:r>
              <a:rPr lang="zh-CN" altLang="en-US" sz="2400" dirty="0" smtClean="0"/>
              <a:t>（判断结构关系）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152525" y="260350"/>
            <a:ext cx="102965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600" smtClean="0">
                <a:latin typeface="Arial Black" panose="020B0A04020102020204" pitchFamily="34" charset="0"/>
                <a:sym typeface="Arial" panose="020B0604020202020204" pitchFamily="34" charset="0"/>
              </a:rPr>
              <a:t>Reading for</a:t>
            </a:r>
            <a:r>
              <a:rPr lang="en-US" altLang="zh-CN" sz="360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 </a:t>
            </a:r>
            <a:br>
              <a:rPr lang="en-US" altLang="zh-CN" sz="360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</a:br>
            <a:r>
              <a:rPr lang="en-US" altLang="zh-CN" sz="360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         Word Guessing Questions </a:t>
            </a:r>
            <a:r>
              <a:rPr lang="zh-CN" altLang="en-US" sz="2800" smtClean="0">
                <a:latin typeface="Arial Black" panose="020B0A04020102020204" pitchFamily="34" charset="0"/>
                <a:sym typeface="Arial" panose="020B0604020202020204" pitchFamily="34" charset="0"/>
              </a:rPr>
              <a:t>（猜词题）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What does the word “handsome” mean in this dialogue? ________ . </a:t>
            </a:r>
            <a:endParaRPr lang="en-US" altLang="zh-CN" sz="2800" smtClean="0">
              <a:solidFill>
                <a:srgbClr val="1BCD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．可观的　                                      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慷慨的   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．英俊的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D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 相当大的</a:t>
            </a:r>
            <a:endParaRPr lang="en-US" altLang="zh-CN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What does the word “works” (the fourteenth line) mean in this dialogue? ________ . </a:t>
            </a:r>
            <a:endParaRPr lang="en-US" altLang="zh-CN" sz="2800" smtClean="0">
              <a:solidFill>
                <a:srgbClr val="1BCD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．工作　                                        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作品  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．作业</a:t>
            </a:r>
            <a:r>
              <a:rPr lang="en-US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D</a:t>
            </a:r>
            <a:r>
              <a:rPr lang="zh-CN" alt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 工厂</a:t>
            </a:r>
            <a:endParaRPr lang="en-US" altLang="zh-CN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mtClean="0"/>
          </a:p>
        </p:txBody>
      </p:sp>
      <p:sp>
        <p:nvSpPr>
          <p:cNvPr id="187416" name="矩形 42"/>
          <p:cNvSpPr>
            <a:spLocks noChangeArrowheads="1"/>
          </p:cNvSpPr>
          <p:nvPr/>
        </p:nvSpPr>
        <p:spPr bwMode="auto">
          <a:xfrm>
            <a:off x="2771775" y="2133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" name="矩形 42"/>
          <p:cNvSpPr>
            <a:spLocks noChangeArrowheads="1"/>
          </p:cNvSpPr>
          <p:nvPr/>
        </p:nvSpPr>
        <p:spPr bwMode="auto">
          <a:xfrm>
            <a:off x="4724400" y="37893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6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600" smtClean="0">
                <a:latin typeface="Arial Black" panose="020B0A04020102020204" pitchFamily="34" charset="0"/>
                <a:sym typeface="Arial" panose="020B0604020202020204" pitchFamily="34" charset="0"/>
              </a:rPr>
              <a:t>Reading for</a:t>
            </a:r>
            <a:r>
              <a:rPr lang="en-US" altLang="zh-CN" sz="360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 </a:t>
            </a:r>
            <a:br>
              <a:rPr lang="en-US" altLang="zh-CN" sz="360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</a:br>
            <a:r>
              <a:rPr lang="en-US" altLang="zh-CN" sz="360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Inference Questions</a:t>
            </a:r>
            <a:r>
              <a:rPr lang="zh-CN" altLang="en-US" sz="2800" smtClean="0">
                <a:latin typeface="Arial Black" panose="020B0A04020102020204" pitchFamily="34" charset="0"/>
                <a:sym typeface="Arial" panose="020B0604020202020204" pitchFamily="34" charset="0"/>
              </a:rPr>
              <a:t>（推断题）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mtClean="0"/>
              <a:t>Judge from the given information </a:t>
            </a:r>
            <a:r>
              <a:rPr lang="zh-CN" altLang="en-US" sz="2400" smtClean="0"/>
              <a:t>（已知信息）</a:t>
            </a:r>
          </a:p>
          <a:p>
            <a:r>
              <a:rPr lang="en-US" altLang="zh-CN" smtClean="0"/>
              <a:t>Exclusive method </a:t>
            </a:r>
            <a:r>
              <a:rPr lang="zh-CN" altLang="en-US" sz="2400" smtClean="0"/>
              <a:t>（排除法）</a:t>
            </a:r>
          </a:p>
          <a:p>
            <a:r>
              <a:rPr lang="en-US" altLang="zh-CN" smtClean="0"/>
              <a:t>Complex reasoning </a:t>
            </a:r>
            <a:r>
              <a:rPr lang="zh-CN" altLang="en-US" sz="2400" smtClean="0"/>
              <a:t>（综合推理）</a:t>
            </a:r>
          </a:p>
          <a:p>
            <a:endParaRPr lang="en-US" altLang="zh-CN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215900" y="260350"/>
            <a:ext cx="892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Lead-in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52413" y="1268850"/>
            <a:ext cx="8712200" cy="4216539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841E7A"/>
                </a:solidFill>
                <a:latin typeface="Arial Black" panose="020B0A04020102020204" pitchFamily="34" charset="0"/>
              </a:rPr>
              <a:t>Introduction of the types of the play (drama)</a:t>
            </a:r>
            <a:endParaRPr lang="en-US" altLang="zh-CN" sz="2400" dirty="0">
              <a:solidFill>
                <a:prstClr val="black"/>
              </a:solidFill>
              <a:latin typeface="Arial Unicode MS" pitchFamily="34" charset="-122"/>
              <a:ea typeface="Arial Unicode MS" pitchFamily="34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tragedy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</a:rPr>
              <a:t>悲剧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</a:rPr>
              <a:t>)</a:t>
            </a:r>
            <a:r>
              <a:rPr lang="en-US" altLang="zh-CN" sz="2800" dirty="0">
                <a:solidFill>
                  <a:prstClr val="black"/>
                </a:solidFill>
              </a:rPr>
              <a:t> :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Arial Black" panose="020B0A04020102020204" pitchFamily="34" charset="0"/>
              </a:rPr>
              <a:t>serious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, sad, </a:t>
            </a:r>
            <a:r>
              <a:rPr lang="en-US" altLang="zh-CN" sz="2800" dirty="0">
                <a:solidFill>
                  <a:prstClr val="black"/>
                </a:solidFill>
                <a:latin typeface="Berlin Sans FB Demi" panose="020E0802020502020306" pitchFamily="34" charset="0"/>
              </a:rPr>
              <a:t>suffering </a:t>
            </a:r>
            <a:r>
              <a:rPr lang="zh-CN" altLang="en-US" dirty="0">
                <a:solidFill>
                  <a:prstClr val="black"/>
                </a:solidFill>
              </a:rPr>
              <a:t>（受难）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</a:t>
            </a:r>
            <a:r>
              <a:rPr lang="en-US" altLang="zh-CN" sz="2800" dirty="0">
                <a:solidFill>
                  <a:prstClr val="black"/>
                </a:solidFill>
                <a:latin typeface="Harlow Solid Italic" panose="04030604020F02020D02" pitchFamily="82" charset="0"/>
              </a:rPr>
              <a:t>end with the death of the main character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ea typeface="Arial Unicode MS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itchFamily="34" charset="-122"/>
              </a:rPr>
              <a:t>comedy</a:t>
            </a:r>
            <a:r>
              <a:rPr lang="en-US" altLang="zh-CN" sz="28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</a:rPr>
              <a:t>喜剧</a:t>
            </a:r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</a:rPr>
              <a:t>)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2800" dirty="0">
                <a:solidFill>
                  <a:prstClr val="black"/>
                </a:solidFill>
                <a:latin typeface="Arial Black" panose="020B0A04020102020204" pitchFamily="34" charset="0"/>
              </a:rPr>
              <a:t> humorous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, laughing,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Berlin Sans FB Demi" panose="020E0802020502020306" pitchFamily="34" charset="0"/>
              </a:rPr>
              <a:t>satire</a:t>
            </a:r>
            <a:r>
              <a:rPr lang="zh-CN" altLang="en-US" sz="2000" dirty="0">
                <a:solidFill>
                  <a:prstClr val="black"/>
                </a:solidFill>
                <a:latin typeface="Berlin Sans FB Demi" panose="020E0802020502020306" pitchFamily="34" charset="0"/>
              </a:rPr>
              <a:t>（讽刺）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endParaRPr lang="zh-CN" altLang="en-US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</a:t>
            </a:r>
            <a:r>
              <a:rPr lang="en-US" altLang="zh-CN" sz="2800" dirty="0">
                <a:solidFill>
                  <a:prstClr val="black"/>
                </a:solidFill>
                <a:latin typeface="Harlow Solid Italic" panose="04030604020F02020D02" pitchFamily="82" charset="0"/>
              </a:rPr>
              <a:t>a happy ending</a:t>
            </a:r>
            <a:endParaRPr lang="zh-CN" altLang="en-US" sz="2800" dirty="0">
              <a:solidFill>
                <a:prstClr val="black"/>
              </a:solidFill>
              <a:latin typeface="Harlow Solid Italic" panose="04030604020F02020D02" pitchFamily="82" charset="0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B60A9F"/>
              </a:solidFill>
              <a:latin typeface="Arial Black" panose="020B0A04020102020204" pitchFamily="34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B60A9F"/>
                </a:solidFill>
                <a:latin typeface="Arial Black" panose="020B0A04020102020204" pitchFamily="34" charset="0"/>
              </a:rPr>
              <a:t>Think About It !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prstClr val="black"/>
                </a:solidFill>
                <a:latin typeface="Arial Unicode MS" pitchFamily="34" charset="-122"/>
                <a:ea typeface="Arial Unicode MS" pitchFamily="34" charset="-122"/>
              </a:rPr>
              <a:t>What kinds of plays do you like? Why?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600" smtClean="0">
                <a:latin typeface="Arial Black" panose="020B0A04020102020204" pitchFamily="34" charset="0"/>
                <a:sym typeface="Arial" panose="020B0604020202020204" pitchFamily="34" charset="0"/>
              </a:rPr>
              <a:t>Reading for</a:t>
            </a:r>
            <a:r>
              <a:rPr lang="en-US" altLang="zh-CN" sz="360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 </a:t>
            </a:r>
            <a:br>
              <a:rPr lang="en-US" altLang="zh-CN" sz="360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</a:br>
            <a:r>
              <a:rPr lang="en-US" altLang="zh-CN" sz="3600" smtClean="0">
                <a:solidFill>
                  <a:srgbClr val="FF0000"/>
                </a:solidFill>
                <a:latin typeface="Arial Black" panose="020B0A04020102020204" pitchFamily="34" charset="0"/>
                <a:sym typeface="Arial" panose="020B0604020202020204" pitchFamily="34" charset="0"/>
              </a:rPr>
              <a:t>Inference Questions</a:t>
            </a:r>
            <a:r>
              <a:rPr lang="zh-CN" altLang="en-US" sz="2800" smtClean="0">
                <a:latin typeface="Arial Black" panose="020B0A04020102020204" pitchFamily="34" charset="0"/>
                <a:sym typeface="Arial" panose="020B0604020202020204" pitchFamily="34" charset="0"/>
              </a:rPr>
              <a:t>（推断题）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From the dialogue we can learn that ________ . </a:t>
            </a:r>
            <a:endParaRPr lang="en-US" altLang="zh-CN" sz="2400" dirty="0" smtClean="0">
              <a:solidFill>
                <a:srgbClr val="1BCD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Danny might become a good actor in the future.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                              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Ming knew nothing about foreign playwrights and dramas.</a:t>
            </a:r>
            <a:endParaRPr lang="zh-CN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Danny might like the Lao She Teahouse in Beijing.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 and Danny have never been to the Lao She Teahouse      in Beijing.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Jenny probably agrees that________ . </a:t>
            </a:r>
            <a:endParaRPr lang="en-US" altLang="zh-CN" sz="2400" dirty="0" smtClean="0">
              <a:solidFill>
                <a:srgbClr val="1BCD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member in her team worked very hard to make this    play. 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                                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Danny is a very good and handsome actor.</a:t>
            </a:r>
            <a:endParaRPr lang="zh-CN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Lao She Teahouse in Beijing is an ordinary tea house.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William Shakespeare’s early plays are  tragedies. 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2400" dirty="0" smtClean="0"/>
          </a:p>
          <a:p>
            <a:endParaRPr lang="zh-CN" altLang="en-US" sz="2400" dirty="0" smtClean="0"/>
          </a:p>
        </p:txBody>
      </p:sp>
      <p:sp>
        <p:nvSpPr>
          <p:cNvPr id="187416" name="矩形 42"/>
          <p:cNvSpPr>
            <a:spLocks noChangeArrowheads="1"/>
          </p:cNvSpPr>
          <p:nvPr/>
        </p:nvSpPr>
        <p:spPr bwMode="auto">
          <a:xfrm>
            <a:off x="5795963" y="16287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" name="矩形 42"/>
          <p:cNvSpPr>
            <a:spLocks noChangeArrowheads="1"/>
          </p:cNvSpPr>
          <p:nvPr/>
        </p:nvSpPr>
        <p:spPr bwMode="auto">
          <a:xfrm>
            <a:off x="4572000" y="41497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6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99"/>
          <p:cNvSpPr txBox="1">
            <a:spLocks noChangeArrowheads="1"/>
          </p:cNvSpPr>
          <p:nvPr/>
        </p:nvSpPr>
        <p:spPr bwMode="auto">
          <a:xfrm>
            <a:off x="0" y="692150"/>
            <a:ext cx="9324975" cy="2846388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Exercise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Reading Comprehension A, B,C&amp;D.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P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110-113</a:t>
            </a:r>
          </a:p>
        </p:txBody>
      </p:sp>
      <p:pic>
        <p:nvPicPr>
          <p:cNvPr id="102403" name="图片 1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789363"/>
            <a:ext cx="20669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99"/>
          <p:cNvSpPr txBox="1">
            <a:spLocks noChangeArrowheads="1"/>
          </p:cNvSpPr>
          <p:nvPr/>
        </p:nvSpPr>
        <p:spPr bwMode="auto">
          <a:xfrm>
            <a:off x="611726" y="692150"/>
            <a:ext cx="7705188" cy="260191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prstClr val="black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Homework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4000" dirty="0">
              <a:solidFill>
                <a:prstClr val="black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pitchFamily="18" charset="0"/>
              </a:rPr>
              <a:t>1.Complete Let’s Do It! No. 3.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pitchFamily="18" charset="0"/>
              </a:rPr>
              <a:t>2.Finish off the exercises in the activity book.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pitchFamily="18" charset="0"/>
              </a:rPr>
              <a:t>3.Preview Lesson 36.</a:t>
            </a:r>
            <a:endParaRPr lang="zh-CN" altLang="en-US" sz="2800" dirty="0">
              <a:solidFill>
                <a:srgbClr val="000000"/>
              </a:solidFill>
              <a:latin typeface="Arial Unicode MS" pitchFamily="34" charset="-122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4211" name="图片 1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775" y="3789363"/>
            <a:ext cx="20669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705" y="1887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l"/>
            <a:r>
              <a:rPr lang="en-US" altLang="zh-CN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New Lesson</a:t>
            </a:r>
            <a:r>
              <a:rPr lang="en-US" altLang="zh-CN" sz="4000" dirty="0" smtClean="0"/>
              <a:t> </a:t>
            </a:r>
            <a:br>
              <a:rPr lang="en-US" altLang="zh-CN" sz="4000" dirty="0" smtClean="0"/>
            </a:b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32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Fast</a:t>
            </a:r>
            <a:r>
              <a:rPr lang="en-US" altLang="zh-CN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Reading</a:t>
            </a:r>
            <a:r>
              <a:rPr lang="en-US" altLang="zh-CN" sz="4000" dirty="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852739"/>
            <a:ext cx="8229600" cy="18723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dirty="0" smtClean="0"/>
              <a:t>Find out the playwrights that appeared in the text</a:t>
            </a:r>
          </a:p>
          <a:p>
            <a:r>
              <a:rPr lang="en-US" altLang="zh-CN" dirty="0" smtClean="0"/>
              <a:t>Look for their famous dramas.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333375"/>
            <a:ext cx="921543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l"/>
            <a:r>
              <a:rPr lang="en-US" altLang="zh-CN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US" altLang="zh-CN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altLang="zh-CN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Topic Discussion  </a:t>
            </a:r>
            <a:r>
              <a:rPr lang="en-US" altLang="zh-CN" sz="2800" dirty="0" smtClean="0">
                <a:latin typeface="Arial Black" panose="020B0A04020102020204" pitchFamily="34" charset="0"/>
              </a:rPr>
              <a:t>&amp;  </a:t>
            </a:r>
            <a:r>
              <a:rPr lang="en-US" altLang="zh-CN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Literature Background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2276475"/>
            <a:ext cx="9288462" cy="522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80000"/>
              </a:lnSpc>
            </a:pPr>
            <a:r>
              <a:rPr lang="en-US" altLang="zh-CN" sz="2800" dirty="0" smtClean="0">
                <a:solidFill>
                  <a:srgbClr val="B60A9F"/>
                </a:solidFill>
                <a:latin typeface="Times New Roman" panose="02020603050405020304" pitchFamily="18" charset="0"/>
              </a:rPr>
              <a:t>The Renaissance period</a:t>
            </a:r>
            <a:r>
              <a:rPr lang="en-US" altLang="zh-CN" sz="2800" dirty="0" smtClean="0">
                <a:solidFill>
                  <a:srgbClr val="B60A9F"/>
                </a:solidFill>
              </a:rPr>
              <a:t> </a:t>
            </a:r>
            <a:r>
              <a:rPr lang="en-US" altLang="zh-CN" sz="2800" dirty="0" smtClean="0">
                <a:solidFill>
                  <a:srgbClr val="B60A9F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800" dirty="0" smtClean="0">
                <a:solidFill>
                  <a:srgbClr val="B60A9F"/>
                </a:solidFill>
                <a:latin typeface="宋体" panose="02010600030101010101" pitchFamily="2" charset="-122"/>
              </a:rPr>
              <a:t>文艺复兴时期</a:t>
            </a:r>
            <a:r>
              <a:rPr lang="en-US" altLang="zh-CN" sz="2800" dirty="0" smtClean="0">
                <a:solidFill>
                  <a:srgbClr val="B60A9F"/>
                </a:solidFill>
                <a:latin typeface="宋体" panose="02010600030101010101" pitchFamily="2" charset="-122"/>
              </a:rPr>
              <a:t>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1600" dirty="0" smtClean="0"/>
              <a:t>  </a:t>
            </a:r>
            <a:r>
              <a:rPr lang="en-US" altLang="zh-CN" dirty="0" smtClean="0">
                <a:latin typeface="Times New Roman" panose="02020603050405020304" pitchFamily="18" charset="0"/>
              </a:rPr>
              <a:t>William Shakespeare</a:t>
            </a:r>
            <a:r>
              <a:rPr lang="en-US" altLang="zh-CN" dirty="0" smtClean="0"/>
              <a:t>    </a:t>
            </a:r>
            <a:r>
              <a:rPr lang="en-US" altLang="zh-CN" sz="2800" dirty="0" smtClean="0">
                <a:latin typeface="宋体" panose="02010600030101010101" pitchFamily="2" charset="-122"/>
              </a:rPr>
              <a:t>(</a:t>
            </a:r>
            <a:r>
              <a:rPr lang="zh-CN" altLang="en-US" sz="2800" dirty="0" smtClean="0">
                <a:latin typeface="宋体" panose="02010600030101010101" pitchFamily="2" charset="-122"/>
              </a:rPr>
              <a:t>威廉</a:t>
            </a:r>
            <a:r>
              <a:rPr lang="en-US" altLang="zh-CN" sz="2800" dirty="0" smtClean="0">
                <a:latin typeface="宋体" panose="02010600030101010101" pitchFamily="2" charset="-122"/>
              </a:rPr>
              <a:t>·</a:t>
            </a:r>
            <a:r>
              <a:rPr lang="zh-CN" altLang="en-US" sz="2800" dirty="0" smtClean="0">
                <a:latin typeface="宋体" panose="02010600030101010101" pitchFamily="2" charset="-122"/>
              </a:rPr>
              <a:t>莎士比亚</a:t>
            </a:r>
            <a:r>
              <a:rPr lang="en-US" altLang="zh-CN" sz="2800" dirty="0" smtClean="0">
                <a:latin typeface="宋体" panose="02010600030101010101" pitchFamily="2" charset="-122"/>
              </a:rPr>
              <a:t>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zh-CN" sz="2800" dirty="0" smtClean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800" dirty="0" smtClean="0">
                <a:solidFill>
                  <a:srgbClr val="B60A9F"/>
                </a:solidFill>
                <a:latin typeface="Times New Roman" panose="02020603050405020304" pitchFamily="18" charset="0"/>
              </a:rPr>
              <a:t>The Neoclassical period </a:t>
            </a:r>
            <a:r>
              <a:rPr lang="en-US" altLang="zh-CN" sz="2800" dirty="0" smtClean="0">
                <a:solidFill>
                  <a:srgbClr val="B60A9F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800" dirty="0" smtClean="0">
                <a:solidFill>
                  <a:srgbClr val="B60A9F"/>
                </a:solidFill>
                <a:latin typeface="宋体" panose="02010600030101010101" pitchFamily="2" charset="-122"/>
              </a:rPr>
              <a:t>新古典主义时期</a:t>
            </a:r>
            <a:r>
              <a:rPr lang="en-US" altLang="zh-CN" sz="2800" dirty="0" smtClean="0">
                <a:solidFill>
                  <a:srgbClr val="B60A9F"/>
                </a:solidFill>
                <a:latin typeface="宋体" panose="02010600030101010101" pitchFamily="2" charset="-122"/>
              </a:rPr>
              <a:t>)</a:t>
            </a:r>
            <a:endParaRPr lang="en-US" altLang="zh-CN" sz="2800" dirty="0" smtClean="0">
              <a:solidFill>
                <a:srgbClr val="B60A9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dirty="0" smtClean="0">
                <a:latin typeface="Times New Roman" panose="02020603050405020304" pitchFamily="18" charset="0"/>
              </a:rPr>
              <a:t>Richard </a:t>
            </a:r>
            <a:r>
              <a:rPr lang="en-US" altLang="zh-CN" dirty="0" err="1" smtClean="0">
                <a:latin typeface="Times New Roman" panose="02020603050405020304" pitchFamily="18" charset="0"/>
              </a:rPr>
              <a:t>Brinsley</a:t>
            </a:r>
            <a:r>
              <a:rPr lang="en-US" altLang="zh-CN" dirty="0" smtClean="0">
                <a:latin typeface="Times New Roman" panose="02020603050405020304" pitchFamily="18" charset="0"/>
              </a:rPr>
              <a:t> Sheridan</a:t>
            </a:r>
            <a:r>
              <a:rPr lang="en-US" altLang="zh-CN" sz="2800" dirty="0" smtClean="0">
                <a:latin typeface="宋体" panose="02010600030101010101" pitchFamily="2" charset="-122"/>
              </a:rPr>
              <a:t>(</a:t>
            </a:r>
            <a:r>
              <a:rPr lang="zh-CN" altLang="en-US" sz="2800" dirty="0" smtClean="0">
                <a:latin typeface="宋体" panose="02010600030101010101" pitchFamily="2" charset="-122"/>
              </a:rPr>
              <a:t>理查德 布林斯利</a:t>
            </a:r>
            <a:r>
              <a:rPr lang="en-US" altLang="zh-CN" sz="2800" dirty="0" smtClean="0">
                <a:latin typeface="宋体" panose="02010600030101010101" pitchFamily="2" charset="-122"/>
              </a:rPr>
              <a:t>·</a:t>
            </a:r>
            <a:r>
              <a:rPr lang="zh-CN" altLang="en-US" sz="2800" dirty="0" smtClean="0">
                <a:latin typeface="宋体" panose="02010600030101010101" pitchFamily="2" charset="-122"/>
              </a:rPr>
              <a:t>谢里丹</a:t>
            </a:r>
            <a:r>
              <a:rPr lang="en-US" altLang="zh-CN" sz="2800" dirty="0" smtClean="0">
                <a:latin typeface="宋体" panose="02010600030101010101" pitchFamily="2" charset="-122"/>
              </a:rPr>
              <a:t>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zh-CN" sz="2800" dirty="0" smtClean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800" dirty="0" smtClean="0">
                <a:solidFill>
                  <a:srgbClr val="B60A9F"/>
                </a:solidFill>
                <a:latin typeface="Times New Roman" panose="02020603050405020304" pitchFamily="18" charset="0"/>
              </a:rPr>
              <a:t>The Modern period</a:t>
            </a:r>
            <a:r>
              <a:rPr lang="en-US" altLang="zh-CN" sz="2000" dirty="0" smtClean="0">
                <a:solidFill>
                  <a:srgbClr val="B60A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B60A9F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800" dirty="0" smtClean="0">
                <a:solidFill>
                  <a:srgbClr val="B60A9F"/>
                </a:solidFill>
                <a:latin typeface="宋体" panose="02010600030101010101" pitchFamily="2" charset="-122"/>
              </a:rPr>
              <a:t>现代时期</a:t>
            </a:r>
            <a:r>
              <a:rPr lang="en-US" altLang="zh-CN" sz="2800" dirty="0" smtClean="0">
                <a:solidFill>
                  <a:srgbClr val="B60A9F"/>
                </a:solidFill>
                <a:latin typeface="宋体" panose="02010600030101010101" pitchFamily="2" charset="-122"/>
              </a:rPr>
              <a:t>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dirty="0" smtClean="0">
                <a:latin typeface="Times New Roman" panose="02020603050405020304" pitchFamily="18" charset="0"/>
              </a:rPr>
              <a:t>George Bernard Shaw</a:t>
            </a:r>
            <a:r>
              <a:rPr lang="en-US" altLang="zh-CN" sz="2800" dirty="0" smtClean="0">
                <a:latin typeface="宋体" panose="02010600030101010101" pitchFamily="2" charset="-122"/>
              </a:rPr>
              <a:t>(</a:t>
            </a:r>
            <a:r>
              <a:rPr lang="zh-CN" altLang="en-US" sz="2800" dirty="0" smtClean="0">
                <a:latin typeface="宋体" panose="02010600030101010101" pitchFamily="2" charset="-122"/>
              </a:rPr>
              <a:t>萧伯纳</a:t>
            </a:r>
            <a:r>
              <a:rPr lang="en-US" altLang="zh-CN" sz="2800" dirty="0" smtClean="0">
                <a:latin typeface="宋体" panose="02010600030101010101" pitchFamily="2" charset="-122"/>
              </a:rPr>
              <a:t>)</a:t>
            </a:r>
            <a:endParaRPr lang="zh-CN" altLang="en-US" sz="2800" dirty="0" smtClean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600" smtClean="0"/>
              <a:t>William Shakespeare</a:t>
            </a:r>
            <a:br>
              <a:rPr lang="en-US" altLang="zh-CN" sz="3600" smtClean="0"/>
            </a:br>
            <a:r>
              <a:rPr lang="zh-CN" altLang="en-US" sz="2800" smtClean="0"/>
              <a:t>威廉</a:t>
            </a:r>
            <a:r>
              <a:rPr lang="en-US" altLang="zh-CN" sz="2800" smtClean="0">
                <a:latin typeface="宋体" panose="02010600030101010101" pitchFamily="2" charset="-122"/>
              </a:rPr>
              <a:t>·</a:t>
            </a:r>
            <a:r>
              <a:rPr lang="zh-CN" altLang="en-US" sz="2800" smtClean="0"/>
              <a:t>莎士比亚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pic>
        <p:nvPicPr>
          <p:cNvPr id="28678" name="Picture 6" descr="6c81c7aab08dd732f837de156bb0fec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557338"/>
            <a:ext cx="4824413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3600" dirty="0" smtClean="0">
                <a:solidFill>
                  <a:srgbClr val="B60A9F"/>
                </a:solidFill>
              </a:rPr>
              <a:t>William Shakespeare</a:t>
            </a:r>
            <a:endParaRPr lang="zh-CN" altLang="en-US" sz="3600" dirty="0" smtClean="0">
              <a:solidFill>
                <a:srgbClr val="B60A9F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95288" y="1125538"/>
            <a:ext cx="4038600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mtClean="0"/>
              <a:t> Four Tragedies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mtClean="0">
                <a:latin typeface="宋体" panose="02010600030101010101" pitchFamily="2" charset="-122"/>
              </a:rPr>
              <a:t> (</a:t>
            </a:r>
            <a:r>
              <a:rPr lang="zh-CN" altLang="en-US" smtClean="0">
                <a:latin typeface="宋体" panose="02010600030101010101" pitchFamily="2" charset="-122"/>
              </a:rPr>
              <a:t>四大悲剧</a:t>
            </a:r>
            <a:r>
              <a:rPr lang="en-US" altLang="zh-CN" smtClean="0">
                <a:latin typeface="宋体" panose="02010600030101010101" pitchFamily="2" charset="-122"/>
              </a:rPr>
              <a:t>)</a:t>
            </a:r>
          </a:p>
          <a:p>
            <a:r>
              <a:rPr lang="en-US" altLang="zh-CN" i="1" smtClean="0"/>
              <a:t>Hamlet</a:t>
            </a:r>
            <a:r>
              <a:rPr lang="en-US" altLang="zh-CN" smtClean="0"/>
              <a:t>《</a:t>
            </a:r>
            <a:r>
              <a:rPr lang="zh-CN" altLang="en-US" smtClean="0"/>
              <a:t>哈姆雷特</a:t>
            </a:r>
            <a:r>
              <a:rPr lang="en-US" altLang="zh-CN" smtClean="0"/>
              <a:t>》</a:t>
            </a:r>
          </a:p>
          <a:p>
            <a:r>
              <a:rPr lang="en-US" altLang="zh-CN" i="1" smtClean="0"/>
              <a:t>King Lear</a:t>
            </a:r>
            <a:r>
              <a:rPr lang="en-US" altLang="zh-CN" smtClean="0"/>
              <a:t> 《</a:t>
            </a:r>
            <a:r>
              <a:rPr lang="zh-CN" altLang="en-US" smtClean="0"/>
              <a:t>李尔王</a:t>
            </a:r>
            <a:r>
              <a:rPr lang="en-US" altLang="zh-CN" smtClean="0"/>
              <a:t>》</a:t>
            </a:r>
          </a:p>
          <a:p>
            <a:r>
              <a:rPr lang="en-US" altLang="zh-CN" i="1" smtClean="0"/>
              <a:t>Othello</a:t>
            </a:r>
            <a:r>
              <a:rPr lang="en-US" altLang="zh-CN" smtClean="0"/>
              <a:t> 《</a:t>
            </a:r>
            <a:r>
              <a:rPr lang="zh-CN" altLang="en-US" smtClean="0"/>
              <a:t>奥赛罗</a:t>
            </a:r>
            <a:r>
              <a:rPr lang="en-US" altLang="zh-CN" smtClean="0"/>
              <a:t>》</a:t>
            </a:r>
          </a:p>
          <a:p>
            <a:r>
              <a:rPr lang="en-US" altLang="zh-CN" i="1" smtClean="0"/>
              <a:t>Macbeth</a:t>
            </a:r>
            <a:r>
              <a:rPr lang="en-US" altLang="zh-CN" smtClean="0"/>
              <a:t> 《</a:t>
            </a:r>
            <a:r>
              <a:rPr lang="zh-CN" altLang="en-US" smtClean="0"/>
              <a:t>麦克白</a:t>
            </a:r>
            <a:r>
              <a:rPr lang="en-US" altLang="zh-CN" smtClean="0"/>
              <a:t>》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284663" y="1125538"/>
            <a:ext cx="5183187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mtClean="0"/>
              <a:t> Four comedies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mtClean="0">
                <a:latin typeface="宋体" panose="02010600030101010101" pitchFamily="2" charset="-122"/>
              </a:rPr>
              <a:t> (</a:t>
            </a:r>
            <a:r>
              <a:rPr lang="zh-CN" altLang="en-US" smtClean="0">
                <a:latin typeface="宋体" panose="02010600030101010101" pitchFamily="2" charset="-122"/>
              </a:rPr>
              <a:t>四大喜剧</a:t>
            </a:r>
            <a:r>
              <a:rPr lang="en-US" altLang="zh-CN" smtClean="0">
                <a:latin typeface="宋体" panose="02010600030101010101" pitchFamily="2" charset="-122"/>
              </a:rPr>
              <a:t>)</a:t>
            </a:r>
          </a:p>
          <a:p>
            <a:r>
              <a:rPr lang="en-US" altLang="zh-CN" i="1" smtClean="0"/>
              <a:t>The Merchant of Venice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mtClean="0"/>
              <a:t>  《</a:t>
            </a:r>
            <a:r>
              <a:rPr lang="zh-CN" altLang="en-US" smtClean="0"/>
              <a:t>威尼斯商人</a:t>
            </a:r>
            <a:r>
              <a:rPr lang="en-US" altLang="zh-CN" smtClean="0"/>
              <a:t>》</a:t>
            </a:r>
          </a:p>
          <a:p>
            <a:r>
              <a:rPr lang="en-US" altLang="zh-CN" i="1" smtClean="0"/>
              <a:t>A Midsummer Night’s Dream</a:t>
            </a:r>
            <a:r>
              <a:rPr lang="en-US" altLang="zh-CN" smtClean="0"/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mtClean="0"/>
              <a:t>  《</a:t>
            </a:r>
            <a:r>
              <a:rPr lang="zh-CN" altLang="en-US" smtClean="0"/>
              <a:t>仲夏夜之梦</a:t>
            </a:r>
            <a:r>
              <a:rPr lang="en-US" altLang="zh-CN" smtClean="0"/>
              <a:t>》</a:t>
            </a:r>
          </a:p>
          <a:p>
            <a:r>
              <a:rPr lang="en-US" altLang="zh-CN" i="1" smtClean="0"/>
              <a:t>As You Like It</a:t>
            </a:r>
            <a:r>
              <a:rPr lang="en-US" altLang="zh-CN" smtClean="0"/>
              <a:t> 《</a:t>
            </a:r>
            <a:r>
              <a:rPr lang="zh-CN" altLang="en-US" smtClean="0"/>
              <a:t>皆大欢喜</a:t>
            </a:r>
            <a:r>
              <a:rPr lang="en-US" altLang="zh-CN" smtClean="0"/>
              <a:t>》</a:t>
            </a:r>
          </a:p>
          <a:p>
            <a:r>
              <a:rPr lang="en-US" altLang="zh-CN" i="1" smtClean="0"/>
              <a:t>Twelfth Night</a:t>
            </a:r>
            <a:r>
              <a:rPr lang="en-US" altLang="zh-CN" smtClean="0"/>
              <a:t> 《</a:t>
            </a:r>
            <a:r>
              <a:rPr lang="zh-CN" altLang="en-US" smtClean="0"/>
              <a:t>第十二夜</a:t>
            </a:r>
            <a:r>
              <a:rPr lang="en-US" altLang="zh-CN" smtClean="0"/>
              <a:t>》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mtClean="0"/>
              <a:t>Hamlet《</a:t>
            </a:r>
            <a:r>
              <a:rPr lang="zh-CN" altLang="en-US" smtClean="0"/>
              <a:t>哈姆雷特</a:t>
            </a:r>
            <a:r>
              <a:rPr lang="en-US" altLang="zh-CN" smtClean="0"/>
              <a:t>》</a:t>
            </a:r>
            <a:endParaRPr lang="zh-CN" altLang="en-US" smtClean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3438" y="1052513"/>
            <a:ext cx="4500562" cy="4929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mtClean="0"/>
              <a:t> </a:t>
            </a:r>
            <a:r>
              <a:rPr lang="en-US" altLang="zh-CN" sz="3200" smtClean="0"/>
              <a:t>Theme </a:t>
            </a:r>
            <a:r>
              <a:rPr lang="zh-CN" altLang="en-US" sz="3200" smtClean="0"/>
              <a:t>（主题）</a:t>
            </a:r>
          </a:p>
          <a:p>
            <a:r>
              <a:rPr lang="en-US" altLang="zh-CN" sz="3200" smtClean="0"/>
              <a:t>Revenge </a:t>
            </a:r>
            <a:r>
              <a:rPr lang="zh-CN" altLang="en-US" sz="3200" smtClean="0"/>
              <a:t>（复仇）</a:t>
            </a:r>
          </a:p>
          <a:p>
            <a:r>
              <a:rPr lang="en-US" altLang="zh-CN" sz="3200" smtClean="0"/>
              <a:t>Weakness of human nature</a:t>
            </a:r>
            <a:r>
              <a:rPr lang="zh-CN" altLang="en-US" sz="3200" smtClean="0"/>
              <a:t>：</a:t>
            </a:r>
            <a:r>
              <a:rPr lang="en-US" altLang="zh-CN" sz="3200" smtClean="0"/>
              <a:t>hesitation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smtClean="0"/>
              <a:t>（人性的弱点：犹豫）</a:t>
            </a:r>
          </a:p>
        </p:txBody>
      </p:sp>
      <p:pic>
        <p:nvPicPr>
          <p:cNvPr id="40964" name="Picture 4" descr="35186ea749b5e351effc3d13fa1986c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413" y="1052513"/>
            <a:ext cx="4176712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mtClean="0"/>
              <a:t>King Lear 《</a:t>
            </a:r>
            <a:r>
              <a:rPr lang="zh-CN" altLang="en-US" smtClean="0"/>
              <a:t>李尔王</a:t>
            </a:r>
            <a:r>
              <a:rPr lang="en-US" altLang="zh-CN" smtClean="0"/>
              <a:t>》</a:t>
            </a:r>
            <a:endParaRPr lang="zh-CN" altLang="en-US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052513"/>
            <a:ext cx="403860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smtClean="0"/>
              <a:t>Theme </a:t>
            </a:r>
            <a:r>
              <a:rPr lang="zh-CN" altLang="en-US" sz="4000" smtClean="0"/>
              <a:t>（主题）</a:t>
            </a:r>
          </a:p>
          <a:p>
            <a:r>
              <a:rPr lang="en-US" altLang="zh-CN" sz="4000" smtClean="0"/>
              <a:t>power</a:t>
            </a:r>
            <a:r>
              <a:rPr lang="zh-CN" altLang="en-US" sz="4000" smtClean="0"/>
              <a:t>（权力）</a:t>
            </a:r>
          </a:p>
          <a:p>
            <a:r>
              <a:rPr lang="en-US" altLang="zh-CN" sz="4000" smtClean="0"/>
              <a:t>desire</a:t>
            </a:r>
            <a:r>
              <a:rPr lang="zh-CN" altLang="en-US" sz="4000" smtClean="0"/>
              <a:t>（欲望）</a:t>
            </a:r>
          </a:p>
          <a:p>
            <a:endParaRPr lang="zh-CN" altLang="en-US" sz="4000" smtClean="0"/>
          </a:p>
        </p:txBody>
      </p:sp>
      <p:pic>
        <p:nvPicPr>
          <p:cNvPr id="47110" name="Picture 6" descr="2649cbb61ca499d54deaed95628c52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981075"/>
            <a:ext cx="4054475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全屏显示(4:3)</PresentationFormat>
  <Paragraphs>185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Arial Unicode MS</vt:lpstr>
      <vt:lpstr>宋体</vt:lpstr>
      <vt:lpstr>微软雅黑</vt:lpstr>
      <vt:lpstr>Arial</vt:lpstr>
      <vt:lpstr>Arial Black</vt:lpstr>
      <vt:lpstr>Berlin Sans FB Demi</vt:lpstr>
      <vt:lpstr>Britannic Bold</vt:lpstr>
      <vt:lpstr>Calibri</vt:lpstr>
      <vt:lpstr>Harlow Solid Italic</vt:lpstr>
      <vt:lpstr>Times New Roman</vt:lpstr>
      <vt:lpstr>Wingdings</vt:lpstr>
      <vt:lpstr>WWW.2PPT.COM
</vt:lpstr>
      <vt:lpstr>PowerPoint 演示文稿</vt:lpstr>
      <vt:lpstr>Review The Fisherman and the Goldfish</vt:lpstr>
      <vt:lpstr>PowerPoint 演示文稿</vt:lpstr>
      <vt:lpstr>New Lesson   Fast Reading </vt:lpstr>
      <vt:lpstr>  Topic Discussion  &amp;  Literature Background</vt:lpstr>
      <vt:lpstr>William Shakespeare 威廉·莎士比亚</vt:lpstr>
      <vt:lpstr>William Shakespeare</vt:lpstr>
      <vt:lpstr>Hamlet《哈姆雷特》</vt:lpstr>
      <vt:lpstr>King Lear 《李尔王》</vt:lpstr>
      <vt:lpstr>Othello 《奥赛罗》</vt:lpstr>
      <vt:lpstr>Macbeth 《麦克白》</vt:lpstr>
      <vt:lpstr>The Merchant of Venice   《威尼斯商人》</vt:lpstr>
      <vt:lpstr>A Midsummer Night’s Dream    《仲夏夜之梦》</vt:lpstr>
      <vt:lpstr>As You Like It 《皆大欢喜》</vt:lpstr>
      <vt:lpstr>Twelfth Night 《第十二夜》</vt:lpstr>
      <vt:lpstr>Richard Brinsley Sheridan 理查德 布林斯利·谢里丹</vt:lpstr>
      <vt:lpstr>  The School for Scandal    《造谣学校》</vt:lpstr>
      <vt:lpstr>George Bernard Shaw（萧伯纳）</vt:lpstr>
      <vt:lpstr>                                     Lao She            Teahouse                                Longxu Slum</vt:lpstr>
      <vt:lpstr>                                Cao Yu              Sunrise                        Thunderstorm</vt:lpstr>
      <vt:lpstr>Matching Game</vt:lpstr>
      <vt:lpstr>Reading for</vt:lpstr>
      <vt:lpstr>Reading for             Detail Questions（细节题）</vt:lpstr>
      <vt:lpstr>PowerPoint 演示文稿</vt:lpstr>
      <vt:lpstr>Reading for            Main Idea Questions （主旨题）</vt:lpstr>
      <vt:lpstr>Reading for        Main Idea Questions （主旨题）</vt:lpstr>
      <vt:lpstr>Reading for           Word Guessing Questions （猜词题）</vt:lpstr>
      <vt:lpstr>Reading for           Word Guessing Questions （猜词题）</vt:lpstr>
      <vt:lpstr>Reading for  Inference Questions（推断题）</vt:lpstr>
      <vt:lpstr>Reading for  Inference Questions（推断题）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2019-05-30T02:32:00Z</dcterms:created>
  <dcterms:modified xsi:type="dcterms:W3CDTF">2023-01-16T21:48:43Z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0C21503436534BBBA2E16CE4A54D1F4C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