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286" r:id="rId4"/>
    <p:sldId id="282" r:id="rId5"/>
    <p:sldId id="306" r:id="rId6"/>
    <p:sldId id="300" r:id="rId7"/>
    <p:sldId id="302" r:id="rId8"/>
    <p:sldId id="307" r:id="rId9"/>
    <p:sldId id="305" r:id="rId10"/>
    <p:sldId id="303" r:id="rId11"/>
    <p:sldId id="313" r:id="rId12"/>
    <p:sldId id="292" r:id="rId13"/>
    <p:sldId id="298" r:id="rId14"/>
    <p:sldId id="299" r:id="rId15"/>
    <p:sldId id="278" r:id="rId16"/>
    <p:sldId id="31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55BF7"/>
    <a:srgbClr val="3333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DBC3B74-D602-4396-85A9-9EBE522B6545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23168" y="2409603"/>
            <a:ext cx="42114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8.3 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角的度量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84968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/>
              <a:t>青岛</a:t>
            </a:r>
            <a:r>
              <a:rPr lang="zh-CN" altLang="en-US" sz="2000" b="1" dirty="0" smtClean="0"/>
              <a:t>版七年级数学下册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51847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b="1" u="sng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余角和补角的性质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11188" y="1557338"/>
            <a:ext cx="468153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同角或等角的余角相等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1188" y="2276475"/>
            <a:ext cx="43211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同角或等角的补角相等</a:t>
            </a:r>
          </a:p>
        </p:txBody>
      </p:sp>
      <p:grpSp>
        <p:nvGrpSpPr>
          <p:cNvPr id="5" name="Group 29"/>
          <p:cNvGrpSpPr/>
          <p:nvPr/>
        </p:nvGrpSpPr>
        <p:grpSpPr bwMode="auto">
          <a:xfrm>
            <a:off x="990600" y="2897188"/>
            <a:ext cx="3384550" cy="1966912"/>
            <a:chOff x="816" y="2257"/>
            <a:chExt cx="2132" cy="1239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960" y="3264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1872" y="235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1872" y="2736"/>
              <a:ext cx="86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1344" y="2496"/>
              <a:ext cx="52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 rot="12366251">
              <a:off x="1396" y="2985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）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 rot="-240138">
              <a:off x="2064" y="302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/>
                <a:t>）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 rot="17979781">
              <a:off x="1791" y="2817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/>
                <a:t>）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 rot="14727920">
              <a:off x="1488" y="2692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）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2208" y="308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1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1632" y="269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2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968" y="283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3</a:t>
              </a: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1488" y="308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4</a:t>
              </a: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816" y="307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800" i="1"/>
                <a:t>A</a:t>
              </a: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1104" y="240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800" i="1"/>
                <a:t>B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1872" y="225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800" i="1"/>
                <a:t>C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2496" y="259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800" i="1"/>
                <a:t>D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2736" y="308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800" i="1"/>
                <a:t>E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1728" y="326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800" i="1"/>
                <a:t>O</a:t>
              </a:r>
            </a:p>
          </p:txBody>
        </p:sp>
      </p:grp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876800" y="381000"/>
            <a:ext cx="4267200" cy="4572000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已知，如图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AOC</a:t>
            </a:r>
            <a:r>
              <a:rPr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∠ </a:t>
            </a:r>
            <a:r>
              <a:rPr lang="en-US" altLang="zh-CN" sz="2800" b="1" i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BOD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∠</a:t>
            </a:r>
            <a:r>
              <a:rPr lang="en-US" altLang="zh-CN" sz="2800" b="1" i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COE</a:t>
            </a:r>
            <a:r>
              <a:rPr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90 </a:t>
            </a:r>
            <a:r>
              <a:rPr lang="en-US" altLang="zh-CN" sz="2800" b="1" dirty="0">
                <a:solidFill>
                  <a:srgbClr val="F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800" b="1" dirty="0">
                <a:solidFill>
                  <a:srgbClr val="F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找出（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）互余的角；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）互补的角；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）相等的角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（直角均除外）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solidFill>
            <a:srgbClr val="CCFFFF"/>
          </a:solidFill>
          <a:ln w="9525">
            <a:solidFill>
              <a:srgbClr val="339966"/>
            </a:solidFill>
            <a:miter lim="800000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AOD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BOE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1=∠2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3= ∠4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3850" y="1196975"/>
            <a:ext cx="7704138" cy="38472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课堂小结：</a:t>
            </a:r>
          </a:p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本节课学习了以下内</a:t>
            </a: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容</a:t>
            </a:r>
            <a:endParaRPr lang="en-US" altLang="zh-CN" sz="4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角度的单位及进位关系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、两个角的互余和互补关系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余角和补角的性质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" name="WordArt 33" descr="？4"/>
          <p:cNvSpPr>
            <a:spLocks noChangeArrowheads="1" noChangeShapeType="1"/>
          </p:cNvSpPr>
          <p:nvPr/>
        </p:nvSpPr>
        <p:spPr bwMode="auto">
          <a:xfrm>
            <a:off x="500034" y="571480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357298"/>
            <a:ext cx="8501090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endParaRPr lang="en-US" altLang="zh-CN" sz="4000" dirty="0"/>
          </a:p>
          <a:p>
            <a:pPr marL="0" lvl="0" indent="4000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、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53.37º=___º___′____〞;</a:t>
            </a:r>
          </a:p>
          <a:p>
            <a:pPr marL="0" lvl="0" indent="4000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lvl="0" indent="4000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24º12′36〞=_______º</a:t>
            </a:r>
          </a:p>
          <a:p>
            <a:pPr marL="0" lvl="0" indent="4000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</a:t>
            </a:r>
          </a:p>
          <a:p>
            <a:pPr marL="0" lvl="0" indent="4000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90º-35º27′=__º___′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。</a:t>
            </a:r>
            <a:endParaRPr lang="zh-CN" altLang="en-US" sz="28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285984" y="1857364"/>
            <a:ext cx="10080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53</a:t>
            </a:r>
            <a:endParaRPr lang="en-US" altLang="zh-CN" sz="32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2928926" y="1857364"/>
            <a:ext cx="10080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endParaRPr lang="en-US" altLang="zh-CN" sz="32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857620" y="1857364"/>
            <a:ext cx="10080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endParaRPr lang="en-US" altLang="zh-CN" sz="32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286116" y="2714620"/>
            <a:ext cx="135732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24.21</a:t>
            </a:r>
            <a:endParaRPr lang="en-US" altLang="zh-CN" sz="32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071802" y="3571876"/>
            <a:ext cx="10080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54</a:t>
            </a:r>
            <a:endParaRPr lang="en-US" altLang="zh-CN" sz="32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643306" y="3571876"/>
            <a:ext cx="10080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33</a:t>
            </a:r>
            <a:endParaRPr lang="en-US" altLang="zh-CN" sz="32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6" name="Picture 18" descr="13218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4625"/>
            <a:ext cx="9144000" cy="360363"/>
          </a:xfrm>
          <a:prstGeom prst="rect">
            <a:avLst/>
          </a:prstGeom>
          <a:noFill/>
        </p:spPr>
      </p:pic>
      <p:grpSp>
        <p:nvGrpSpPr>
          <p:cNvPr id="14" name="Group 18"/>
          <p:cNvGrpSpPr/>
          <p:nvPr/>
        </p:nvGrpSpPr>
        <p:grpSpPr bwMode="auto">
          <a:xfrm>
            <a:off x="684213" y="1450975"/>
            <a:ext cx="8391525" cy="2560638"/>
            <a:chOff x="431" y="914"/>
            <a:chExt cx="5286" cy="1613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1" y="914"/>
              <a:ext cx="5286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32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2.</a:t>
              </a:r>
              <a:r>
                <a:rPr lang="zh-CN" altLang="en-US" sz="32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下列各对图形一定是互为余角的是（   ） </a:t>
              </a:r>
              <a:endPara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6" name="Group 7"/>
            <p:cNvGrpSpPr/>
            <p:nvPr/>
          </p:nvGrpSpPr>
          <p:grpSpPr bwMode="auto">
            <a:xfrm>
              <a:off x="431" y="1389"/>
              <a:ext cx="4830" cy="1131"/>
              <a:chOff x="1197" y="5048"/>
              <a:chExt cx="6660" cy="1560"/>
            </a:xfrm>
          </p:grpSpPr>
          <p:pic>
            <p:nvPicPr>
              <p:cNvPr id="24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97" y="5048"/>
                <a:ext cx="6660" cy="1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1512" y="6140"/>
                <a:ext cx="6300" cy="4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algn="just">
                  <a:spcBef>
                    <a:spcPct val="0"/>
                  </a:spcBef>
                </a:pPr>
                <a:endParaRPr lang="zh-CN" altLang="zh-CN" sz="1800"/>
              </a:p>
            </p:txBody>
          </p:sp>
        </p:grp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839" y="229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A</a:t>
              </a: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2200" y="229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B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3515" y="229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C</a:t>
              </a: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4649" y="225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/>
                <a:t>D</a:t>
              </a: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2064" y="2069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2064" y="2205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39750" y="4365625"/>
            <a:ext cx="8353425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如果 </a:t>
            </a:r>
            <a:r>
              <a:rPr lang="zh-CN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∠α＝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，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那么的补角等于（   ）</a:t>
            </a:r>
          </a:p>
          <a:p>
            <a:pPr>
              <a:spcBef>
                <a:spcPct val="0"/>
              </a:spcBef>
            </a:pP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A. 20°   B.70°  C. 110°D.160°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715272" y="1357298"/>
            <a:ext cx="10080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en-US" altLang="zh-CN" sz="3600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8135937" y="4286256"/>
            <a:ext cx="10080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443038" y="3243263"/>
            <a:ext cx="37465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000" b="0">
                <a:solidFill>
                  <a:srgbClr val="000000"/>
                </a:solidFill>
                <a:cs typeface="Times New Roman" panose="02020603050405020304" pitchFamily="18" charset="0"/>
              </a:rPr>
              <a:t>      </a:t>
            </a:r>
            <a:endParaRPr lang="en-US" altLang="zh-CN" sz="1800" b="0"/>
          </a:p>
        </p:txBody>
      </p:sp>
      <p:pic>
        <p:nvPicPr>
          <p:cNvPr id="44051" name="Picture 19" descr="13218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60363"/>
          </a:xfrm>
          <a:prstGeom prst="rect">
            <a:avLst/>
          </a:prstGeom>
          <a:noFill/>
        </p:spPr>
      </p:pic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42910" y="1000108"/>
            <a:ext cx="8026556" cy="42780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α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β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的度数分别是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-67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68-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且∠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α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β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都是∠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γ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的补角，那么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α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3200" b="1" i="1" dirty="0">
                <a:latin typeface="宋体" panose="02010600030101010101" pitchFamily="2" charset="-122"/>
                <a:ea typeface="宋体" panose="02010600030101010101" pitchFamily="2" charset="-122"/>
              </a:rPr>
              <a:t>β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的关系是（    ）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互余但不相等        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互为补角   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相等但不互余        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互余且相等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072067" y="2571744"/>
            <a:ext cx="795334" cy="646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132856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800" b="1" dirty="0" smtClean="0"/>
              <a:t>课本</a:t>
            </a:r>
            <a:endParaRPr lang="en-US" altLang="zh-CN" sz="4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800" b="1" dirty="0" smtClean="0"/>
              <a:t> P.12</a:t>
            </a:r>
            <a:r>
              <a:rPr lang="zh-CN" altLang="en-US" sz="4800" b="1" dirty="0" smtClean="0"/>
              <a:t>第</a:t>
            </a:r>
            <a:r>
              <a:rPr lang="en-US" altLang="zh-CN" sz="4800" b="1" dirty="0" smtClean="0"/>
              <a:t>3</a:t>
            </a:r>
            <a:r>
              <a:rPr lang="zh-CN" altLang="en-US" sz="4800" b="1" dirty="0" smtClean="0"/>
              <a:t>题</a:t>
            </a:r>
          </a:p>
          <a:p>
            <a:pPr>
              <a:lnSpc>
                <a:spcPct val="90000"/>
              </a:lnSpc>
              <a:buNone/>
            </a:pP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P.13</a:t>
            </a:r>
            <a:r>
              <a:rPr lang="zh-CN" altLang="en-US" sz="4800" b="1" dirty="0" smtClean="0"/>
              <a:t>第</a:t>
            </a:r>
            <a:r>
              <a:rPr lang="en-US" altLang="zh-CN" sz="4800" b="1" dirty="0" smtClean="0"/>
              <a:t>1</a:t>
            </a:r>
            <a:r>
              <a:rPr lang="zh-CN" altLang="en-US" sz="4800" b="1" dirty="0" smtClean="0"/>
              <a:t>题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052736"/>
            <a:ext cx="8229600" cy="31700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zh-CN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学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习目标：</a:t>
            </a: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．认识度、分、秒，会进行它们之间的简单换算，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并会通过角度比较角的大小．</a:t>
            </a: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．会用度数，计算两个角的和、差．</a:t>
            </a: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．理解余角和补角的概念，会判断两个角的互余和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互补关系，探索余角和补角的性质．</a:t>
            </a:r>
            <a:endParaRPr lang="zh-CN" altLang="en-US" sz="4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500034" y="642918"/>
            <a:ext cx="691197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  <a:endParaRPr lang="zh-CN" altLang="en-US" sz="48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1285860"/>
            <a:ext cx="8229600" cy="25237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、你记得角的单位吗？还会用量角器量角吗？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小时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分钟，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秒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、你能用什么方法比较角的大小？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合作探究一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</a:t>
            </a: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的度量单位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36525" y="1773238"/>
            <a:ext cx="8364565" cy="523220"/>
          </a:xfrm>
          <a:prstGeom prst="rect">
            <a:avLst/>
          </a:prstGeom>
          <a:noFill/>
          <a:ln w="22225">
            <a:solidFill>
              <a:srgbClr val="339966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个周角的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360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分之一是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度的角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，记作“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 b="1" dirty="0" smtClean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endParaRPr lang="en-US" altLang="zh-CN" sz="2800" b="1" dirty="0">
              <a:solidFill>
                <a:srgbClr val="FF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07950" y="2724150"/>
            <a:ext cx="7765267" cy="523220"/>
          </a:xfrm>
          <a:prstGeom prst="rect">
            <a:avLst/>
          </a:prstGeom>
          <a:noFill/>
          <a:ln w="22225">
            <a:solidFill>
              <a:srgbClr val="0080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1°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60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分之一为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分，记作“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 b="1" dirty="0" smtClean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即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1°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60′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07950" y="3763963"/>
            <a:ext cx="8321702" cy="523220"/>
          </a:xfrm>
          <a:prstGeom prst="rect">
            <a:avLst/>
          </a:prstGeom>
          <a:noFill/>
          <a:ln w="22225">
            <a:solidFill>
              <a:srgbClr val="339966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1′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60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分之一为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秒，记作“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 b="1" dirty="0" smtClean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″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即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1′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60″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07950" y="5235575"/>
            <a:ext cx="8893175" cy="64135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角的度量单位是度、分、秒，是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六十</a:t>
            </a:r>
            <a:r>
              <a:rPr lang="zh-CN" altLang="en-US" sz="36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5288" y="500042"/>
            <a:ext cx="7221849" cy="27392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用度、分、秒表示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⑴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0.75°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″</a:t>
            </a:r>
          </a:p>
          <a:p>
            <a:pPr>
              <a:spcBef>
                <a:spcPct val="0"/>
              </a:spcBef>
            </a:pP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⑵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)°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″</a:t>
            </a:r>
          </a:p>
          <a:p>
            <a:pPr>
              <a:spcBef>
                <a:spcPct val="0"/>
              </a:spcBef>
            </a:pP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⑶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16.24°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″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214678" y="928670"/>
            <a:ext cx="77787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45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14876" y="857232"/>
            <a:ext cx="10858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2700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357554" y="1785926"/>
            <a:ext cx="635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929190" y="1714488"/>
            <a:ext cx="8604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960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86116" y="2500306"/>
            <a:ext cx="635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857752" y="2500306"/>
            <a:ext cx="635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215074" y="2500306"/>
            <a:ext cx="635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5720" y="3214686"/>
            <a:ext cx="5543505" cy="34111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       </a:t>
            </a:r>
            <a:r>
              <a:rPr lang="zh-CN" altLang="en-US" sz="32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用度表示：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⑴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1800″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3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⑵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48′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3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⑶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39°36′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en-US" sz="3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571868" y="4000504"/>
            <a:ext cx="7477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 smtClean="0">
                <a:solidFill>
                  <a:srgbClr val="F00000"/>
                </a:solidFill>
                <a:latin typeface="Arial" panose="020B0604020202020204" pitchFamily="34" charset="0"/>
              </a:rPr>
              <a:t>0.5</a:t>
            </a:r>
            <a:endParaRPr lang="en-US" altLang="zh-CN" sz="3200" b="0" dirty="0">
              <a:solidFill>
                <a:srgbClr val="F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143240" y="4714884"/>
            <a:ext cx="7477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143372" y="5429264"/>
            <a:ext cx="9731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200" b="0" dirty="0">
                <a:solidFill>
                  <a:srgbClr val="F00000"/>
                </a:solidFill>
                <a:latin typeface="Arial" panose="020B0604020202020204" pitchFamily="34" charset="0"/>
              </a:rPr>
              <a:t>39.6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71604" y="1571612"/>
            <a:ext cx="606425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000" dirty="0" smtClean="0">
                <a:latin typeface="Arial" panose="020B0604020202020204" pitchFamily="34" charset="0"/>
              </a:rPr>
              <a:t> 4</a:t>
            </a:r>
          </a:p>
          <a:p>
            <a:pPr>
              <a:spcBef>
                <a:spcPct val="0"/>
              </a:spcBef>
            </a:pPr>
            <a:r>
              <a:rPr lang="en-US" altLang="zh-CN" sz="3000" dirty="0" smtClean="0">
                <a:latin typeface="Arial" panose="020B0604020202020204" pitchFamily="34" charset="0"/>
              </a:rPr>
              <a:t>15</a:t>
            </a:r>
            <a:endParaRPr lang="en-US" altLang="zh-CN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642910" y="1142984"/>
            <a:ext cx="8229600" cy="40318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endParaRPr lang="en-US" altLang="zh-CN" sz="4000" dirty="0"/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0.37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＝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60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×0.37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22.2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0.2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60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″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×0.2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″ 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0.37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＝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+0.2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22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+12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″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 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22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″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 　因为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″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&lt; 22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″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  所以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48.37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en-US" altLang="zh-CN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&lt;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48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″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1472" y="857232"/>
            <a:ext cx="767870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例１：</a:t>
            </a:r>
            <a:r>
              <a:rPr lang="zh-CN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比较</a:t>
            </a:r>
            <a:r>
              <a:rPr lang="en-US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48</a:t>
            </a:r>
            <a:r>
              <a:rPr lang="en-US" altLang="zh-CN" sz="3200" b="1" baseline="300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en-US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lang="zh-CN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′</a:t>
            </a:r>
            <a:r>
              <a:rPr lang="en-US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r>
              <a:rPr lang="zh-CN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″与</a:t>
            </a:r>
            <a:r>
              <a:rPr lang="en-US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48.37</a:t>
            </a:r>
            <a:r>
              <a:rPr lang="en-US" altLang="zh-CN" sz="3200" b="1" baseline="300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zh-CN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哪个大？</a:t>
            </a:r>
            <a:endParaRPr lang="en-US" altLang="zh-CN" sz="3200" b="1" dirty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8321509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例２：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已知∠α＝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37</a:t>
            </a:r>
            <a:r>
              <a:rPr lang="en-US" altLang="zh-CN" sz="3200" b="1" baseline="30000" dirty="0" smtClean="0">
                <a:solidFill>
                  <a:srgbClr val="0033CC"/>
                </a:solidFill>
              </a:rPr>
              <a:t>o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49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′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40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″，∠β＝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52</a:t>
            </a:r>
            <a:r>
              <a:rPr lang="en-US" altLang="zh-CN" sz="3200" b="1" baseline="30000" dirty="0" smtClean="0">
                <a:solidFill>
                  <a:srgbClr val="0033CC"/>
                </a:solidFill>
              </a:rPr>
              <a:t>o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10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′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20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，</a:t>
            </a:r>
            <a:endParaRPr lang="en-US" altLang="zh-CN" sz="3200" b="1" dirty="0" smtClean="0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</a:pPr>
            <a:r>
              <a:rPr lang="zh-CN" altLang="zh-CN" sz="3200" b="1" dirty="0" smtClean="0">
                <a:solidFill>
                  <a:srgbClr val="0033CC"/>
                </a:solidFill>
              </a:rPr>
              <a:t>求</a:t>
            </a:r>
            <a:r>
              <a:rPr lang="zh-CN" altLang="en-US" sz="3200" b="1" dirty="0" smtClean="0">
                <a:solidFill>
                  <a:srgbClr val="0033CC"/>
                </a:solidFill>
              </a:rPr>
              <a:t>：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（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1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）∠α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+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∠β（</a:t>
            </a:r>
            <a:r>
              <a:rPr lang="en-US" altLang="zh-CN" sz="3200" b="1" dirty="0" smtClean="0">
                <a:solidFill>
                  <a:srgbClr val="0033CC"/>
                </a:solidFill>
              </a:rPr>
              <a:t>2</a:t>
            </a:r>
            <a:r>
              <a:rPr lang="zh-CN" altLang="zh-CN" sz="3200" b="1" dirty="0" smtClean="0">
                <a:solidFill>
                  <a:srgbClr val="0033CC"/>
                </a:solidFill>
              </a:rPr>
              <a:t>）∠β－∠α</a:t>
            </a:r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642910" y="1714488"/>
            <a:ext cx="8229600" cy="3865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endParaRPr lang="en-US" altLang="zh-CN" sz="4000" dirty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解：因为</a:t>
            </a:r>
            <a:r>
              <a:rPr lang="zh-CN" altLang="zh-CN" sz="2800" b="1" dirty="0" smtClean="0"/>
              <a:t>α＝</a:t>
            </a:r>
            <a:r>
              <a:rPr lang="en-US" altLang="zh-CN" sz="2800" b="1" dirty="0" smtClean="0"/>
              <a:t>37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49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40</a:t>
            </a:r>
            <a:r>
              <a:rPr lang="zh-CN" altLang="zh-CN" sz="2800" b="1" dirty="0" smtClean="0"/>
              <a:t>″，∠β＝</a:t>
            </a:r>
            <a:r>
              <a:rPr lang="en-US" altLang="zh-CN" sz="2800" b="1" dirty="0" smtClean="0"/>
              <a:t>52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10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20</a:t>
            </a:r>
            <a:r>
              <a:rPr lang="zh-CN" altLang="zh-CN" sz="2800" b="1" dirty="0" smtClean="0"/>
              <a:t>，</a:t>
            </a:r>
            <a:endParaRPr lang="en-US" altLang="zh-CN" sz="2800" b="1" dirty="0" smtClean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 smtClean="0"/>
              <a:t>　  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lang="zh-CN" altLang="zh-CN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zh-CN" sz="2800" b="1" dirty="0" smtClean="0"/>
              <a:t>）∠α</a:t>
            </a:r>
            <a:r>
              <a:rPr lang="en-US" altLang="zh-CN" sz="2800" b="1" dirty="0" smtClean="0"/>
              <a:t>+</a:t>
            </a:r>
            <a:r>
              <a:rPr lang="zh-CN" altLang="zh-CN" sz="2800" b="1" dirty="0" smtClean="0"/>
              <a:t>∠β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＝</a:t>
            </a:r>
            <a:r>
              <a:rPr lang="en-US" altLang="zh-CN" sz="2800" b="1" dirty="0" smtClean="0"/>
              <a:t> 37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49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40</a:t>
            </a:r>
            <a:r>
              <a:rPr lang="zh-CN" altLang="zh-CN" sz="2800" b="1" dirty="0" smtClean="0"/>
              <a:t>″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/>
              <a:t>+ 52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10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20</a:t>
            </a:r>
            <a:r>
              <a:rPr lang="zh-CN" altLang="zh-CN" sz="2800" b="1" dirty="0" smtClean="0"/>
              <a:t> ″</a:t>
            </a:r>
            <a:r>
              <a:rPr lang="en-US" altLang="zh-CN" sz="2800" b="1" dirty="0" smtClean="0"/>
              <a:t>  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90</a:t>
            </a:r>
            <a:r>
              <a:rPr lang="en-US" altLang="zh-CN" sz="2800" b="1" baseline="30000" dirty="0" smtClean="0"/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 smtClean="0"/>
              <a:t>                  </a:t>
            </a:r>
            <a:r>
              <a:rPr lang="zh-CN" altLang="zh-CN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zh-CN" sz="2800" b="1" dirty="0" smtClean="0"/>
              <a:t>）∠β－∠α＝ </a:t>
            </a:r>
            <a:r>
              <a:rPr lang="en-US" altLang="zh-CN" sz="2800" b="1" dirty="0" smtClean="0"/>
              <a:t>52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10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20</a:t>
            </a:r>
            <a:r>
              <a:rPr lang="zh-CN" altLang="zh-CN" sz="2800" b="1" dirty="0" smtClean="0"/>
              <a:t> ″</a:t>
            </a:r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－ </a:t>
            </a:r>
            <a:r>
              <a:rPr lang="en-US" altLang="zh-CN" sz="2800" b="1" dirty="0" smtClean="0"/>
              <a:t>37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49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40</a:t>
            </a:r>
            <a:r>
              <a:rPr lang="zh-CN" altLang="zh-CN" sz="2800" b="1" dirty="0" smtClean="0"/>
              <a:t>″ </a:t>
            </a:r>
            <a:r>
              <a:rPr lang="en-US" altLang="zh-CN" sz="2800" b="1" dirty="0" smtClean="0"/>
              <a:t>  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 smtClean="0"/>
              <a:t>                      </a:t>
            </a:r>
            <a:r>
              <a:rPr lang="zh-CN" altLang="zh-CN" sz="2800" b="1" dirty="0" smtClean="0"/>
              <a:t>＝ </a:t>
            </a:r>
            <a:r>
              <a:rPr lang="en-US" altLang="zh-CN" sz="2800" b="1" dirty="0" smtClean="0"/>
              <a:t>14</a:t>
            </a:r>
            <a:r>
              <a:rPr lang="en-US" altLang="zh-CN" sz="2800" b="1" baseline="30000" dirty="0" smtClean="0"/>
              <a:t>o</a:t>
            </a:r>
            <a:r>
              <a:rPr lang="en-US" altLang="zh-CN" sz="2800" b="1" dirty="0" smtClean="0"/>
              <a:t>20</a:t>
            </a:r>
            <a:r>
              <a:rPr lang="zh-CN" altLang="zh-CN" sz="2800" b="1" dirty="0" smtClean="0"/>
              <a:t>′</a:t>
            </a:r>
            <a:r>
              <a:rPr lang="en-US" altLang="zh-CN" sz="2800" b="1" dirty="0" smtClean="0"/>
              <a:t>40</a:t>
            </a:r>
            <a:r>
              <a:rPr lang="zh-CN" altLang="zh-CN" sz="2800" b="1" dirty="0" smtClean="0"/>
              <a:t> ″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642910" y="1643050"/>
            <a:ext cx="8501090" cy="45858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endParaRPr lang="en-US" altLang="zh-CN" sz="40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解：设这个角是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，那么它的补角是（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180-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X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）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余角是（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90-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X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）根据题意，得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180-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X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90-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X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）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解这个方程，得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X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所以，这个角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45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1472" y="785794"/>
            <a:ext cx="7390165" cy="145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2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一个角的补角是它的余角的３倍，</a:t>
            </a:r>
            <a:endParaRPr lang="en-US" altLang="zh-CN" sz="3200" b="1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求这个角的度数．</a:t>
            </a:r>
            <a:endParaRPr lang="en-US" altLang="zh-CN" sz="3200" dirty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互为余角、互为补角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1285860"/>
            <a:ext cx="518477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余角和补角的定义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2000240"/>
            <a:ext cx="6075362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如果两个角的和是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90°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，那么这两个角互为余角，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简称“互余”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6" name="Group 50"/>
          <p:cNvGrpSpPr/>
          <p:nvPr/>
        </p:nvGrpSpPr>
        <p:grpSpPr bwMode="auto">
          <a:xfrm>
            <a:off x="4876800" y="990600"/>
            <a:ext cx="3994150" cy="5321300"/>
            <a:chOff x="3072" y="624"/>
            <a:chExt cx="2516" cy="3352"/>
          </a:xfrm>
        </p:grpSpPr>
        <p:grpSp>
          <p:nvGrpSpPr>
            <p:cNvPr id="7" name="Group 22"/>
            <p:cNvGrpSpPr/>
            <p:nvPr/>
          </p:nvGrpSpPr>
          <p:grpSpPr bwMode="auto">
            <a:xfrm>
              <a:off x="3888" y="624"/>
              <a:ext cx="1237" cy="912"/>
              <a:chOff x="3606" y="1842"/>
              <a:chExt cx="1237" cy="912"/>
            </a:xfrm>
          </p:grpSpPr>
          <p:grpSp>
            <p:nvGrpSpPr>
              <p:cNvPr id="34" name="Group 20"/>
              <p:cNvGrpSpPr/>
              <p:nvPr/>
            </p:nvGrpSpPr>
            <p:grpSpPr bwMode="auto">
              <a:xfrm>
                <a:off x="3606" y="1842"/>
                <a:ext cx="1237" cy="912"/>
                <a:chOff x="3606" y="1842"/>
                <a:chExt cx="1237" cy="912"/>
              </a:xfrm>
            </p:grpSpPr>
            <p:sp>
              <p:nvSpPr>
                <p:cNvPr id="36" name="Line 8"/>
                <p:cNvSpPr>
                  <a:spLocks noChangeShapeType="1"/>
                </p:cNvSpPr>
                <p:nvPr/>
              </p:nvSpPr>
              <p:spPr bwMode="auto">
                <a:xfrm>
                  <a:off x="3833" y="1933"/>
                  <a:ext cx="0" cy="63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Line 9"/>
                <p:cNvSpPr>
                  <a:spLocks noChangeShapeType="1"/>
                </p:cNvSpPr>
                <p:nvPr/>
              </p:nvSpPr>
              <p:spPr bwMode="auto">
                <a:xfrm>
                  <a:off x="3833" y="2568"/>
                  <a:ext cx="8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833" y="2115"/>
                  <a:ext cx="635" cy="45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Text Box 12"/>
                <p:cNvSpPr txBox="1">
                  <a:spLocks noChangeArrowheads="1"/>
                </p:cNvSpPr>
                <p:nvPr/>
              </p:nvSpPr>
              <p:spPr bwMode="auto">
                <a:xfrm rot="-2849044">
                  <a:off x="3774" y="2165"/>
                  <a:ext cx="341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zh-CN" altLang="en-US" dirty="0"/>
                    <a:t>）</a:t>
                  </a:r>
                </a:p>
              </p:txBody>
            </p:sp>
            <p:sp>
              <p:nvSpPr>
                <p:cNvPr id="40" name="Text Box 13"/>
                <p:cNvSpPr txBox="1">
                  <a:spLocks noChangeArrowheads="1"/>
                </p:cNvSpPr>
                <p:nvPr/>
              </p:nvSpPr>
              <p:spPr bwMode="auto">
                <a:xfrm rot="-478922">
                  <a:off x="3977" y="2341"/>
                  <a:ext cx="30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zh-CN" altLang="en-US" sz="2400"/>
                    <a:t>）</a:t>
                  </a:r>
                </a:p>
              </p:txBody>
            </p:sp>
            <p:sp>
              <p:nvSpPr>
                <p:cNvPr id="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06" y="1842"/>
                  <a:ext cx="23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800" i="1"/>
                    <a:t>A</a:t>
                  </a:r>
                  <a:r>
                    <a:rPr lang="en-US" altLang="zh-CN" sz="1800"/>
                    <a:t>    </a:t>
                  </a:r>
                </a:p>
              </p:txBody>
            </p:sp>
            <p:sp>
              <p:nvSpPr>
                <p:cNvPr id="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604" y="2523"/>
                  <a:ext cx="23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800" i="1"/>
                    <a:t>B</a:t>
                  </a:r>
                  <a:r>
                    <a:rPr lang="en-US" altLang="zh-CN" sz="1800"/>
                    <a:t>    </a:t>
                  </a:r>
                </a:p>
              </p:txBody>
            </p:sp>
            <p:sp>
              <p:nvSpPr>
                <p:cNvPr id="4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513" y="1933"/>
                  <a:ext cx="23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800" i="1"/>
                    <a:t>C    </a:t>
                  </a:r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606" y="2478"/>
                  <a:ext cx="23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800" i="1"/>
                    <a:t>O</a:t>
                  </a:r>
                  <a:r>
                    <a:rPr lang="en-US" altLang="zh-CN" sz="1800"/>
                    <a:t>    </a:t>
                  </a:r>
                </a:p>
              </p:txBody>
            </p:sp>
            <p:sp>
              <p:nvSpPr>
                <p:cNvPr id="4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105" y="2341"/>
                  <a:ext cx="23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800"/>
                    <a:t>2    </a:t>
                  </a:r>
                </a:p>
              </p:txBody>
            </p:sp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66" y="2115"/>
                  <a:ext cx="23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800"/>
                    <a:t>1    </a:t>
                  </a:r>
                </a:p>
              </p:txBody>
            </p:sp>
          </p:grpSp>
          <p:sp>
            <p:nvSpPr>
              <p:cNvPr id="35" name="Rectangle 21"/>
              <p:cNvSpPr>
                <a:spLocks noChangeArrowheads="1"/>
              </p:cNvSpPr>
              <p:nvPr/>
            </p:nvSpPr>
            <p:spPr bwMode="auto">
              <a:xfrm>
                <a:off x="3833" y="2478"/>
                <a:ext cx="90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34"/>
            <p:cNvGrpSpPr/>
            <p:nvPr/>
          </p:nvGrpSpPr>
          <p:grpSpPr bwMode="auto">
            <a:xfrm>
              <a:off x="3072" y="1488"/>
              <a:ext cx="2404" cy="957"/>
              <a:chOff x="2109" y="3203"/>
              <a:chExt cx="2404" cy="957"/>
            </a:xfrm>
          </p:grpSpPr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290" y="3929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 flipV="1">
                <a:off x="3198" y="3249"/>
                <a:ext cx="816" cy="6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3379" y="3657"/>
                <a:ext cx="191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/>
                  <a:t>)</a:t>
                </a:r>
              </a:p>
            </p:txBody>
          </p:sp>
          <p:sp>
            <p:nvSpPr>
              <p:cNvPr id="27" name="Text Box 26"/>
              <p:cNvSpPr txBox="1">
                <a:spLocks noChangeArrowheads="1"/>
              </p:cNvSpPr>
              <p:nvPr/>
            </p:nvSpPr>
            <p:spPr bwMode="auto">
              <a:xfrm rot="3977963">
                <a:off x="3004" y="3537"/>
                <a:ext cx="346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/>
                  <a:t>（</a:t>
                </a:r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2971" y="3612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/>
                  <a:t>2</a:t>
                </a:r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3515" y="3702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/>
                  <a:t>1</a:t>
                </a: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>
                <a:off x="2109" y="3884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/>
                  <a:t>A</a:t>
                </a:r>
              </a:p>
            </p:txBody>
          </p:sp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3061" y="3929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/>
                  <a:t>O</a:t>
                </a:r>
              </a:p>
            </p:txBody>
          </p:sp>
          <p:sp>
            <p:nvSpPr>
              <p:cNvPr id="32" name="Text Box 32"/>
              <p:cNvSpPr txBox="1">
                <a:spLocks noChangeArrowheads="1"/>
              </p:cNvSpPr>
              <p:nvPr/>
            </p:nvSpPr>
            <p:spPr bwMode="auto">
              <a:xfrm>
                <a:off x="4150" y="3884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/>
                  <a:t>B</a:t>
                </a:r>
              </a:p>
            </p:txBody>
          </p:sp>
          <p:sp>
            <p:nvSpPr>
              <p:cNvPr id="33" name="Text Box 33"/>
              <p:cNvSpPr txBox="1">
                <a:spLocks noChangeArrowheads="1"/>
              </p:cNvSpPr>
              <p:nvPr/>
            </p:nvSpPr>
            <p:spPr bwMode="auto">
              <a:xfrm>
                <a:off x="4014" y="3203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/>
                  <a:t>C</a:t>
                </a:r>
              </a:p>
            </p:txBody>
          </p:sp>
        </p:grpSp>
        <p:sp>
          <p:nvSpPr>
            <p:cNvPr id="9" name="Text Box 41"/>
            <p:cNvSpPr txBox="1">
              <a:spLocks noChangeArrowheads="1"/>
            </p:cNvSpPr>
            <p:nvPr/>
          </p:nvSpPr>
          <p:spPr bwMode="auto">
            <a:xfrm>
              <a:off x="4368" y="1393"/>
              <a:ext cx="33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800"/>
                <a:t>图</a:t>
              </a:r>
              <a:r>
                <a:rPr lang="en-US" altLang="zh-CN" sz="1800"/>
                <a:t>1</a:t>
              </a:r>
            </a:p>
          </p:txBody>
        </p:sp>
        <p:grpSp>
          <p:nvGrpSpPr>
            <p:cNvPr id="10" name="Group 47"/>
            <p:cNvGrpSpPr/>
            <p:nvPr/>
          </p:nvGrpSpPr>
          <p:grpSpPr bwMode="auto">
            <a:xfrm>
              <a:off x="3648" y="2688"/>
              <a:ext cx="1940" cy="1144"/>
              <a:chOff x="3312" y="2736"/>
              <a:chExt cx="1940" cy="1144"/>
            </a:xfrm>
          </p:grpSpPr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>
                <a:off x="3504" y="3648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Line 36"/>
              <p:cNvSpPr>
                <a:spLocks noChangeShapeType="1"/>
              </p:cNvSpPr>
              <p:nvPr/>
            </p:nvSpPr>
            <p:spPr bwMode="auto">
              <a:xfrm>
                <a:off x="3840" y="2928"/>
                <a:ext cx="288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4128" y="3168"/>
                <a:ext cx="96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38"/>
              <p:cNvSpPr>
                <a:spLocks noChangeArrowheads="1"/>
              </p:cNvSpPr>
              <p:nvPr/>
            </p:nvSpPr>
            <p:spPr bwMode="auto">
              <a:xfrm rot="-1629999">
                <a:off x="4107" y="3520"/>
                <a:ext cx="96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Text Box 39"/>
              <p:cNvSpPr txBox="1">
                <a:spLocks noChangeArrowheads="1"/>
              </p:cNvSpPr>
              <p:nvPr/>
            </p:nvSpPr>
            <p:spPr bwMode="auto">
              <a:xfrm>
                <a:off x="4368" y="340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/>
                  <a:t>）</a:t>
                </a:r>
              </a:p>
            </p:txBody>
          </p:sp>
          <p:sp>
            <p:nvSpPr>
              <p:cNvPr id="18" name="Text Box 40"/>
              <p:cNvSpPr txBox="1">
                <a:spLocks noChangeArrowheads="1"/>
              </p:cNvSpPr>
              <p:nvPr/>
            </p:nvSpPr>
            <p:spPr bwMode="auto">
              <a:xfrm rot="1192742">
                <a:off x="3696" y="329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/>
                  <a:t>（</a:t>
                </a:r>
              </a:p>
            </p:txBody>
          </p:sp>
          <p:sp>
            <p:nvSpPr>
              <p:cNvPr id="19" name="Text Box 42"/>
              <p:cNvSpPr txBox="1">
                <a:spLocks noChangeArrowheads="1"/>
              </p:cNvSpPr>
              <p:nvPr/>
            </p:nvSpPr>
            <p:spPr bwMode="auto">
              <a:xfrm>
                <a:off x="3312" y="3553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800" i="1"/>
                  <a:t>A</a:t>
                </a:r>
              </a:p>
            </p:txBody>
          </p:sp>
          <p:sp>
            <p:nvSpPr>
              <p:cNvPr id="20" name="Text Box 43"/>
              <p:cNvSpPr txBox="1">
                <a:spLocks noChangeArrowheads="1"/>
              </p:cNvSpPr>
              <p:nvPr/>
            </p:nvSpPr>
            <p:spPr bwMode="auto">
              <a:xfrm>
                <a:off x="4992" y="3553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800" i="1"/>
                  <a:t>B</a:t>
                </a:r>
              </a:p>
            </p:txBody>
          </p:sp>
          <p:sp>
            <p:nvSpPr>
              <p:cNvPr id="21" name="Text Box 44"/>
              <p:cNvSpPr txBox="1">
                <a:spLocks noChangeArrowheads="1"/>
              </p:cNvSpPr>
              <p:nvPr/>
            </p:nvSpPr>
            <p:spPr bwMode="auto">
              <a:xfrm>
                <a:off x="3984" y="3649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800" i="1"/>
                  <a:t>O</a:t>
                </a:r>
              </a:p>
            </p:txBody>
          </p:sp>
          <p:sp>
            <p:nvSpPr>
              <p:cNvPr id="22" name="Text Box 45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800" i="1"/>
                  <a:t>D</a:t>
                </a:r>
              </a:p>
            </p:txBody>
          </p:sp>
          <p:sp>
            <p:nvSpPr>
              <p:cNvPr id="23" name="Text Box 46"/>
              <p:cNvSpPr txBox="1">
                <a:spLocks noChangeArrowheads="1"/>
              </p:cNvSpPr>
              <p:nvPr/>
            </p:nvSpPr>
            <p:spPr bwMode="auto">
              <a:xfrm>
                <a:off x="5040" y="3025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800" i="1"/>
                  <a:t>C</a:t>
                </a:r>
              </a:p>
            </p:txBody>
          </p:sp>
        </p:grpSp>
        <p:sp>
          <p:nvSpPr>
            <p:cNvPr id="11" name="Text Box 48"/>
            <p:cNvSpPr txBox="1">
              <a:spLocks noChangeArrowheads="1"/>
            </p:cNvSpPr>
            <p:nvPr/>
          </p:nvSpPr>
          <p:spPr bwMode="auto">
            <a:xfrm>
              <a:off x="4320" y="2353"/>
              <a:ext cx="33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800" dirty="0"/>
                <a:t>图</a:t>
              </a:r>
              <a:r>
                <a:rPr lang="en-US" altLang="zh-CN" sz="1800" dirty="0"/>
                <a:t>2</a:t>
              </a:r>
            </a:p>
          </p:txBody>
        </p:sp>
        <p:sp>
          <p:nvSpPr>
            <p:cNvPr id="12" name="Text Box 49"/>
            <p:cNvSpPr txBox="1">
              <a:spLocks noChangeArrowheads="1"/>
            </p:cNvSpPr>
            <p:nvPr/>
          </p:nvSpPr>
          <p:spPr bwMode="auto">
            <a:xfrm>
              <a:off x="4464" y="3745"/>
              <a:ext cx="333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800"/>
                <a:t>图</a:t>
              </a:r>
              <a:r>
                <a:rPr lang="en-US" altLang="zh-CN" sz="1800"/>
                <a:t>3</a:t>
              </a:r>
            </a:p>
          </p:txBody>
        </p:sp>
      </p:grp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0" y="3786190"/>
            <a:ext cx="61722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如果两个角的和是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180°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，那么这两个角互为补角，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简称“互补”</a:t>
            </a:r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0" y="4929198"/>
            <a:ext cx="5486400" cy="114300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70F098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在图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、图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、图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中找出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互余的角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互补的角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47" grpId="0"/>
      <p:bldP spid="4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全屏显示(4:3)</PresentationFormat>
  <Paragraphs>166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华文行楷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2023-01-16T21:48:54Z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B85EEB67F2D549A9AFD5EA28E69BB572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